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  <p:sldId id="257" r:id="rId4"/>
    <p:sldId id="262" r:id="rId5"/>
    <p:sldId id="256" r:id="rId6"/>
    <p:sldId id="263" r:id="rId7"/>
    <p:sldId id="259" r:id="rId8"/>
    <p:sldId id="258" r:id="rId9"/>
    <p:sldId id="268" r:id="rId10"/>
    <p:sldId id="266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FF85"/>
    <a:srgbClr val="8F2B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8" y="64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5CEBEC-1CC1-4CCA-AB1B-EFDF332A614D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7FBABF-E4EA-460E-9016-3CD2A21B5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455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5CEBEC-1CC1-4CCA-AB1B-EFDF332A614D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7FBABF-E4EA-460E-9016-3CD2A21B5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76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5CEBEC-1CC1-4CCA-AB1B-EFDF332A614D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7FBABF-E4EA-460E-9016-3CD2A21B5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963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8287" y="116991"/>
            <a:ext cx="9191263" cy="372309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6635" y="797083"/>
            <a:ext cx="11187088" cy="52318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51963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5495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100" y="176720"/>
            <a:ext cx="1779478" cy="151549"/>
          </a:xfrm>
          <a:prstGeom prst="rect">
            <a:avLst/>
          </a:prstGeom>
        </p:spPr>
      </p:pic>
      <p:pic>
        <p:nvPicPr>
          <p:cNvPr id="9" name="Picture 8" descr="LEXISNEXIS new logo 2010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6505" y="6407380"/>
            <a:ext cx="1382934" cy="268577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9834105" y="6391645"/>
            <a:ext cx="235789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  <a:latin typeface="Omnes Regular"/>
                <a:cs typeface="Omnes Regular"/>
              </a:rPr>
              <a:t>Enterprise Solutions</a:t>
            </a:r>
          </a:p>
        </p:txBody>
      </p:sp>
    </p:spTree>
    <p:extLst>
      <p:ext uri="{BB962C8B-B14F-4D97-AF65-F5344CB8AC3E}">
        <p14:creationId xmlns:p14="http://schemas.microsoft.com/office/powerpoint/2010/main" val="2246650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5CEBEC-1CC1-4CCA-AB1B-EFDF332A614D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7FBABF-E4EA-460E-9016-3CD2A21B5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245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5CEBEC-1CC1-4CCA-AB1B-EFDF332A614D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7FBABF-E4EA-460E-9016-3CD2A21B5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269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5CEBEC-1CC1-4CCA-AB1B-EFDF332A614D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7FBABF-E4EA-460E-9016-3CD2A21B5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6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5CEBEC-1CC1-4CCA-AB1B-EFDF332A614D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7FBABF-E4EA-460E-9016-3CD2A21B5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007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5CEBEC-1CC1-4CCA-AB1B-EFDF332A614D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7FBABF-E4EA-460E-9016-3CD2A21B5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677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5CEBEC-1CC1-4CCA-AB1B-EFDF332A614D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7FBABF-E4EA-460E-9016-3CD2A21B5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115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" y="2285"/>
            <a:ext cx="12190645" cy="68592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100" y="176720"/>
            <a:ext cx="1779478" cy="151549"/>
          </a:xfrm>
          <a:prstGeom prst="rect">
            <a:avLst/>
          </a:prstGeom>
        </p:spPr>
      </p:pic>
      <p:pic>
        <p:nvPicPr>
          <p:cNvPr id="9" name="Picture 8" descr="LEXISNEXIS new logo 2010.png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6505" y="6407380"/>
            <a:ext cx="1382934" cy="268577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9834105" y="6391645"/>
            <a:ext cx="235789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  <a:latin typeface="Omnes Regular"/>
                <a:cs typeface="Omnes Regular"/>
              </a:rPr>
              <a:t>Enterprise Solutions</a:t>
            </a:r>
          </a:p>
        </p:txBody>
      </p:sp>
    </p:spTree>
    <p:extLst>
      <p:ext uri="{BB962C8B-B14F-4D97-AF65-F5344CB8AC3E}">
        <p14:creationId xmlns:p14="http://schemas.microsoft.com/office/powerpoint/2010/main" val="3552851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66103" cy="6845461"/>
          </a:xfrm>
          <a:prstGeom prst="rect">
            <a:avLst/>
          </a:prstGeom>
        </p:spPr>
      </p:pic>
      <p:pic>
        <p:nvPicPr>
          <p:cNvPr id="7" name="Picture 6" descr="LEXISNEXIS new logo 201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4265" y="6280475"/>
            <a:ext cx="1663640" cy="32309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738396" y="6280475"/>
            <a:ext cx="283649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  <a:latin typeface="Omnes Regular"/>
                <a:cs typeface="Omnes Regular"/>
              </a:rPr>
              <a:t>Enterprise Solutions</a:t>
            </a:r>
          </a:p>
        </p:txBody>
      </p:sp>
    </p:spTree>
    <p:extLst>
      <p:ext uri="{BB962C8B-B14F-4D97-AF65-F5344CB8AC3E}">
        <p14:creationId xmlns:p14="http://schemas.microsoft.com/office/powerpoint/2010/main" val="152840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3651" y="657683"/>
            <a:ext cx="11540517" cy="6209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Marketing teams should be excited about this – no more mass mailings, instead targeted mailings</a:t>
            </a:r>
          </a:p>
          <a:p>
            <a:pPr>
              <a:spcAft>
                <a:spcPts val="300"/>
              </a:spcAft>
            </a:pPr>
            <a:endParaRPr lang="en-GB" sz="2000" dirty="0"/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Data Stewards should be excited about this – good reason to archive/delete large sections of obsolete data</a:t>
            </a:r>
          </a:p>
          <a:p>
            <a:pPr>
              <a:spcAft>
                <a:spcPts val="300"/>
              </a:spcAft>
            </a:pPr>
            <a:endParaRPr lang="en-GB" sz="2000" dirty="0"/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PAs/Secretaries should be excited about this – no more usage of InterAction/Outlook as a graveyard for business cards</a:t>
            </a:r>
          </a:p>
          <a:p>
            <a:pPr>
              <a:spcAft>
                <a:spcPts val="300"/>
              </a:spcAft>
            </a:pPr>
            <a:endParaRPr lang="en-GB" sz="2000" dirty="0"/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The Firm should be excited about this as it means reducing the clutter, concentrating on the top 20% of contacts and reducing the risk of a massive fine for non-compliance </a:t>
            </a:r>
          </a:p>
          <a:p>
            <a:pPr>
              <a:spcAft>
                <a:spcPts val="300"/>
              </a:spcAft>
            </a:pPr>
            <a:endParaRPr lang="en-GB" sz="2000" dirty="0"/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Responsibility is yours &amp; the penalty is high both financially &amp; reputationally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The process is only as strong as its weakest link – look out for rogue </a:t>
            </a:r>
            <a:r>
              <a:rPr lang="en-US" sz="2000"/>
              <a:t>behaviour</a:t>
            </a:r>
            <a:endParaRPr lang="en-US" sz="2000" dirty="0"/>
          </a:p>
          <a:p>
            <a:pPr>
              <a:spcAft>
                <a:spcPts val="300"/>
              </a:spcAft>
            </a:pPr>
            <a:endParaRPr lang="en-US" sz="2000" dirty="0"/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We can help you drive best practice data management and give you control in one centrally managed place </a:t>
            </a:r>
            <a:endParaRPr lang="en-GB" sz="2000" dirty="0"/>
          </a:p>
          <a:p>
            <a:pPr>
              <a:spcAft>
                <a:spcPts val="300"/>
              </a:spcAft>
            </a:pPr>
            <a:endParaRPr lang="en-GB" sz="2000" dirty="0"/>
          </a:p>
          <a:p>
            <a:pPr>
              <a:spcAft>
                <a:spcPts val="300"/>
              </a:spcAft>
            </a:pPr>
            <a:endParaRPr lang="en-GB" sz="2000" dirty="0"/>
          </a:p>
          <a:p>
            <a:pPr>
              <a:spcAft>
                <a:spcPts val="300"/>
              </a:spcAft>
            </a:pPr>
            <a:endParaRPr lang="en-GB" sz="2000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465017" y="151866"/>
            <a:ext cx="6893447" cy="2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1880" tIns="31880" rIns="31880" bIns="31880" numCol="1" anchor="b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rgbClr val="8F2B8C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ym typeface="Times New Roman Bold" charset="0"/>
              </a:rPr>
              <a:t>GDPR – Summary</a:t>
            </a:r>
          </a:p>
        </p:txBody>
      </p:sp>
    </p:spTree>
    <p:extLst>
      <p:ext uri="{BB962C8B-B14F-4D97-AF65-F5344CB8AC3E}">
        <p14:creationId xmlns:p14="http://schemas.microsoft.com/office/powerpoint/2010/main" val="16830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 bwMode="auto">
          <a:xfrm>
            <a:off x="235975" y="716861"/>
            <a:ext cx="11700387" cy="523184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2507" tIns="42507" rIns="42507" bIns="42507" numCol="1" anchor="t" anchorCtr="0" compatLnSpc="1">
            <a:prstTxWarp prst="textNoShape">
              <a:avLst/>
            </a:prstTxWarp>
          </a:bodyPr>
          <a:lstStyle>
            <a:lvl1pPr marL="42849" indent="0" algn="l" rtl="0" eaLnBrk="0" fontAlgn="base" hangingPunct="0">
              <a:lnSpc>
                <a:spcPct val="120000"/>
              </a:lnSpc>
              <a:spcBef>
                <a:spcPct val="10000"/>
              </a:spcBef>
              <a:spcAft>
                <a:spcPct val="40000"/>
              </a:spcAft>
              <a:buClr>
                <a:srgbClr val="8F2B8C"/>
              </a:buClr>
              <a:buNone/>
              <a:tabLst>
                <a:tab pos="619807" algn="l"/>
              </a:tabLst>
              <a:defRPr sz="2800">
                <a:solidFill>
                  <a:schemeClr val="tx1"/>
                </a:solidFill>
                <a:latin typeface="Calibri"/>
                <a:ea typeface="ＭＳ Ｐゴシック" charset="-128"/>
                <a:cs typeface="Calibri"/>
                <a:sym typeface="Times New Roman" charset="0"/>
              </a:defRPr>
            </a:lvl1pPr>
            <a:lvl2pPr marL="510195" indent="-173386" algn="l" rtl="0" eaLnBrk="0" fontAlgn="base" hangingPunct="0">
              <a:lnSpc>
                <a:spcPct val="120000"/>
              </a:lnSpc>
              <a:spcBef>
                <a:spcPct val="10000"/>
              </a:spcBef>
              <a:spcAft>
                <a:spcPct val="40000"/>
              </a:spcAft>
              <a:buClr>
                <a:srgbClr val="8F2B8C"/>
              </a:buClr>
              <a:buSzPct val="105000"/>
              <a:buFont typeface="Arial"/>
              <a:buChar char="•"/>
              <a:tabLst>
                <a:tab pos="619807" algn="l"/>
              </a:tabLst>
              <a:defRPr sz="2800">
                <a:solidFill>
                  <a:schemeClr val="tx1"/>
                </a:solidFill>
                <a:latin typeface="Calibri"/>
                <a:ea typeface="ＭＳ Ｐゴシック" charset="-128"/>
                <a:cs typeface="Calibri"/>
                <a:sym typeface="Times New Roman" charset="0"/>
              </a:defRPr>
            </a:lvl2pPr>
            <a:lvl3pPr marL="901809" indent="-173386" algn="l" rtl="0" eaLnBrk="0" fontAlgn="base" hangingPunct="0">
              <a:lnSpc>
                <a:spcPct val="120000"/>
              </a:lnSpc>
              <a:spcBef>
                <a:spcPct val="10000"/>
              </a:spcBef>
              <a:spcAft>
                <a:spcPct val="40000"/>
              </a:spcAft>
              <a:buClr>
                <a:srgbClr val="8F2B8C"/>
              </a:buClr>
              <a:buSzPct val="105000"/>
              <a:buFont typeface="Times New Roman" charset="0"/>
              <a:buChar char="-"/>
              <a:tabLst>
                <a:tab pos="619807" algn="l"/>
              </a:tabLst>
              <a:defRPr sz="2800">
                <a:solidFill>
                  <a:schemeClr val="tx1"/>
                </a:solidFill>
                <a:latin typeface="Calibri"/>
                <a:ea typeface="ＭＳ Ｐゴシック" charset="-128"/>
                <a:cs typeface="Calibri"/>
                <a:sym typeface="Times New Roman" charset="0"/>
              </a:defRPr>
            </a:lvl3pPr>
            <a:lvl4pPr marL="1348229" indent="-219224" algn="l" rtl="0" eaLnBrk="0" fontAlgn="base" hangingPunct="0">
              <a:lnSpc>
                <a:spcPct val="120000"/>
              </a:lnSpc>
              <a:spcBef>
                <a:spcPct val="10000"/>
              </a:spcBef>
              <a:spcAft>
                <a:spcPct val="40000"/>
              </a:spcAft>
              <a:buClr>
                <a:srgbClr val="8F2B8C"/>
              </a:buClr>
              <a:buSzPct val="105000"/>
              <a:buFont typeface="Times New Roman" charset="0"/>
              <a:buChar char="-"/>
              <a:tabLst>
                <a:tab pos="619807" algn="l"/>
              </a:tabLst>
              <a:defRPr sz="2800">
                <a:solidFill>
                  <a:schemeClr val="tx1"/>
                </a:solidFill>
                <a:latin typeface="Calibri"/>
                <a:ea typeface="ＭＳ Ｐゴシック" charset="-128"/>
                <a:cs typeface="Calibri"/>
                <a:sym typeface="Times New Roman" charset="0"/>
              </a:defRPr>
            </a:lvl4pPr>
            <a:lvl5pPr marL="1748812" indent="-165415" algn="l" rtl="0" eaLnBrk="0" fontAlgn="base" hangingPunct="0">
              <a:lnSpc>
                <a:spcPct val="120000"/>
              </a:lnSpc>
              <a:spcBef>
                <a:spcPct val="10000"/>
              </a:spcBef>
              <a:spcAft>
                <a:spcPct val="40000"/>
              </a:spcAft>
              <a:buClr>
                <a:srgbClr val="8F2B8C"/>
              </a:buClr>
              <a:buSzPct val="105000"/>
              <a:buFont typeface="Times New Roman" charset="0"/>
              <a:buChar char="-"/>
              <a:tabLst>
                <a:tab pos="619807" algn="l"/>
              </a:tabLst>
              <a:defRPr sz="2800">
                <a:solidFill>
                  <a:schemeClr val="tx1"/>
                </a:solidFill>
                <a:latin typeface="Calibri"/>
                <a:ea typeface="ＭＳ Ｐゴシック" charset="-128"/>
                <a:cs typeface="Calibri"/>
                <a:sym typeface="Times New Roman" charset="0"/>
              </a:defRPr>
            </a:lvl5pPr>
            <a:lvl6pPr marL="2035796" indent="-165415" algn="l" rtl="0" fontAlgn="base">
              <a:lnSpc>
                <a:spcPct val="120000"/>
              </a:lnSpc>
              <a:spcBef>
                <a:spcPct val="10000"/>
              </a:spcBef>
              <a:spcAft>
                <a:spcPct val="40000"/>
              </a:spcAft>
              <a:buClr>
                <a:srgbClr val="B01F2E"/>
              </a:buClr>
              <a:buSzPct val="105000"/>
              <a:buFont typeface="Times New Roman" pitchFamily="18" charset="0"/>
              <a:buChar char="-"/>
              <a:tabLst>
                <a:tab pos="619807" algn="l"/>
              </a:tabLst>
              <a:defRPr sz="1300">
                <a:solidFill>
                  <a:srgbClr val="005671"/>
                </a:solidFill>
                <a:latin typeface="+mn-lt"/>
                <a:sym typeface="Times New Roman" pitchFamily="18" charset="0"/>
              </a:defRPr>
            </a:lvl6pPr>
            <a:lvl7pPr marL="2322781" indent="-165415" algn="l" rtl="0" fontAlgn="base">
              <a:lnSpc>
                <a:spcPct val="120000"/>
              </a:lnSpc>
              <a:spcBef>
                <a:spcPct val="10000"/>
              </a:spcBef>
              <a:spcAft>
                <a:spcPct val="40000"/>
              </a:spcAft>
              <a:buClr>
                <a:srgbClr val="B01F2E"/>
              </a:buClr>
              <a:buSzPct val="105000"/>
              <a:buFont typeface="Times New Roman" pitchFamily="18" charset="0"/>
              <a:buChar char="-"/>
              <a:tabLst>
                <a:tab pos="619807" algn="l"/>
              </a:tabLst>
              <a:defRPr sz="1300">
                <a:solidFill>
                  <a:srgbClr val="005671"/>
                </a:solidFill>
                <a:latin typeface="+mn-lt"/>
                <a:sym typeface="Times New Roman" pitchFamily="18" charset="0"/>
              </a:defRPr>
            </a:lvl7pPr>
            <a:lvl8pPr marL="2609765" indent="-165415" algn="l" rtl="0" fontAlgn="base">
              <a:lnSpc>
                <a:spcPct val="120000"/>
              </a:lnSpc>
              <a:spcBef>
                <a:spcPct val="10000"/>
              </a:spcBef>
              <a:spcAft>
                <a:spcPct val="40000"/>
              </a:spcAft>
              <a:buClr>
                <a:srgbClr val="B01F2E"/>
              </a:buClr>
              <a:buSzPct val="105000"/>
              <a:buFont typeface="Times New Roman" pitchFamily="18" charset="0"/>
              <a:buChar char="-"/>
              <a:tabLst>
                <a:tab pos="619807" algn="l"/>
              </a:tabLst>
              <a:defRPr sz="1300">
                <a:solidFill>
                  <a:srgbClr val="005671"/>
                </a:solidFill>
                <a:latin typeface="+mn-lt"/>
                <a:sym typeface="Times New Roman" pitchFamily="18" charset="0"/>
              </a:defRPr>
            </a:lvl8pPr>
            <a:lvl9pPr marL="2896750" indent="-165415" algn="l" rtl="0" fontAlgn="base">
              <a:lnSpc>
                <a:spcPct val="120000"/>
              </a:lnSpc>
              <a:spcBef>
                <a:spcPct val="10000"/>
              </a:spcBef>
              <a:spcAft>
                <a:spcPct val="40000"/>
              </a:spcAft>
              <a:buClr>
                <a:srgbClr val="B01F2E"/>
              </a:buClr>
              <a:buSzPct val="105000"/>
              <a:buFont typeface="Times New Roman" pitchFamily="18" charset="0"/>
              <a:buChar char="-"/>
              <a:tabLst>
                <a:tab pos="619807" algn="l"/>
              </a:tabLst>
              <a:defRPr sz="1300">
                <a:solidFill>
                  <a:srgbClr val="005671"/>
                </a:solidFill>
                <a:latin typeface="+mn-lt"/>
                <a:sym typeface="Times New Roman" pitchFamily="18" charset="0"/>
              </a:defRPr>
            </a:lvl9pPr>
          </a:lstStyle>
          <a:p>
            <a:r>
              <a:rPr lang="en-GB" sz="3467" kern="0" dirty="0"/>
              <a:t>We can help! Please speak to your Account Manager, </a:t>
            </a:r>
            <a:r>
              <a:rPr lang="en-GB" sz="3467" kern="0"/>
              <a:t>Client Advisor </a:t>
            </a:r>
            <a:r>
              <a:rPr lang="en-GB" sz="3467" kern="0" dirty="0"/>
              <a:t>our pre-sales team or any of our InterAction Consultants</a:t>
            </a:r>
            <a:endParaRPr lang="en-GB" sz="3200" kern="0" dirty="0"/>
          </a:p>
          <a:p>
            <a:pPr marL="666715" indent="-609585">
              <a:buFont typeface="Arial" panose="020B0604020202020204" pitchFamily="34" charset="0"/>
              <a:buChar char="•"/>
            </a:pPr>
            <a:endParaRPr lang="en-GB" sz="3200" kern="0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7394" y="2816293"/>
            <a:ext cx="1707391" cy="193939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149453" y="5202941"/>
          <a:ext cx="9759849" cy="54864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33805"/>
                <a:gridCol w="2438400"/>
                <a:gridCol w="2364059"/>
                <a:gridCol w="2523585"/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Andy</a:t>
                      </a:r>
                    </a:p>
                    <a:p>
                      <a:pPr algn="ctr"/>
                      <a:r>
                        <a:rPr lang="en-GB" sz="15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Faulkner</a:t>
                      </a:r>
                      <a:endParaRPr lang="en-GB" sz="15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Blair </a:t>
                      </a:r>
                    </a:p>
                    <a:p>
                      <a:pPr algn="ctr"/>
                      <a:r>
                        <a:rPr lang="en-GB" sz="15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Amer</a:t>
                      </a:r>
                      <a:endParaRPr lang="en-GB" sz="15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Minesh </a:t>
                      </a:r>
                    </a:p>
                    <a:p>
                      <a:pPr algn="ctr"/>
                      <a:r>
                        <a:rPr lang="en-GB" sz="15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Tank</a:t>
                      </a:r>
                      <a:endParaRPr lang="en-GB" sz="15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John </a:t>
                      </a:r>
                    </a:p>
                    <a:p>
                      <a:pPr algn="ctr"/>
                      <a:r>
                        <a:rPr lang="en-GB" sz="15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Wileman</a:t>
                      </a:r>
                      <a:endParaRPr lang="en-GB" sz="15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032" y="2816293"/>
            <a:ext cx="1700901" cy="193939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" name="Picture 2" descr="C:\Users\MarksrX\AppData\Local\Microsoft\Windows\Temporary Internet Files\Content.Outlook\L9C3963S\Blair Photo2 (2)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90" r="6302"/>
          <a:stretch/>
        </p:blipFill>
        <p:spPr bwMode="auto">
          <a:xfrm>
            <a:off x="3907367" y="2816293"/>
            <a:ext cx="1892380" cy="1942273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MarksrX\AppData\Local\Microsoft\Windows\Temporary Internet Files\Content.Outlook\L9C3963S\IMG_160729661981522.jpe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8" t="-1" r="14693" b="30450"/>
          <a:stretch/>
        </p:blipFill>
        <p:spPr bwMode="auto">
          <a:xfrm>
            <a:off x="8742431" y="2814424"/>
            <a:ext cx="1749288" cy="1941259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465017" y="151866"/>
            <a:ext cx="6893447" cy="2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1880" tIns="31880" rIns="31880" bIns="31880" numCol="1" anchor="b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rgbClr val="8F2B8C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>
                <a:sym typeface="Times New Roman Bold" charset="0"/>
              </a:rPr>
              <a:t>More information</a:t>
            </a:r>
            <a:endParaRPr lang="en-US" dirty="0">
              <a:sym typeface="Times New Roman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5145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5685" y="934154"/>
            <a:ext cx="11436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294473" y="152291"/>
            <a:ext cx="7935127" cy="2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1880" tIns="31880" rIns="31880" bIns="31880" numCol="1" anchor="b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rgbClr val="8F2B8C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ym typeface="Times New Roman Bold" charset="0"/>
              </a:rPr>
              <a:t>GDPR</a:t>
            </a:r>
          </a:p>
        </p:txBody>
      </p:sp>
      <p:pic>
        <p:nvPicPr>
          <p:cNvPr id="1030" name="Picture 6" descr="Image result for consent and gdpr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246" y="1192569"/>
            <a:ext cx="3733111" cy="866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831" y="2706641"/>
            <a:ext cx="3048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3672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95509" y="1303149"/>
            <a:ext cx="2084294" cy="907677"/>
          </a:xfrm>
          <a:prstGeom prst="rect">
            <a:avLst/>
          </a:prstGeom>
          <a:solidFill>
            <a:srgbClr val="EBFF85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Search for contacts with email address</a:t>
            </a:r>
          </a:p>
        </p:txBody>
      </p:sp>
      <p:cxnSp>
        <p:nvCxnSpPr>
          <p:cNvPr id="18" name="Straight Arrow Connector 17"/>
          <p:cNvCxnSpPr>
            <a:stCxn id="14" idx="2"/>
          </p:cNvCxnSpPr>
          <p:nvPr/>
        </p:nvCxnSpPr>
        <p:spPr>
          <a:xfrm>
            <a:off x="1337656" y="2210826"/>
            <a:ext cx="7050" cy="5947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23843" y="2805550"/>
            <a:ext cx="1680881" cy="806816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Send GDPR </a:t>
            </a:r>
            <a:r>
              <a:rPr lang="en-GB" sz="1400" dirty="0" err="1"/>
              <a:t>ecommunication</a:t>
            </a:r>
            <a:endParaRPr lang="en-GB" sz="1400" dirty="0"/>
          </a:p>
        </p:txBody>
      </p:sp>
      <p:sp>
        <p:nvSpPr>
          <p:cNvPr id="20" name="Rectangle 19"/>
          <p:cNvSpPr/>
          <p:nvPr/>
        </p:nvSpPr>
        <p:spPr>
          <a:xfrm>
            <a:off x="9669562" y="1303545"/>
            <a:ext cx="2113429" cy="971541"/>
          </a:xfrm>
          <a:prstGeom prst="rect">
            <a:avLst/>
          </a:prstGeom>
          <a:solidFill>
            <a:srgbClr val="EBFF85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Search for contacts without email address</a:t>
            </a:r>
          </a:p>
        </p:txBody>
      </p:sp>
      <p:sp>
        <p:nvSpPr>
          <p:cNvPr id="23" name="Oval 22"/>
          <p:cNvSpPr/>
          <p:nvPr/>
        </p:nvSpPr>
        <p:spPr>
          <a:xfrm>
            <a:off x="949278" y="4486995"/>
            <a:ext cx="1373841" cy="766492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Opt in to marcoms</a:t>
            </a:r>
          </a:p>
        </p:txBody>
      </p:sp>
      <p:sp>
        <p:nvSpPr>
          <p:cNvPr id="24" name="Oval 23"/>
          <p:cNvSpPr/>
          <p:nvPr/>
        </p:nvSpPr>
        <p:spPr>
          <a:xfrm>
            <a:off x="4814132" y="3906879"/>
            <a:ext cx="1426509" cy="719416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Opt out of marcoms</a:t>
            </a:r>
          </a:p>
        </p:txBody>
      </p:sp>
      <p:sp>
        <p:nvSpPr>
          <p:cNvPr id="25" name="Oval 24"/>
          <p:cNvSpPr/>
          <p:nvPr/>
        </p:nvSpPr>
        <p:spPr>
          <a:xfrm>
            <a:off x="4769068" y="2981723"/>
            <a:ext cx="1400736" cy="758915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Right to be forgotten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1648037" y="3612366"/>
            <a:ext cx="8641" cy="90299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15364" y="5395901"/>
            <a:ext cx="1306605" cy="793386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No response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1735905" y="6005385"/>
            <a:ext cx="8503063" cy="5117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9" idx="3"/>
            <a:endCxn id="25" idx="2"/>
          </p:cNvCxnSpPr>
          <p:nvPr/>
        </p:nvCxnSpPr>
        <p:spPr>
          <a:xfrm>
            <a:off x="2004724" y="3208958"/>
            <a:ext cx="2764344" cy="1522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24" idx="2"/>
          </p:cNvCxnSpPr>
          <p:nvPr/>
        </p:nvCxnSpPr>
        <p:spPr>
          <a:xfrm>
            <a:off x="1999964" y="3612366"/>
            <a:ext cx="2814168" cy="65422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8445542" y="3615828"/>
            <a:ext cx="1452283" cy="726145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Archive Contact Record</a:t>
            </a:r>
          </a:p>
        </p:txBody>
      </p:sp>
      <p:sp>
        <p:nvSpPr>
          <p:cNvPr id="71" name="Rectangle 70"/>
          <p:cNvSpPr/>
          <p:nvPr/>
        </p:nvSpPr>
        <p:spPr>
          <a:xfrm>
            <a:off x="8435312" y="2737862"/>
            <a:ext cx="1452283" cy="726145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Delete Contact Record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8012674" y="3802205"/>
            <a:ext cx="419420" cy="670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6397110" y="2154097"/>
            <a:ext cx="1352556" cy="89086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Update contact record with email address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 flipH="1">
            <a:off x="7710427" y="2263190"/>
            <a:ext cx="1959135" cy="35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>
            <a:off x="1999964" y="2805550"/>
            <a:ext cx="4397146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10238968" y="5474982"/>
            <a:ext cx="1452283" cy="726145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Do nothing / Scenario B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 flipH="1">
            <a:off x="11211218" y="3239498"/>
            <a:ext cx="10990" cy="221450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2132683" y="5141237"/>
            <a:ext cx="863563" cy="1139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/>
          <p:cNvSpPr/>
          <p:nvPr/>
        </p:nvSpPr>
        <p:spPr>
          <a:xfrm>
            <a:off x="2985488" y="4854104"/>
            <a:ext cx="2096478" cy="806816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GB" sz="1400" dirty="0"/>
              <a:t>Opt in to Events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GB" sz="1400" dirty="0"/>
              <a:t>Opt in to Newsletters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GB" sz="1400" dirty="0"/>
              <a:t>Opt in to Interest topics</a:t>
            </a:r>
          </a:p>
        </p:txBody>
      </p:sp>
      <p:cxnSp>
        <p:nvCxnSpPr>
          <p:cNvPr id="132" name="Straight Arrow Connector 131"/>
          <p:cNvCxnSpPr>
            <a:stCxn id="107" idx="3"/>
          </p:cNvCxnSpPr>
          <p:nvPr/>
        </p:nvCxnSpPr>
        <p:spPr>
          <a:xfrm>
            <a:off x="5081966" y="5257512"/>
            <a:ext cx="102366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 flipV="1">
            <a:off x="8012674" y="3129979"/>
            <a:ext cx="419420" cy="670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8012674" y="3136683"/>
            <a:ext cx="0" cy="67222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Rectangle 151"/>
          <p:cNvSpPr/>
          <p:nvPr/>
        </p:nvSpPr>
        <p:spPr>
          <a:xfrm>
            <a:off x="6105628" y="4913048"/>
            <a:ext cx="1738992" cy="726145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/>
              <a:t>Search</a:t>
            </a:r>
          </a:p>
          <a:p>
            <a:r>
              <a:rPr lang="en-GB" sz="1400" dirty="0"/>
              <a:t>Create Marketing List</a:t>
            </a:r>
          </a:p>
          <a:p>
            <a:r>
              <a:rPr lang="en-GB" sz="1400" dirty="0"/>
              <a:t>Send marcoms</a:t>
            </a:r>
          </a:p>
        </p:txBody>
      </p:sp>
      <p:cxnSp>
        <p:nvCxnSpPr>
          <p:cNvPr id="155" name="Straight Arrow Connector 154"/>
          <p:cNvCxnSpPr>
            <a:stCxn id="152" idx="0"/>
            <a:endCxn id="24" idx="5"/>
          </p:cNvCxnSpPr>
          <p:nvPr/>
        </p:nvCxnSpPr>
        <p:spPr>
          <a:xfrm flipH="1" flipV="1">
            <a:off x="6031734" y="4520939"/>
            <a:ext cx="943390" cy="392109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V="1">
            <a:off x="6172831" y="3358251"/>
            <a:ext cx="1813174" cy="595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/>
          <p:nvPr/>
        </p:nvCxnSpPr>
        <p:spPr>
          <a:xfrm flipV="1">
            <a:off x="7969468" y="4177038"/>
            <a:ext cx="462626" cy="750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>
            <a:off x="7995237" y="4198015"/>
            <a:ext cx="0" cy="67222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/>
          <p:nvPr/>
        </p:nvCxnSpPr>
        <p:spPr>
          <a:xfrm>
            <a:off x="8001916" y="4862226"/>
            <a:ext cx="2244569" cy="59177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10873940" y="2275086"/>
            <a:ext cx="0" cy="9644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10476190" y="3239498"/>
            <a:ext cx="767301" cy="37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flipH="1">
            <a:off x="10488096" y="3239498"/>
            <a:ext cx="10229" cy="7857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/>
          <p:nvPr/>
        </p:nvCxnSpPr>
        <p:spPr>
          <a:xfrm flipH="1" flipV="1">
            <a:off x="9909730" y="3442355"/>
            <a:ext cx="566460" cy="355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 flipH="1" flipV="1">
            <a:off x="9885169" y="3990817"/>
            <a:ext cx="579115" cy="408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/>
          <p:nvPr/>
        </p:nvCxnSpPr>
        <p:spPr>
          <a:xfrm flipH="1">
            <a:off x="819291" y="3612366"/>
            <a:ext cx="9048" cy="18626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/>
          <p:nvPr/>
        </p:nvCxnSpPr>
        <p:spPr>
          <a:xfrm>
            <a:off x="6227195" y="4241878"/>
            <a:ext cx="1768042" cy="2524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4"/>
          <p:cNvSpPr txBox="1">
            <a:spLocks noChangeArrowheads="1"/>
          </p:cNvSpPr>
          <p:nvPr/>
        </p:nvSpPr>
        <p:spPr bwMode="auto">
          <a:xfrm>
            <a:off x="294473" y="152291"/>
            <a:ext cx="7935127" cy="2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1880" tIns="31880" rIns="31880" bIns="31880" numCol="1" anchor="b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rgbClr val="8F2B8C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>
                <a:sym typeface="Times New Roman Bold" charset="0"/>
              </a:rPr>
              <a:t>GDPR – Consent – Managing Existing Contacts in preparation for May 2018</a:t>
            </a:r>
          </a:p>
        </p:txBody>
      </p:sp>
      <p:sp>
        <p:nvSpPr>
          <p:cNvPr id="65" name="Rectangle 64"/>
          <p:cNvSpPr/>
          <p:nvPr/>
        </p:nvSpPr>
        <p:spPr>
          <a:xfrm>
            <a:off x="252832" y="3186755"/>
            <a:ext cx="4331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66" name="Rectangle 65"/>
          <p:cNvSpPr/>
          <p:nvPr/>
        </p:nvSpPr>
        <p:spPr>
          <a:xfrm>
            <a:off x="2905038" y="694637"/>
            <a:ext cx="5926990" cy="849863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 smtClean="0">
                <a:solidFill>
                  <a:schemeClr val="tx1"/>
                </a:solidFill>
              </a:rPr>
              <a:t>Scenario Assumptions</a:t>
            </a:r>
            <a:r>
              <a:rPr lang="en-GB" sz="1400" b="1" dirty="0">
                <a:solidFill>
                  <a:schemeClr val="tx1"/>
                </a:solidFill>
              </a:rPr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tx1"/>
                </a:solidFill>
              </a:rPr>
              <a:t>Client has an integrated eMarketing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tx1"/>
                </a:solidFill>
              </a:rPr>
              <a:t>No contacts have demonstrable opt in already recorded in InterAction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093996" y="4071224"/>
            <a:ext cx="4331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691594" y="3132917"/>
            <a:ext cx="4331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78" name="Rectangle 77"/>
          <p:cNvSpPr/>
          <p:nvPr/>
        </p:nvSpPr>
        <p:spPr>
          <a:xfrm>
            <a:off x="5988984" y="3469846"/>
            <a:ext cx="4331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79" name="Rectangle 78"/>
          <p:cNvSpPr/>
          <p:nvPr/>
        </p:nvSpPr>
        <p:spPr>
          <a:xfrm>
            <a:off x="7565468" y="5205240"/>
            <a:ext cx="4331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81" name="Rectangle 80"/>
          <p:cNvSpPr/>
          <p:nvPr/>
        </p:nvSpPr>
        <p:spPr>
          <a:xfrm>
            <a:off x="4536128" y="4311933"/>
            <a:ext cx="4331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82" name="Rectangle 81"/>
          <p:cNvSpPr/>
          <p:nvPr/>
        </p:nvSpPr>
        <p:spPr>
          <a:xfrm>
            <a:off x="9559779" y="3855768"/>
            <a:ext cx="4331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2" name="Flowchart: Decision 1"/>
          <p:cNvSpPr/>
          <p:nvPr/>
        </p:nvSpPr>
        <p:spPr>
          <a:xfrm>
            <a:off x="6694599" y="3140023"/>
            <a:ext cx="826340" cy="425611"/>
          </a:xfrm>
          <a:prstGeom prst="flowChartDecisio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Flowchart: Decision 49"/>
          <p:cNvSpPr/>
          <p:nvPr/>
        </p:nvSpPr>
        <p:spPr>
          <a:xfrm rot="495056">
            <a:off x="6645500" y="4141385"/>
            <a:ext cx="826340" cy="425611"/>
          </a:xfrm>
          <a:prstGeom prst="flowChartDecisio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Flowchart: Decision 54"/>
          <p:cNvSpPr/>
          <p:nvPr/>
        </p:nvSpPr>
        <p:spPr>
          <a:xfrm rot="5400000">
            <a:off x="10636074" y="2602972"/>
            <a:ext cx="476809" cy="283382"/>
          </a:xfrm>
          <a:prstGeom prst="flowChartDecisio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76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"/>
                            </p:stCondLst>
                            <p:childTnLst>
                              <p:par>
                                <p:cTn id="17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500"/>
                            </p:stCondLst>
                            <p:childTnLst>
                              <p:par>
                                <p:cTn id="1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000"/>
                            </p:stCondLst>
                            <p:childTnLst>
                              <p:par>
                                <p:cTn id="18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3000"/>
                            </p:stCondLst>
                            <p:childTnLst>
                              <p:par>
                                <p:cTn id="18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4000"/>
                            </p:stCondLst>
                            <p:childTnLst>
                              <p:par>
                                <p:cTn id="19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0"/>
                            </p:stCondLst>
                            <p:childTnLst>
                              <p:par>
                                <p:cTn id="19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0" grpId="0" animBg="1"/>
      <p:bldP spid="23" grpId="0" animBg="1"/>
      <p:bldP spid="24" grpId="0" animBg="1"/>
      <p:bldP spid="25" grpId="0" animBg="1"/>
      <p:bldP spid="27" grpId="0" animBg="1"/>
      <p:bldP spid="36" grpId="0" animBg="1"/>
      <p:bldP spid="71" grpId="0" animBg="1"/>
      <p:bldP spid="76" grpId="0" animBg="1"/>
      <p:bldP spid="85" grpId="0" animBg="1"/>
      <p:bldP spid="107" grpId="0" animBg="1"/>
      <p:bldP spid="152" grpId="0" animBg="1"/>
      <p:bldP spid="65" grpId="0"/>
      <p:bldP spid="66" grpId="0" animBg="1"/>
      <p:bldP spid="74" grpId="0"/>
      <p:bldP spid="75" grpId="0"/>
      <p:bldP spid="78" grpId="0"/>
      <p:bldP spid="79" grpId="0"/>
      <p:bldP spid="81" grpId="0"/>
      <p:bldP spid="82" grpId="0"/>
      <p:bldP spid="2" grpId="0" animBg="1"/>
      <p:bldP spid="50" grpId="0" animBg="1"/>
      <p:bldP spid="5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4473" y="550106"/>
            <a:ext cx="11793895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 smtClean="0"/>
              <a:t>What actions your Firm must take</a:t>
            </a:r>
            <a:endParaRPr lang="en-GB" sz="2000" u="sng" dirty="0"/>
          </a:p>
          <a:p>
            <a:endParaRPr lang="en-GB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Review of all </a:t>
            </a:r>
            <a:r>
              <a:rPr lang="en-GB" sz="2000" dirty="0" smtClean="0"/>
              <a:t>your Firm’s existing </a:t>
            </a:r>
            <a:r>
              <a:rPr lang="en-GB" sz="2000" dirty="0"/>
              <a:t>marketing </a:t>
            </a:r>
            <a:r>
              <a:rPr lang="en-GB" sz="2000" u="sng" dirty="0"/>
              <a:t>processes</a:t>
            </a:r>
          </a:p>
          <a:p>
            <a:endParaRPr lang="en-GB" sz="800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Review of </a:t>
            </a:r>
            <a:r>
              <a:rPr lang="en-GB" sz="2000" dirty="0" smtClean="0"/>
              <a:t>your Firm’s contacts </a:t>
            </a:r>
            <a:r>
              <a:rPr lang="en-GB" sz="2000" u="sng" dirty="0"/>
              <a:t>proven</a:t>
            </a:r>
            <a:r>
              <a:rPr lang="en-GB" sz="2000" dirty="0"/>
              <a:t> to have already </a:t>
            </a:r>
            <a:r>
              <a:rPr lang="en-GB" sz="2000" u="sng" dirty="0"/>
              <a:t>positively opted in</a:t>
            </a:r>
            <a:r>
              <a:rPr lang="en-GB" sz="2000" dirty="0"/>
              <a:t> to marketing communications</a:t>
            </a:r>
          </a:p>
          <a:p>
            <a:endParaRPr lang="en-GB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Review of all </a:t>
            </a:r>
            <a:r>
              <a:rPr lang="en-GB" sz="2000" dirty="0" smtClean="0"/>
              <a:t>of your Firm’s existing </a:t>
            </a:r>
            <a:r>
              <a:rPr lang="en-GB" sz="2000" u="sng" dirty="0"/>
              <a:t>Marketing lists</a:t>
            </a:r>
            <a:r>
              <a:rPr lang="en-GB" sz="2000" dirty="0"/>
              <a:t>, </a:t>
            </a:r>
            <a:r>
              <a:rPr lang="en-GB" sz="2000" u="sng" dirty="0"/>
              <a:t>Marketing List Folder Types</a:t>
            </a:r>
            <a:r>
              <a:rPr lang="en-GB" sz="2000" dirty="0"/>
              <a:t> and </a:t>
            </a:r>
            <a:r>
              <a:rPr lang="en-GB" sz="2000" u="sng" dirty="0" smtClean="0"/>
              <a:t>Folder </a:t>
            </a:r>
            <a:r>
              <a:rPr lang="en-GB" sz="2000" u="sng" dirty="0"/>
              <a:t>Dependency Rules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Keep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Delete folders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Archive/Hide folders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Reduce/Update security on folders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Rename/Repurpose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Update/Delete/Inactivate Folder Dependency Rules</a:t>
            </a:r>
          </a:p>
          <a:p>
            <a:pPr lvl="1"/>
            <a:endParaRPr lang="en-GB" sz="8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000" dirty="0"/>
              <a:t>Review of </a:t>
            </a:r>
            <a:r>
              <a:rPr lang="en-GB" sz="2000" dirty="0" smtClean="0"/>
              <a:t>all of your Firm’s </a:t>
            </a:r>
            <a:r>
              <a:rPr lang="en-GB" sz="2000" dirty="0"/>
              <a:t>existing </a:t>
            </a:r>
            <a:r>
              <a:rPr lang="en-GB" sz="2000" u="sng" dirty="0"/>
              <a:t>Additional Fields</a:t>
            </a:r>
            <a:r>
              <a:rPr lang="en-GB" sz="2000" dirty="0"/>
              <a:t>, </a:t>
            </a:r>
            <a:r>
              <a:rPr lang="en-GB" sz="2000" u="sng" dirty="0"/>
              <a:t>Working Lists</a:t>
            </a:r>
            <a:r>
              <a:rPr lang="en-GB" sz="2000" dirty="0"/>
              <a:t>, </a:t>
            </a:r>
            <a:r>
              <a:rPr lang="en-GB" sz="2000" u="sng" dirty="0"/>
              <a:t>Saved Searches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GB" dirty="0"/>
              <a:t>Keep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GB" dirty="0"/>
              <a:t>Delete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GB" dirty="0"/>
              <a:t>Archive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GB" dirty="0"/>
              <a:t>Rename/repurpose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GB" sz="800" u="sng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000" u="sng" dirty="0"/>
              <a:t>To be processes </a:t>
            </a:r>
            <a:r>
              <a:rPr lang="en-GB" sz="2000" dirty="0"/>
              <a:t>mapped out</a:t>
            </a:r>
            <a:endParaRPr lang="en-GB" sz="2000" u="sng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GB" sz="800" u="sng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000" dirty="0"/>
              <a:t>Configure InterAction eMarketing to support </a:t>
            </a:r>
            <a:r>
              <a:rPr lang="en-GB" sz="2000" u="sng" dirty="0"/>
              <a:t>to be processes</a:t>
            </a: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294473" y="152291"/>
            <a:ext cx="7935127" cy="2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1880" tIns="31880" rIns="31880" bIns="31880" numCol="1" anchor="b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rgbClr val="8F2B8C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>
                <a:sym typeface="Times New Roman Bold" charset="0"/>
              </a:rPr>
              <a:t>GDPR – Consent – Managing Existing Contacts in preparation for May 2018</a:t>
            </a:r>
          </a:p>
        </p:txBody>
      </p:sp>
    </p:spTree>
    <p:extLst>
      <p:ext uri="{BB962C8B-B14F-4D97-AF65-F5344CB8AC3E}">
        <p14:creationId xmlns:p14="http://schemas.microsoft.com/office/powerpoint/2010/main" val="48328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5364" y="617463"/>
            <a:ext cx="1306605" cy="773225"/>
          </a:xfrm>
          <a:prstGeom prst="rect">
            <a:avLst/>
          </a:prstGeom>
          <a:solidFill>
            <a:srgbClr val="EBFF85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New Contact Created in InterAction</a:t>
            </a:r>
          </a:p>
        </p:txBody>
      </p:sp>
      <p:cxnSp>
        <p:nvCxnSpPr>
          <p:cNvPr id="6" name="Straight Arrow Connector 5"/>
          <p:cNvCxnSpPr>
            <a:stCxn id="4" idx="3"/>
            <a:endCxn id="7" idx="2"/>
          </p:cNvCxnSpPr>
          <p:nvPr/>
        </p:nvCxnSpPr>
        <p:spPr>
          <a:xfrm flipV="1">
            <a:off x="1821969" y="999507"/>
            <a:ext cx="2224945" cy="45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4046914" y="633271"/>
            <a:ext cx="1312209" cy="732471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Duplicate Contact?</a:t>
            </a:r>
          </a:p>
        </p:txBody>
      </p:sp>
      <p:cxnSp>
        <p:nvCxnSpPr>
          <p:cNvPr id="8" name="Straight Arrow Connector 7"/>
          <p:cNvCxnSpPr>
            <a:stCxn id="7" idx="6"/>
            <a:endCxn id="9" idx="2"/>
          </p:cNvCxnSpPr>
          <p:nvPr/>
        </p:nvCxnSpPr>
        <p:spPr>
          <a:xfrm>
            <a:off x="5359123" y="999507"/>
            <a:ext cx="1704247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063370" y="651455"/>
            <a:ext cx="718970" cy="696104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Yes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788876" y="999506"/>
            <a:ext cx="932329" cy="1008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13" idx="0"/>
          </p:cNvCxnSpPr>
          <p:nvPr/>
        </p:nvCxnSpPr>
        <p:spPr>
          <a:xfrm>
            <a:off x="4729443" y="1348367"/>
            <a:ext cx="1" cy="3676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365035" y="1716018"/>
            <a:ext cx="728817" cy="670302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No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7043" y="1713157"/>
            <a:ext cx="1814882" cy="70071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Weekly search for new contacts created with email address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07043" y="3127620"/>
            <a:ext cx="1680881" cy="806816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FDA to link contacts into welcome email  folder and send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269965" y="1594626"/>
            <a:ext cx="2021689" cy="727287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Weekly search for new contacts created without email address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5081786" y="2052825"/>
            <a:ext cx="4223367" cy="88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927677" y="4412646"/>
            <a:ext cx="1373841" cy="766492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Opt in to marcoms</a:t>
            </a:r>
          </a:p>
        </p:txBody>
      </p:sp>
      <p:sp>
        <p:nvSpPr>
          <p:cNvPr id="24" name="Oval 23"/>
          <p:cNvSpPr/>
          <p:nvPr/>
        </p:nvSpPr>
        <p:spPr>
          <a:xfrm>
            <a:off x="4781858" y="4273125"/>
            <a:ext cx="1426509" cy="719416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Opt out of marcoms</a:t>
            </a:r>
          </a:p>
        </p:txBody>
      </p:sp>
      <p:sp>
        <p:nvSpPr>
          <p:cNvPr id="25" name="Oval 24"/>
          <p:cNvSpPr/>
          <p:nvPr/>
        </p:nvSpPr>
        <p:spPr>
          <a:xfrm>
            <a:off x="4769068" y="3347969"/>
            <a:ext cx="1400736" cy="758915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Right to be forgotten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1624359" y="3943379"/>
            <a:ext cx="11839" cy="47656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306733" y="5418916"/>
            <a:ext cx="1306605" cy="793386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No response</a:t>
            </a:r>
          </a:p>
        </p:txBody>
      </p:sp>
      <p:cxnSp>
        <p:nvCxnSpPr>
          <p:cNvPr id="28" name="Straight Arrow Connector 27"/>
          <p:cNvCxnSpPr>
            <a:stCxn id="27" idx="5"/>
          </p:cNvCxnSpPr>
          <p:nvPr/>
        </p:nvCxnSpPr>
        <p:spPr>
          <a:xfrm>
            <a:off x="1421990" y="6096113"/>
            <a:ext cx="8835253" cy="3201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25" idx="2"/>
          </p:cNvCxnSpPr>
          <p:nvPr/>
        </p:nvCxnSpPr>
        <p:spPr>
          <a:xfrm>
            <a:off x="1976327" y="3705862"/>
            <a:ext cx="2792741" cy="2156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24" idx="2"/>
          </p:cNvCxnSpPr>
          <p:nvPr/>
        </p:nvCxnSpPr>
        <p:spPr>
          <a:xfrm>
            <a:off x="1941137" y="3925318"/>
            <a:ext cx="2840721" cy="70751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8445542" y="3659334"/>
            <a:ext cx="1452283" cy="726145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Archive Contact Record</a:t>
            </a:r>
          </a:p>
        </p:txBody>
      </p:sp>
      <p:sp>
        <p:nvSpPr>
          <p:cNvPr id="41" name="Rectangle 40"/>
          <p:cNvSpPr/>
          <p:nvPr/>
        </p:nvSpPr>
        <p:spPr>
          <a:xfrm>
            <a:off x="8722951" y="658898"/>
            <a:ext cx="1679096" cy="697636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Merge with existing Contact Record</a:t>
            </a:r>
          </a:p>
        </p:txBody>
      </p:sp>
      <p:cxnSp>
        <p:nvCxnSpPr>
          <p:cNvPr id="56" name="Straight Arrow Connector 55"/>
          <p:cNvCxnSpPr>
            <a:stCxn id="13" idx="2"/>
          </p:cNvCxnSpPr>
          <p:nvPr/>
        </p:nvCxnSpPr>
        <p:spPr>
          <a:xfrm flipH="1" flipV="1">
            <a:off x="2121925" y="2049825"/>
            <a:ext cx="2243110" cy="134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8435312" y="2781368"/>
            <a:ext cx="1452283" cy="726145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Delete Contact Record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8012674" y="3845711"/>
            <a:ext cx="419420" cy="670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6356262" y="2270415"/>
            <a:ext cx="1352556" cy="89086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Update contact record with email address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 flipH="1">
            <a:off x="7696750" y="2313866"/>
            <a:ext cx="1570295" cy="804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 flipV="1">
            <a:off x="1976327" y="3127465"/>
            <a:ext cx="4442299" cy="254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10238968" y="5518488"/>
            <a:ext cx="1452283" cy="726145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Do nothing / Scenario B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 flipH="1">
            <a:off x="11194772" y="3317254"/>
            <a:ext cx="24956" cy="216927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23" idx="5"/>
          </p:cNvCxnSpPr>
          <p:nvPr/>
        </p:nvCxnSpPr>
        <p:spPr>
          <a:xfrm>
            <a:off x="2100324" y="5066888"/>
            <a:ext cx="863563" cy="1139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/>
          <p:cNvSpPr/>
          <p:nvPr/>
        </p:nvSpPr>
        <p:spPr>
          <a:xfrm>
            <a:off x="2952192" y="5015508"/>
            <a:ext cx="2096478" cy="806816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GB" sz="1400" dirty="0"/>
              <a:t>Opt in to Events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GB" sz="1400" dirty="0"/>
              <a:t>Opt in to Newsletters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GB" sz="1400" dirty="0"/>
              <a:t>Opt in to Interest topics</a:t>
            </a:r>
          </a:p>
        </p:txBody>
      </p:sp>
      <p:cxnSp>
        <p:nvCxnSpPr>
          <p:cNvPr id="132" name="Straight Arrow Connector 131"/>
          <p:cNvCxnSpPr/>
          <p:nvPr/>
        </p:nvCxnSpPr>
        <p:spPr>
          <a:xfrm>
            <a:off x="5081786" y="5525842"/>
            <a:ext cx="10236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 flipV="1">
            <a:off x="8012674" y="3173485"/>
            <a:ext cx="419420" cy="670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8012674" y="3180189"/>
            <a:ext cx="0" cy="6722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Rectangle 151"/>
          <p:cNvSpPr/>
          <p:nvPr/>
        </p:nvSpPr>
        <p:spPr>
          <a:xfrm>
            <a:off x="6105627" y="5279294"/>
            <a:ext cx="1452283" cy="726145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Send marcoms</a:t>
            </a:r>
          </a:p>
        </p:txBody>
      </p:sp>
      <p:cxnSp>
        <p:nvCxnSpPr>
          <p:cNvPr id="155" name="Straight Arrow Connector 154"/>
          <p:cNvCxnSpPr>
            <a:stCxn id="152" idx="0"/>
          </p:cNvCxnSpPr>
          <p:nvPr/>
        </p:nvCxnSpPr>
        <p:spPr>
          <a:xfrm flipH="1" flipV="1">
            <a:off x="6189531" y="4722992"/>
            <a:ext cx="642238" cy="556302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V="1">
            <a:off x="6172831" y="3724497"/>
            <a:ext cx="1813174" cy="59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/>
          <p:nvPr/>
        </p:nvCxnSpPr>
        <p:spPr>
          <a:xfrm flipV="1">
            <a:off x="8005370" y="4217783"/>
            <a:ext cx="447477" cy="556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>
            <a:off x="7995237" y="4209247"/>
            <a:ext cx="0" cy="6722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/>
          <p:nvPr/>
        </p:nvCxnSpPr>
        <p:spPr>
          <a:xfrm>
            <a:off x="7982095" y="4864127"/>
            <a:ext cx="2275148" cy="69815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10825375" y="2319610"/>
            <a:ext cx="6725" cy="9976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10487374" y="3317254"/>
            <a:ext cx="73235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flipH="1">
            <a:off x="10488096" y="3317254"/>
            <a:ext cx="9508" cy="7622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/>
          <p:nvPr/>
        </p:nvCxnSpPr>
        <p:spPr>
          <a:xfrm flipH="1" flipV="1">
            <a:off x="9888723" y="3498677"/>
            <a:ext cx="608881" cy="17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 flipH="1" flipV="1">
            <a:off x="9885169" y="4055839"/>
            <a:ext cx="579115" cy="408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/>
          <p:nvPr/>
        </p:nvCxnSpPr>
        <p:spPr>
          <a:xfrm>
            <a:off x="732594" y="3943379"/>
            <a:ext cx="2803" cy="147553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/>
          <p:nvPr/>
        </p:nvCxnSpPr>
        <p:spPr>
          <a:xfrm>
            <a:off x="6227195" y="4608124"/>
            <a:ext cx="1768042" cy="2524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2093530" y="4143558"/>
            <a:ext cx="4331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874163" y="3468620"/>
            <a:ext cx="3580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419206" y="4602512"/>
            <a:ext cx="4331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58" name="Rectangle 57"/>
          <p:cNvSpPr/>
          <p:nvPr/>
        </p:nvSpPr>
        <p:spPr>
          <a:xfrm>
            <a:off x="7422645" y="4873716"/>
            <a:ext cx="4331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59" name="Rectangle 58"/>
          <p:cNvSpPr/>
          <p:nvPr/>
        </p:nvSpPr>
        <p:spPr>
          <a:xfrm>
            <a:off x="9550700" y="3943379"/>
            <a:ext cx="4331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0306899" y="584454"/>
            <a:ext cx="4331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61" name="Rectangle 60"/>
          <p:cNvSpPr/>
          <p:nvPr/>
        </p:nvSpPr>
        <p:spPr>
          <a:xfrm>
            <a:off x="4714038" y="5335381"/>
            <a:ext cx="4331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108" name="Straight Arrow Connector 107"/>
          <p:cNvCxnSpPr>
            <a:stCxn id="14" idx="2"/>
          </p:cNvCxnSpPr>
          <p:nvPr/>
        </p:nvCxnSpPr>
        <p:spPr>
          <a:xfrm>
            <a:off x="1214484" y="2413872"/>
            <a:ext cx="0" cy="72631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75681" y="3454729"/>
            <a:ext cx="4331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125" name="Rectangle 4"/>
          <p:cNvSpPr txBox="1">
            <a:spLocks noChangeArrowheads="1"/>
          </p:cNvSpPr>
          <p:nvPr/>
        </p:nvSpPr>
        <p:spPr bwMode="auto">
          <a:xfrm>
            <a:off x="392250" y="166334"/>
            <a:ext cx="6358020" cy="2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1880" tIns="31880" rIns="31880" bIns="31880" numCol="1" anchor="b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rgbClr val="8F2B8C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ym typeface="Times New Roman Bold" charset="0"/>
              </a:rPr>
              <a:t>GDPR – Consent – Managing New Contacts</a:t>
            </a:r>
          </a:p>
        </p:txBody>
      </p:sp>
      <p:sp>
        <p:nvSpPr>
          <p:cNvPr id="62" name="Flowchart: Decision 61"/>
          <p:cNvSpPr/>
          <p:nvPr/>
        </p:nvSpPr>
        <p:spPr>
          <a:xfrm>
            <a:off x="6643549" y="3516302"/>
            <a:ext cx="826340" cy="425611"/>
          </a:xfrm>
          <a:prstGeom prst="flowChartDecisio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Flowchart: Decision 62"/>
          <p:cNvSpPr/>
          <p:nvPr/>
        </p:nvSpPr>
        <p:spPr>
          <a:xfrm rot="385861">
            <a:off x="6650108" y="4511082"/>
            <a:ext cx="826340" cy="425611"/>
          </a:xfrm>
          <a:prstGeom prst="flowChartDecisio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Flowchart: Decision 63"/>
          <p:cNvSpPr/>
          <p:nvPr/>
        </p:nvSpPr>
        <p:spPr>
          <a:xfrm rot="5400000">
            <a:off x="10582284" y="2678278"/>
            <a:ext cx="476809" cy="283382"/>
          </a:xfrm>
          <a:prstGeom prst="flowChartDecisio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11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00"/>
                            </p:stCondLst>
                            <p:childTnLst>
                              <p:par>
                                <p:cTn id="18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1500"/>
                            </p:stCondLst>
                            <p:childTnLst>
                              <p:par>
                                <p:cTn id="2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2000"/>
                            </p:stCondLst>
                            <p:childTnLst>
                              <p:par>
                                <p:cTn id="2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2500"/>
                            </p:stCondLst>
                            <p:childTnLst>
                              <p:par>
                                <p:cTn id="2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3000"/>
                            </p:stCondLst>
                            <p:childTnLst>
                              <p:par>
                                <p:cTn id="2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3500"/>
                            </p:stCondLst>
                            <p:childTnLst>
                              <p:par>
                                <p:cTn id="2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  <p:bldP spid="13" grpId="0" animBg="1"/>
      <p:bldP spid="14" grpId="0" animBg="1"/>
      <p:bldP spid="19" grpId="0" animBg="1"/>
      <p:bldP spid="20" grpId="0" animBg="1"/>
      <p:bldP spid="23" grpId="0" animBg="1"/>
      <p:bldP spid="24" grpId="0" animBg="1"/>
      <p:bldP spid="25" grpId="0" animBg="1"/>
      <p:bldP spid="27" grpId="0" animBg="1"/>
      <p:bldP spid="36" grpId="0" animBg="1"/>
      <p:bldP spid="41" grpId="0" animBg="1"/>
      <p:bldP spid="71" grpId="0" animBg="1"/>
      <p:bldP spid="76" grpId="0" animBg="1"/>
      <p:bldP spid="85" grpId="0" animBg="1"/>
      <p:bldP spid="107" grpId="0" animBg="1"/>
      <p:bldP spid="152" grpId="0" animBg="1"/>
      <p:bldP spid="54" grpId="0"/>
      <p:bldP spid="55" grpId="0"/>
      <p:bldP spid="57" grpId="0"/>
      <p:bldP spid="58" grpId="0"/>
      <p:bldP spid="59" grpId="0"/>
      <p:bldP spid="60" grpId="0"/>
      <p:bldP spid="61" grpId="0"/>
      <p:bldP spid="5" grpId="0"/>
      <p:bldP spid="62" grpId="0" animBg="1"/>
      <p:bldP spid="63" grpId="0" animBg="1"/>
      <p:bldP spid="6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6253" y="689089"/>
            <a:ext cx="4814475" cy="849863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chemeClr val="tx1"/>
                </a:solidFill>
              </a:rPr>
              <a:t>No </a:t>
            </a:r>
            <a:r>
              <a:rPr lang="en-GB" sz="1400" b="1" dirty="0">
                <a:solidFill>
                  <a:schemeClr val="tx1"/>
                </a:solidFill>
              </a:rPr>
              <a:t>integrated eMarketing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tx1"/>
                </a:solidFill>
              </a:rPr>
              <a:t>No response from contact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tx1"/>
                </a:solidFill>
              </a:rPr>
              <a:t>User suggests contact has consented (business card given)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7043" y="1734673"/>
            <a:ext cx="2084294" cy="907677"/>
          </a:xfrm>
          <a:prstGeom prst="rect">
            <a:avLst/>
          </a:prstGeom>
          <a:solidFill>
            <a:srgbClr val="EBFF85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Internal user emails contact with standard email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2391337" y="2140168"/>
            <a:ext cx="1137171" cy="1087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3526269" y="3215415"/>
            <a:ext cx="1373841" cy="766492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Opt in to marcoms</a:t>
            </a:r>
          </a:p>
        </p:txBody>
      </p:sp>
      <p:sp>
        <p:nvSpPr>
          <p:cNvPr id="24" name="Oval 23"/>
          <p:cNvSpPr/>
          <p:nvPr/>
        </p:nvSpPr>
        <p:spPr>
          <a:xfrm>
            <a:off x="6029280" y="1791336"/>
            <a:ext cx="1426509" cy="719416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Opt out of marcoms</a:t>
            </a:r>
          </a:p>
        </p:txBody>
      </p:sp>
      <p:sp>
        <p:nvSpPr>
          <p:cNvPr id="25" name="Oval 24"/>
          <p:cNvSpPr/>
          <p:nvPr/>
        </p:nvSpPr>
        <p:spPr>
          <a:xfrm>
            <a:off x="6081592" y="734562"/>
            <a:ext cx="1492622" cy="758915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Right to be forgotten</a:t>
            </a:r>
          </a:p>
        </p:txBody>
      </p:sp>
      <p:cxnSp>
        <p:nvCxnSpPr>
          <p:cNvPr id="26" name="Straight Arrow Connector 25"/>
          <p:cNvCxnSpPr>
            <a:stCxn id="72" idx="4"/>
            <a:endCxn id="23" idx="0"/>
          </p:cNvCxnSpPr>
          <p:nvPr/>
        </p:nvCxnSpPr>
        <p:spPr>
          <a:xfrm>
            <a:off x="4199742" y="2519625"/>
            <a:ext cx="13448" cy="6957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92697" y="5283597"/>
            <a:ext cx="1508205" cy="90777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No response after X time</a:t>
            </a:r>
          </a:p>
        </p:txBody>
      </p:sp>
      <p:cxnSp>
        <p:nvCxnSpPr>
          <p:cNvPr id="28" name="Straight Arrow Connector 27"/>
          <p:cNvCxnSpPr>
            <a:stCxn id="27" idx="6"/>
          </p:cNvCxnSpPr>
          <p:nvPr/>
        </p:nvCxnSpPr>
        <p:spPr>
          <a:xfrm>
            <a:off x="2100902" y="5737482"/>
            <a:ext cx="6722766" cy="5180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72" idx="7"/>
          </p:cNvCxnSpPr>
          <p:nvPr/>
        </p:nvCxnSpPr>
        <p:spPr>
          <a:xfrm flipV="1">
            <a:off x="4694977" y="1340569"/>
            <a:ext cx="1474921" cy="53128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72" idx="6"/>
            <a:endCxn id="24" idx="2"/>
          </p:cNvCxnSpPr>
          <p:nvPr/>
        </p:nvCxnSpPr>
        <p:spPr>
          <a:xfrm>
            <a:off x="4900110" y="2140168"/>
            <a:ext cx="1129170" cy="1087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8815190" y="1668438"/>
            <a:ext cx="1452283" cy="726145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Archive Contact Record</a:t>
            </a:r>
          </a:p>
        </p:txBody>
      </p:sp>
      <p:sp>
        <p:nvSpPr>
          <p:cNvPr id="71" name="Rectangle 70"/>
          <p:cNvSpPr/>
          <p:nvPr/>
        </p:nvSpPr>
        <p:spPr>
          <a:xfrm>
            <a:off x="8804960" y="790472"/>
            <a:ext cx="1452283" cy="726145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Delete Contact Record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8382322" y="1854815"/>
            <a:ext cx="419420" cy="670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8823668" y="5589123"/>
            <a:ext cx="1452283" cy="726145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GDPR No Response</a:t>
            </a:r>
          </a:p>
        </p:txBody>
      </p:sp>
      <p:cxnSp>
        <p:nvCxnSpPr>
          <p:cNvPr id="105" name="Straight Arrow Connector 104"/>
          <p:cNvCxnSpPr/>
          <p:nvPr/>
        </p:nvCxnSpPr>
        <p:spPr>
          <a:xfrm>
            <a:off x="4926393" y="3587381"/>
            <a:ext cx="117923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/>
          <p:cNvSpPr/>
          <p:nvPr/>
        </p:nvSpPr>
        <p:spPr>
          <a:xfrm>
            <a:off x="5703529" y="4562831"/>
            <a:ext cx="2096478" cy="806816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GB" sz="1400" dirty="0"/>
              <a:t>Opt in to Events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GB" sz="1400" dirty="0"/>
              <a:t>Opt in to Newsletters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GB" sz="1400" dirty="0"/>
              <a:t>Opt in to Interest topics</a:t>
            </a:r>
          </a:p>
        </p:txBody>
      </p:sp>
      <p:cxnSp>
        <p:nvCxnSpPr>
          <p:cNvPr id="132" name="Straight Arrow Connector 131"/>
          <p:cNvCxnSpPr>
            <a:stCxn id="107" idx="3"/>
          </p:cNvCxnSpPr>
          <p:nvPr/>
        </p:nvCxnSpPr>
        <p:spPr>
          <a:xfrm>
            <a:off x="7800007" y="4966239"/>
            <a:ext cx="10236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 flipV="1">
            <a:off x="8382322" y="1182589"/>
            <a:ext cx="419420" cy="670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8382322" y="1189293"/>
            <a:ext cx="0" cy="6722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Rectangle 151"/>
          <p:cNvSpPr/>
          <p:nvPr/>
        </p:nvSpPr>
        <p:spPr>
          <a:xfrm>
            <a:off x="8823668" y="4621775"/>
            <a:ext cx="1452283" cy="726145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Send marcoms</a:t>
            </a:r>
          </a:p>
        </p:txBody>
      </p:sp>
      <p:cxnSp>
        <p:nvCxnSpPr>
          <p:cNvPr id="155" name="Straight Arrow Connector 154"/>
          <p:cNvCxnSpPr>
            <a:stCxn id="152" idx="0"/>
          </p:cNvCxnSpPr>
          <p:nvPr/>
        </p:nvCxnSpPr>
        <p:spPr>
          <a:xfrm flipH="1" flipV="1">
            <a:off x="6963468" y="2519625"/>
            <a:ext cx="2586342" cy="2102150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7535412" y="1252096"/>
            <a:ext cx="820241" cy="1587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/>
          <p:nvPr/>
        </p:nvCxnSpPr>
        <p:spPr>
          <a:xfrm flipH="1" flipV="1">
            <a:off x="9541331" y="2396119"/>
            <a:ext cx="8479" cy="513554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>
            <a:stCxn id="14" idx="2"/>
            <a:endCxn id="27" idx="0"/>
          </p:cNvCxnSpPr>
          <p:nvPr/>
        </p:nvCxnSpPr>
        <p:spPr>
          <a:xfrm flipH="1">
            <a:off x="1346800" y="2642350"/>
            <a:ext cx="2390" cy="264124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4607590" y="2795259"/>
            <a:ext cx="4331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55" name="Rectangle 54"/>
          <p:cNvSpPr/>
          <p:nvPr/>
        </p:nvSpPr>
        <p:spPr>
          <a:xfrm>
            <a:off x="7212550" y="1340569"/>
            <a:ext cx="4331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59" name="Rectangle 58"/>
          <p:cNvSpPr/>
          <p:nvPr/>
        </p:nvSpPr>
        <p:spPr>
          <a:xfrm>
            <a:off x="7401496" y="394656"/>
            <a:ext cx="4331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61" name="Rectangle 60"/>
          <p:cNvSpPr/>
          <p:nvPr/>
        </p:nvSpPr>
        <p:spPr>
          <a:xfrm>
            <a:off x="7298469" y="3969360"/>
            <a:ext cx="4331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72" name="Oval 71"/>
          <p:cNvSpPr/>
          <p:nvPr/>
        </p:nvSpPr>
        <p:spPr>
          <a:xfrm>
            <a:off x="3499374" y="1760710"/>
            <a:ext cx="1400736" cy="758915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Response</a:t>
            </a:r>
          </a:p>
        </p:txBody>
      </p:sp>
      <p:sp>
        <p:nvSpPr>
          <p:cNvPr id="93" name="Oval 92"/>
          <p:cNvSpPr/>
          <p:nvPr/>
        </p:nvSpPr>
        <p:spPr>
          <a:xfrm>
            <a:off x="6062506" y="3204135"/>
            <a:ext cx="1373841" cy="766492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Forward email to marketing</a:t>
            </a:r>
          </a:p>
        </p:txBody>
      </p:sp>
      <p:sp>
        <p:nvSpPr>
          <p:cNvPr id="98" name="Rectangle 97"/>
          <p:cNvSpPr/>
          <p:nvPr/>
        </p:nvSpPr>
        <p:spPr>
          <a:xfrm>
            <a:off x="8815190" y="2909673"/>
            <a:ext cx="1452283" cy="726145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Send No Marketing Folder</a:t>
            </a:r>
          </a:p>
        </p:txBody>
      </p:sp>
      <p:cxnSp>
        <p:nvCxnSpPr>
          <p:cNvPr id="99" name="Straight Arrow Connector 98"/>
          <p:cNvCxnSpPr>
            <a:stCxn id="55" idx="2"/>
            <a:endCxn id="98" idx="1"/>
          </p:cNvCxnSpPr>
          <p:nvPr/>
        </p:nvCxnSpPr>
        <p:spPr>
          <a:xfrm>
            <a:off x="7429120" y="2263899"/>
            <a:ext cx="1386070" cy="100884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93" idx="4"/>
          </p:cNvCxnSpPr>
          <p:nvPr/>
        </p:nvCxnSpPr>
        <p:spPr>
          <a:xfrm>
            <a:off x="6749427" y="3970627"/>
            <a:ext cx="10919" cy="62480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2100902" y="2171559"/>
            <a:ext cx="4331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116" name="Straight Arrow Connector 115"/>
          <p:cNvCxnSpPr/>
          <p:nvPr/>
        </p:nvCxnSpPr>
        <p:spPr>
          <a:xfrm flipH="1">
            <a:off x="10275951" y="2031510"/>
            <a:ext cx="811372" cy="0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11064481" y="1182589"/>
            <a:ext cx="22842" cy="4642186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10275951" y="5824775"/>
            <a:ext cx="827029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10253109" y="1182697"/>
            <a:ext cx="811372" cy="0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10005389" y="1911696"/>
            <a:ext cx="4331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10069611" y="4042909"/>
            <a:ext cx="4331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138" name="Rectangle 4"/>
          <p:cNvSpPr txBox="1">
            <a:spLocks noChangeArrowheads="1"/>
          </p:cNvSpPr>
          <p:nvPr/>
        </p:nvSpPr>
        <p:spPr bwMode="auto">
          <a:xfrm>
            <a:off x="465017" y="151866"/>
            <a:ext cx="6893447" cy="2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1880" tIns="31880" rIns="31880" bIns="31880" numCol="1" anchor="b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rgbClr val="8F2B8C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ym typeface="Times New Roman Bold" charset="0"/>
              </a:rPr>
              <a:t>GDPR – Consent – Managing New </a:t>
            </a:r>
            <a:r>
              <a:rPr lang="en-US" dirty="0" smtClean="0">
                <a:sym typeface="Times New Roman Bold" charset="0"/>
              </a:rPr>
              <a:t>Contacts (Scenario B)</a:t>
            </a:r>
            <a:endParaRPr lang="en-US" dirty="0">
              <a:sym typeface="Times New Roman Bold" charset="0"/>
            </a:endParaRPr>
          </a:p>
        </p:txBody>
      </p:sp>
      <p:sp>
        <p:nvSpPr>
          <p:cNvPr id="44" name="Flowchart: Decision 43"/>
          <p:cNvSpPr/>
          <p:nvPr/>
        </p:nvSpPr>
        <p:spPr>
          <a:xfrm rot="534405">
            <a:off x="7690791" y="1185246"/>
            <a:ext cx="476809" cy="283382"/>
          </a:xfrm>
          <a:prstGeom prst="flowChartDecisio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Flowchart: Decision 44"/>
          <p:cNvSpPr/>
          <p:nvPr/>
        </p:nvSpPr>
        <p:spPr>
          <a:xfrm rot="16200000">
            <a:off x="10674153" y="3709664"/>
            <a:ext cx="826340" cy="425611"/>
          </a:xfrm>
          <a:prstGeom prst="flowChartDecisio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5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5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5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5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23" grpId="0" animBg="1"/>
      <p:bldP spid="24" grpId="0" animBg="1"/>
      <p:bldP spid="25" grpId="0" animBg="1"/>
      <p:bldP spid="27" grpId="0" animBg="1"/>
      <p:bldP spid="36" grpId="0" animBg="1"/>
      <p:bldP spid="71" grpId="0" animBg="1"/>
      <p:bldP spid="85" grpId="0" animBg="1"/>
      <p:bldP spid="107" grpId="0" animBg="1"/>
      <p:bldP spid="152" grpId="0" animBg="1"/>
      <p:bldP spid="54" grpId="0"/>
      <p:bldP spid="55" grpId="0"/>
      <p:bldP spid="59" grpId="0"/>
      <p:bldP spid="61" grpId="0"/>
      <p:bldP spid="72" grpId="0" animBg="1"/>
      <p:bldP spid="93" grpId="0" animBg="1"/>
      <p:bldP spid="98" grpId="0" animBg="1"/>
      <p:bldP spid="109" grpId="0"/>
      <p:bldP spid="128" grpId="0"/>
      <p:bldP spid="129" grpId="0"/>
      <p:bldP spid="44" grpId="0" animBg="1"/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6049" y="1225672"/>
            <a:ext cx="5805055" cy="41119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465017" y="151866"/>
            <a:ext cx="6893447" cy="2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1880" tIns="31880" rIns="31880" bIns="31880" numCol="1" anchor="b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rgbClr val="8F2B8C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ym typeface="Times New Roman Bold" charset="0"/>
              </a:rPr>
              <a:t>GDPR – Consent – Displaying information in a Profile</a:t>
            </a:r>
          </a:p>
        </p:txBody>
      </p:sp>
    </p:spTree>
    <p:extLst>
      <p:ext uri="{BB962C8B-B14F-4D97-AF65-F5344CB8AC3E}">
        <p14:creationId xmlns:p14="http://schemas.microsoft.com/office/powerpoint/2010/main" val="404488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5017" y="797533"/>
            <a:ext cx="11325364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What fields or folders are currently available for users to populate when creating or editing a contact?</a:t>
            </a:r>
            <a:br>
              <a:rPr lang="en-GB" dirty="0"/>
            </a:br>
            <a:endParaRPr lang="en-GB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What fields or folders are not currently available for users to populate when creating or editing a contact but are still held within InterAction Windows client?</a:t>
            </a:r>
            <a:br>
              <a:rPr lang="en-GB" dirty="0"/>
            </a:br>
            <a:endParaRPr lang="en-GB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Needs to be a legal reason to keep such information</a:t>
            </a:r>
            <a:br>
              <a:rPr lang="en-GB" dirty="0"/>
            </a:br>
            <a:endParaRPr lang="en-GB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Need to gain consent to hold such information</a:t>
            </a:r>
            <a:br>
              <a:rPr lang="en-GB" dirty="0"/>
            </a:br>
            <a:endParaRPr lang="en-GB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Need to ensure the information you keep on people is kept up to date</a:t>
            </a:r>
            <a:br>
              <a:rPr lang="en-GB" dirty="0"/>
            </a:br>
            <a:endParaRPr lang="en-GB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InterAction IQ email signature scraper used to update contact’s information</a:t>
            </a:r>
            <a:br>
              <a:rPr lang="en-GB" dirty="0"/>
            </a:br>
            <a:endParaRPr lang="en-GB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List purchasing – Need to ensure the firm you buy from is compliant and also get opt in yourselves</a:t>
            </a:r>
            <a:br>
              <a:rPr lang="en-GB" dirty="0"/>
            </a:br>
            <a:endParaRPr lang="en-GB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GDPR is a great reason to put time and effort into managing your data correctly</a:t>
            </a:r>
          </a:p>
          <a:p>
            <a:pPr>
              <a:spcAft>
                <a:spcPts val="600"/>
              </a:spcAft>
            </a:pPr>
            <a:endParaRPr lang="en-GB" sz="2000" dirty="0"/>
          </a:p>
          <a:p>
            <a:pPr>
              <a:spcAft>
                <a:spcPts val="600"/>
              </a:spcAft>
            </a:pPr>
            <a:endParaRPr lang="en-GB" sz="2000" dirty="0"/>
          </a:p>
          <a:p>
            <a:pPr>
              <a:spcAft>
                <a:spcPts val="600"/>
              </a:spcAft>
            </a:pPr>
            <a:endParaRPr lang="en-GB" sz="2000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465017" y="151866"/>
            <a:ext cx="6893447" cy="2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1880" tIns="31880" rIns="31880" bIns="31880" numCol="1" anchor="b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rgbClr val="8F2B8C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ym typeface="Times New Roman Bold" charset="0"/>
              </a:rPr>
              <a:t>GDPR – The Information you hold</a:t>
            </a:r>
          </a:p>
        </p:txBody>
      </p:sp>
    </p:spTree>
    <p:extLst>
      <p:ext uri="{BB962C8B-B14F-4D97-AF65-F5344CB8AC3E}">
        <p14:creationId xmlns:p14="http://schemas.microsoft.com/office/powerpoint/2010/main" val="275101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4414" y="1119501"/>
            <a:ext cx="11540517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b="1" dirty="0"/>
              <a:t>GDPR is a process - </a:t>
            </a:r>
            <a:r>
              <a:rPr lang="en-US" sz="2000" dirty="0"/>
              <a:t>evidence what steps you have taken to reduce / eliminate risk</a:t>
            </a:r>
          </a:p>
          <a:p>
            <a:pPr>
              <a:spcAft>
                <a:spcPts val="300"/>
              </a:spcAft>
            </a:pPr>
            <a:endParaRPr lang="en-US" sz="2000" dirty="0"/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b="1" dirty="0"/>
              <a:t>Do you know where your data is?  </a:t>
            </a:r>
            <a:r>
              <a:rPr lang="en-US" sz="2000" dirty="0"/>
              <a:t>Are users exporting and keeping copies of contacts in Excel rather than using the InterAction? </a:t>
            </a:r>
            <a:r>
              <a:rPr lang="en-GB" sz="2000" b="1" dirty="0"/>
              <a:t>Centralise your data in one place </a:t>
            </a:r>
            <a:r>
              <a:rPr lang="en-GB" sz="2000" dirty="0"/>
              <a:t>– one version of the truth is easier to eliminate risk. </a:t>
            </a:r>
          </a:p>
          <a:p>
            <a:pPr>
              <a:spcAft>
                <a:spcPts val="300"/>
              </a:spcAft>
            </a:pPr>
            <a:endParaRPr lang="en-GB" sz="2000" dirty="0"/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InterAction is a tool to help you be compliant as its auditable </a:t>
            </a:r>
          </a:p>
          <a:p>
            <a:pPr>
              <a:spcAft>
                <a:spcPts val="300"/>
              </a:spcAft>
            </a:pPr>
            <a:endParaRPr lang="en-GB" sz="2000" dirty="0"/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GDPR should mean that firms start to use InterAction in a more sensible and streamlined way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Ensure the data you hold is treated in the right way and you are taking responsible steps as the custodian to protect it</a:t>
            </a:r>
          </a:p>
          <a:p>
            <a:pPr>
              <a:spcAft>
                <a:spcPts val="300"/>
              </a:spcAft>
            </a:pPr>
            <a:endParaRPr lang="en-US" sz="2000" dirty="0"/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Being on the latest version and using tools like InterAction IQ will assist in eliminating the risk </a:t>
            </a:r>
          </a:p>
          <a:p>
            <a:pPr>
              <a:spcAft>
                <a:spcPts val="300"/>
              </a:spcAft>
            </a:pPr>
            <a:endParaRPr lang="en-GB" sz="2000" dirty="0"/>
          </a:p>
          <a:p>
            <a:pPr>
              <a:spcAft>
                <a:spcPts val="300"/>
              </a:spcAft>
            </a:pPr>
            <a:endParaRPr lang="en-GB" sz="2000" dirty="0"/>
          </a:p>
          <a:p>
            <a:pPr>
              <a:spcAft>
                <a:spcPts val="300"/>
              </a:spcAft>
            </a:pPr>
            <a:endParaRPr lang="en-GB" sz="2000" dirty="0"/>
          </a:p>
          <a:p>
            <a:pPr>
              <a:spcAft>
                <a:spcPts val="300"/>
              </a:spcAft>
            </a:pPr>
            <a:endParaRPr lang="en-GB" sz="2000" dirty="0"/>
          </a:p>
          <a:p>
            <a:pPr>
              <a:spcAft>
                <a:spcPts val="300"/>
              </a:spcAft>
            </a:pPr>
            <a:endParaRPr lang="en-GB" sz="2000" dirty="0"/>
          </a:p>
          <a:p>
            <a:pPr>
              <a:spcAft>
                <a:spcPts val="300"/>
              </a:spcAft>
            </a:pPr>
            <a:endParaRPr lang="en-GB" sz="2000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465017" y="151866"/>
            <a:ext cx="6893447" cy="2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1880" tIns="31880" rIns="31880" bIns="31880" numCol="1" anchor="b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rgbClr val="8F2B8C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ym typeface="Times New Roman Bold" charset="0"/>
              </a:rPr>
              <a:t>GDPR – Summary</a:t>
            </a:r>
          </a:p>
        </p:txBody>
      </p:sp>
    </p:spTree>
    <p:extLst>
      <p:ext uri="{BB962C8B-B14F-4D97-AF65-F5344CB8AC3E}">
        <p14:creationId xmlns:p14="http://schemas.microsoft.com/office/powerpoint/2010/main" val="3102734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4527</TotalTime>
  <Words>735</Words>
  <Application>Microsoft Office PowerPoint</Application>
  <PresentationFormat>Widescreen</PresentationFormat>
  <Paragraphs>161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ＭＳ Ｐゴシック</vt:lpstr>
      <vt:lpstr>Arial</vt:lpstr>
      <vt:lpstr>Calibri</vt:lpstr>
      <vt:lpstr>Calibri Light</vt:lpstr>
      <vt:lpstr>Omnes Regular</vt:lpstr>
      <vt:lpstr>Times New Roman</vt:lpstr>
      <vt:lpstr>Times New Roman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Faulkner, Andrew J. (LNG-HBE)</dc:creator>
  <cp:lastModifiedBy>Faulkner, Andrew J. (LNG-HBE)</cp:lastModifiedBy>
  <cp:revision>104</cp:revision>
  <dcterms:created xsi:type="dcterms:W3CDTF">2017-06-02T14:55:51Z</dcterms:created>
  <dcterms:modified xsi:type="dcterms:W3CDTF">2017-06-06T13:58:43Z</dcterms:modified>
</cp:coreProperties>
</file>