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7" r:id="rId4"/>
    <p:sldId id="262" r:id="rId5"/>
    <p:sldId id="256" r:id="rId6"/>
    <p:sldId id="263" r:id="rId7"/>
    <p:sldId id="259" r:id="rId8"/>
    <p:sldId id="258" r:id="rId9"/>
    <p:sldId id="268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F85"/>
    <a:srgbClr val="8F2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6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5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6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8287" y="116991"/>
            <a:ext cx="9191263" cy="372309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635" y="797083"/>
            <a:ext cx="11187088" cy="5231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196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49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100" y="176720"/>
            <a:ext cx="1779478" cy="151549"/>
          </a:xfrm>
          <a:prstGeom prst="rect">
            <a:avLst/>
          </a:prstGeom>
        </p:spPr>
      </p:pic>
      <p:pic>
        <p:nvPicPr>
          <p:cNvPr id="9" name="Picture 8" descr="LEXISNEXIS new logo 201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505" y="6407380"/>
            <a:ext cx="1382934" cy="2685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834105" y="6391645"/>
            <a:ext cx="23578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Omnes Regular"/>
                <a:cs typeface="Omnes Regular"/>
              </a:rPr>
              <a:t>Enterprise Solutions</a:t>
            </a:r>
          </a:p>
        </p:txBody>
      </p:sp>
    </p:spTree>
    <p:extLst>
      <p:ext uri="{BB962C8B-B14F-4D97-AF65-F5344CB8AC3E}">
        <p14:creationId xmlns:p14="http://schemas.microsoft.com/office/powerpoint/2010/main" val="22466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4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6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0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7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CEBEC-1CC1-4CCA-AB1B-EFDF332A614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FBABF-E4EA-460E-9016-3CD2A21B5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" y="2285"/>
            <a:ext cx="12190645" cy="6859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100" y="176720"/>
            <a:ext cx="1779478" cy="151549"/>
          </a:xfrm>
          <a:prstGeom prst="rect">
            <a:avLst/>
          </a:prstGeom>
        </p:spPr>
      </p:pic>
      <p:pic>
        <p:nvPicPr>
          <p:cNvPr id="9" name="Picture 8" descr="LEXISNEXIS new logo 2010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505" y="6407380"/>
            <a:ext cx="1382934" cy="2685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834105" y="6391645"/>
            <a:ext cx="23578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Omnes Regular"/>
                <a:cs typeface="Omnes Regular"/>
              </a:rPr>
              <a:t>Enterprise Solutions</a:t>
            </a:r>
          </a:p>
        </p:txBody>
      </p:sp>
    </p:spTree>
    <p:extLst>
      <p:ext uri="{BB962C8B-B14F-4D97-AF65-F5344CB8AC3E}">
        <p14:creationId xmlns:p14="http://schemas.microsoft.com/office/powerpoint/2010/main" val="355285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6103" cy="6845461"/>
          </a:xfrm>
          <a:prstGeom prst="rect">
            <a:avLst/>
          </a:prstGeom>
        </p:spPr>
      </p:pic>
      <p:pic>
        <p:nvPicPr>
          <p:cNvPr id="7" name="Picture 6" descr="LEXISNEXIS new logo 20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265" y="6280475"/>
            <a:ext cx="1663640" cy="3230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38396" y="6280475"/>
            <a:ext cx="28364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Omnes Regular"/>
                <a:cs typeface="Omnes Regular"/>
              </a:rPr>
              <a:t>Enterprise Solutions</a:t>
            </a:r>
          </a:p>
        </p:txBody>
      </p:sp>
    </p:spTree>
    <p:extLst>
      <p:ext uri="{BB962C8B-B14F-4D97-AF65-F5344CB8AC3E}">
        <p14:creationId xmlns:p14="http://schemas.microsoft.com/office/powerpoint/2010/main" val="15284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651" y="657683"/>
            <a:ext cx="11540517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Marketing teams should be excited about this – no more mass mailings, instead targeted mailings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Data Stewards should be excited about this – good reason to archive/delete large sections of obsolete data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PAs/Secretaries should be excited about this – no more usage of InterAction/Outlook as a graveyard for business cards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The Firm should be excited about this as it means reducing the clutter, concentrating on the top 20% of contacts and reducing the risk of a massive fine for non-compliance 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Responsibility is yours &amp; the penalty is high both financially &amp; reputationally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process is only as strong as its weakest link – look out for rogue </a:t>
            </a:r>
            <a:r>
              <a:rPr lang="en-US" sz="2000"/>
              <a:t>behaviour</a:t>
            </a:r>
            <a:endParaRPr lang="en-US" sz="2000" dirty="0"/>
          </a:p>
          <a:p>
            <a:pPr>
              <a:spcAft>
                <a:spcPts val="300"/>
              </a:spcAft>
            </a:pPr>
            <a:endParaRPr lang="en-US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 can help you drive best practice data management and give you control in one centrally managed place </a:t>
            </a: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Summary</a:t>
            </a:r>
          </a:p>
        </p:txBody>
      </p:sp>
    </p:spTree>
    <p:extLst>
      <p:ext uri="{BB962C8B-B14F-4D97-AF65-F5344CB8AC3E}">
        <p14:creationId xmlns:p14="http://schemas.microsoft.com/office/powerpoint/2010/main" val="1683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235975" y="716861"/>
            <a:ext cx="11700387" cy="523184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07" tIns="42507" rIns="42507" bIns="42507" numCol="1" anchor="t" anchorCtr="0" compatLnSpc="1">
            <a:prstTxWarp prst="textNoShape">
              <a:avLst/>
            </a:prstTxWarp>
          </a:bodyPr>
          <a:lstStyle>
            <a:lvl1pPr marL="42849" indent="0" algn="l" rtl="0" eaLnBrk="0" fontAlgn="base" hangingPunct="0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8F2B8C"/>
              </a:buClr>
              <a:buNone/>
              <a:tabLst>
                <a:tab pos="619807" algn="l"/>
              </a:tabLst>
              <a:defRPr sz="2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  <a:sym typeface="Times New Roman" charset="0"/>
              </a:defRPr>
            </a:lvl1pPr>
            <a:lvl2pPr marL="510195" indent="-173386" algn="l" rtl="0" eaLnBrk="0" fontAlgn="base" hangingPunct="0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8F2B8C"/>
              </a:buClr>
              <a:buSzPct val="105000"/>
              <a:buFont typeface="Arial"/>
              <a:buChar char="•"/>
              <a:tabLst>
                <a:tab pos="619807" algn="l"/>
              </a:tabLst>
              <a:defRPr sz="2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  <a:sym typeface="Times New Roman" charset="0"/>
              </a:defRPr>
            </a:lvl2pPr>
            <a:lvl3pPr marL="901809" indent="-173386" algn="l" rtl="0" eaLnBrk="0" fontAlgn="base" hangingPunct="0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8F2B8C"/>
              </a:buClr>
              <a:buSzPct val="105000"/>
              <a:buFont typeface="Times New Roman" charset="0"/>
              <a:buChar char="-"/>
              <a:tabLst>
                <a:tab pos="619807" algn="l"/>
              </a:tabLst>
              <a:defRPr sz="2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  <a:sym typeface="Times New Roman" charset="0"/>
              </a:defRPr>
            </a:lvl3pPr>
            <a:lvl4pPr marL="1348229" indent="-219224" algn="l" rtl="0" eaLnBrk="0" fontAlgn="base" hangingPunct="0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8F2B8C"/>
              </a:buClr>
              <a:buSzPct val="105000"/>
              <a:buFont typeface="Times New Roman" charset="0"/>
              <a:buChar char="-"/>
              <a:tabLst>
                <a:tab pos="619807" algn="l"/>
              </a:tabLst>
              <a:defRPr sz="2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  <a:sym typeface="Times New Roman" charset="0"/>
              </a:defRPr>
            </a:lvl4pPr>
            <a:lvl5pPr marL="1748812" indent="-165415" algn="l" rtl="0" eaLnBrk="0" fontAlgn="base" hangingPunct="0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8F2B8C"/>
              </a:buClr>
              <a:buSzPct val="105000"/>
              <a:buFont typeface="Times New Roman" charset="0"/>
              <a:buChar char="-"/>
              <a:tabLst>
                <a:tab pos="619807" algn="l"/>
              </a:tabLst>
              <a:defRPr sz="2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  <a:sym typeface="Times New Roman" charset="0"/>
              </a:defRPr>
            </a:lvl5pPr>
            <a:lvl6pPr marL="2035796" indent="-165415" algn="l" rtl="0" fontAlgn="base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B01F2E"/>
              </a:buClr>
              <a:buSzPct val="105000"/>
              <a:buFont typeface="Times New Roman" pitchFamily="18" charset="0"/>
              <a:buChar char="-"/>
              <a:tabLst>
                <a:tab pos="619807" algn="l"/>
              </a:tabLst>
              <a:defRPr sz="1300">
                <a:solidFill>
                  <a:srgbClr val="005671"/>
                </a:solidFill>
                <a:latin typeface="+mn-lt"/>
                <a:sym typeface="Times New Roman" pitchFamily="18" charset="0"/>
              </a:defRPr>
            </a:lvl6pPr>
            <a:lvl7pPr marL="2322781" indent="-165415" algn="l" rtl="0" fontAlgn="base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B01F2E"/>
              </a:buClr>
              <a:buSzPct val="105000"/>
              <a:buFont typeface="Times New Roman" pitchFamily="18" charset="0"/>
              <a:buChar char="-"/>
              <a:tabLst>
                <a:tab pos="619807" algn="l"/>
              </a:tabLst>
              <a:defRPr sz="1300">
                <a:solidFill>
                  <a:srgbClr val="005671"/>
                </a:solidFill>
                <a:latin typeface="+mn-lt"/>
                <a:sym typeface="Times New Roman" pitchFamily="18" charset="0"/>
              </a:defRPr>
            </a:lvl7pPr>
            <a:lvl8pPr marL="2609765" indent="-165415" algn="l" rtl="0" fontAlgn="base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B01F2E"/>
              </a:buClr>
              <a:buSzPct val="105000"/>
              <a:buFont typeface="Times New Roman" pitchFamily="18" charset="0"/>
              <a:buChar char="-"/>
              <a:tabLst>
                <a:tab pos="619807" algn="l"/>
              </a:tabLst>
              <a:defRPr sz="1300">
                <a:solidFill>
                  <a:srgbClr val="005671"/>
                </a:solidFill>
                <a:latin typeface="+mn-lt"/>
                <a:sym typeface="Times New Roman" pitchFamily="18" charset="0"/>
              </a:defRPr>
            </a:lvl8pPr>
            <a:lvl9pPr marL="2896750" indent="-165415" algn="l" rtl="0" fontAlgn="base">
              <a:lnSpc>
                <a:spcPct val="120000"/>
              </a:lnSpc>
              <a:spcBef>
                <a:spcPct val="10000"/>
              </a:spcBef>
              <a:spcAft>
                <a:spcPct val="40000"/>
              </a:spcAft>
              <a:buClr>
                <a:srgbClr val="B01F2E"/>
              </a:buClr>
              <a:buSzPct val="105000"/>
              <a:buFont typeface="Times New Roman" pitchFamily="18" charset="0"/>
              <a:buChar char="-"/>
              <a:tabLst>
                <a:tab pos="619807" algn="l"/>
              </a:tabLst>
              <a:defRPr sz="1300">
                <a:solidFill>
                  <a:srgbClr val="005671"/>
                </a:solidFill>
                <a:latin typeface="+mn-lt"/>
                <a:sym typeface="Times New Roman" pitchFamily="18" charset="0"/>
              </a:defRPr>
            </a:lvl9pPr>
          </a:lstStyle>
          <a:p>
            <a:r>
              <a:rPr lang="en-GB" sz="3467" kern="0" dirty="0"/>
              <a:t>We can help! Please speak to your Account Manager, </a:t>
            </a:r>
            <a:r>
              <a:rPr lang="en-GB" sz="3467" kern="0"/>
              <a:t>Client Advisor </a:t>
            </a:r>
            <a:r>
              <a:rPr lang="en-GB" sz="3467" kern="0" dirty="0"/>
              <a:t>our pre-sales team or any of our InterAction Consultants</a:t>
            </a:r>
            <a:endParaRPr lang="en-GB" sz="3200" kern="0" dirty="0"/>
          </a:p>
          <a:p>
            <a:pPr marL="666715" indent="-609585">
              <a:buFont typeface="Arial" panose="020B0604020202020204" pitchFamily="34" charset="0"/>
              <a:buChar char="•"/>
            </a:pPr>
            <a:endParaRPr lang="en-GB" sz="3200" kern="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394" y="2816293"/>
            <a:ext cx="1707391" cy="1939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49453" y="5202941"/>
          <a:ext cx="9759849" cy="548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33805"/>
                <a:gridCol w="2438400"/>
                <a:gridCol w="2364059"/>
                <a:gridCol w="2523585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</a:p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Faulkner</a:t>
                      </a:r>
                      <a:endParaRPr lang="en-GB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Blair </a:t>
                      </a:r>
                    </a:p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Amer</a:t>
                      </a:r>
                      <a:endParaRPr lang="en-GB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Minesh </a:t>
                      </a:r>
                    </a:p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Tank</a:t>
                      </a:r>
                      <a:endParaRPr lang="en-GB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GB" sz="15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Wileman</a:t>
                      </a:r>
                      <a:endParaRPr lang="en-GB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032" y="2816293"/>
            <a:ext cx="1700901" cy="1939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 descr="C:\Users\MarksrX\AppData\Local\Microsoft\Windows\Temporary Internet Files\Content.Outlook\L9C3963S\Blair Photo2 (2)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r="6302"/>
          <a:stretch/>
        </p:blipFill>
        <p:spPr bwMode="auto">
          <a:xfrm>
            <a:off x="3907367" y="2816293"/>
            <a:ext cx="1892380" cy="194227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arksrX\AppData\Local\Microsoft\Windows\Temporary Internet Files\Content.Outlook\L9C3963S\IMG_160729661981522.jpe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8" t="-1" r="14693" b="30450"/>
          <a:stretch/>
        </p:blipFill>
        <p:spPr bwMode="auto">
          <a:xfrm>
            <a:off x="8742431" y="2814424"/>
            <a:ext cx="1749288" cy="194125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ym typeface="Times New Roman Bold" charset="0"/>
              </a:rPr>
              <a:t>More information</a:t>
            </a:r>
            <a:endParaRPr lang="en-US" dirty="0">
              <a:sym typeface="Times New Roman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14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685" y="934154"/>
            <a:ext cx="11436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94473" y="152291"/>
            <a:ext cx="793512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</a:t>
            </a:r>
          </a:p>
        </p:txBody>
      </p:sp>
      <p:pic>
        <p:nvPicPr>
          <p:cNvPr id="1030" name="Picture 6" descr="Image result for consent and gdpr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246" y="1192569"/>
            <a:ext cx="3733111" cy="86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831" y="2706641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67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5509" y="1303149"/>
            <a:ext cx="2084294" cy="907677"/>
          </a:xfrm>
          <a:prstGeom prst="rect">
            <a:avLst/>
          </a:prstGeom>
          <a:solidFill>
            <a:srgbClr val="EBFF8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Search for contacts with email address</a:t>
            </a:r>
          </a:p>
        </p:txBody>
      </p: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1337656" y="2210826"/>
            <a:ext cx="7050" cy="5947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3843" y="2805550"/>
            <a:ext cx="1680881" cy="806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GDPR </a:t>
            </a:r>
            <a:r>
              <a:rPr lang="en-GB" sz="1400" dirty="0" err="1"/>
              <a:t>ecommunication</a:t>
            </a:r>
            <a:endParaRPr lang="en-GB" sz="1400" dirty="0"/>
          </a:p>
        </p:txBody>
      </p:sp>
      <p:sp>
        <p:nvSpPr>
          <p:cNvPr id="20" name="Rectangle 19"/>
          <p:cNvSpPr/>
          <p:nvPr/>
        </p:nvSpPr>
        <p:spPr>
          <a:xfrm>
            <a:off x="9669562" y="1303545"/>
            <a:ext cx="2113429" cy="971541"/>
          </a:xfrm>
          <a:prstGeom prst="rect">
            <a:avLst/>
          </a:prstGeom>
          <a:solidFill>
            <a:srgbClr val="EBFF8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Search for contacts without email address</a:t>
            </a:r>
          </a:p>
        </p:txBody>
      </p:sp>
      <p:sp>
        <p:nvSpPr>
          <p:cNvPr id="23" name="Oval 22"/>
          <p:cNvSpPr/>
          <p:nvPr/>
        </p:nvSpPr>
        <p:spPr>
          <a:xfrm>
            <a:off x="949278" y="4486995"/>
            <a:ext cx="1373841" cy="7664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in to marcoms</a:t>
            </a:r>
          </a:p>
        </p:txBody>
      </p:sp>
      <p:sp>
        <p:nvSpPr>
          <p:cNvPr id="24" name="Oval 23"/>
          <p:cNvSpPr/>
          <p:nvPr/>
        </p:nvSpPr>
        <p:spPr>
          <a:xfrm>
            <a:off x="4814132" y="3906879"/>
            <a:ext cx="1426509" cy="71941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out of marcoms</a:t>
            </a:r>
          </a:p>
        </p:txBody>
      </p:sp>
      <p:sp>
        <p:nvSpPr>
          <p:cNvPr id="25" name="Oval 24"/>
          <p:cNvSpPr/>
          <p:nvPr/>
        </p:nvSpPr>
        <p:spPr>
          <a:xfrm>
            <a:off x="4769068" y="2981723"/>
            <a:ext cx="1400736" cy="7589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Right to be forgotten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48037" y="3612366"/>
            <a:ext cx="8641" cy="9029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5364" y="5395901"/>
            <a:ext cx="1306605" cy="7933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response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735905" y="6005385"/>
            <a:ext cx="8503063" cy="511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5" idx="2"/>
          </p:cNvCxnSpPr>
          <p:nvPr/>
        </p:nvCxnSpPr>
        <p:spPr>
          <a:xfrm>
            <a:off x="2004724" y="3208958"/>
            <a:ext cx="2764344" cy="1522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2"/>
          </p:cNvCxnSpPr>
          <p:nvPr/>
        </p:nvCxnSpPr>
        <p:spPr>
          <a:xfrm>
            <a:off x="1999964" y="3612366"/>
            <a:ext cx="2814168" cy="6542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445542" y="3615828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Archive Contact Record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435312" y="2737862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Delete Contact Record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012674" y="3802205"/>
            <a:ext cx="419420" cy="67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397110" y="2154097"/>
            <a:ext cx="1352556" cy="8908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Update contact record with email address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7710427" y="2263190"/>
            <a:ext cx="1959135" cy="3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1999964" y="2805550"/>
            <a:ext cx="439714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0238968" y="5474982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Do nothing / Scenario B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11211218" y="3239498"/>
            <a:ext cx="10990" cy="22145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132683" y="5141237"/>
            <a:ext cx="863563" cy="11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2985488" y="4854104"/>
            <a:ext cx="2096478" cy="806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Events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Newsletters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Interest topics</a:t>
            </a:r>
          </a:p>
        </p:txBody>
      </p:sp>
      <p:cxnSp>
        <p:nvCxnSpPr>
          <p:cNvPr id="132" name="Straight Arrow Connector 131"/>
          <p:cNvCxnSpPr>
            <a:stCxn id="107" idx="3"/>
          </p:cNvCxnSpPr>
          <p:nvPr/>
        </p:nvCxnSpPr>
        <p:spPr>
          <a:xfrm>
            <a:off x="5081966" y="5257512"/>
            <a:ext cx="10236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8012674" y="3129979"/>
            <a:ext cx="419420" cy="67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012674" y="3136683"/>
            <a:ext cx="0" cy="6722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105628" y="4913048"/>
            <a:ext cx="1738992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Search</a:t>
            </a:r>
          </a:p>
          <a:p>
            <a:r>
              <a:rPr lang="en-GB" sz="1400" dirty="0"/>
              <a:t>Create Marketing List</a:t>
            </a:r>
          </a:p>
          <a:p>
            <a:r>
              <a:rPr lang="en-GB" sz="1400" dirty="0"/>
              <a:t>Send marcoms</a:t>
            </a:r>
          </a:p>
        </p:txBody>
      </p:sp>
      <p:cxnSp>
        <p:nvCxnSpPr>
          <p:cNvPr id="155" name="Straight Arrow Connector 154"/>
          <p:cNvCxnSpPr>
            <a:stCxn id="152" idx="0"/>
            <a:endCxn id="24" idx="5"/>
          </p:cNvCxnSpPr>
          <p:nvPr/>
        </p:nvCxnSpPr>
        <p:spPr>
          <a:xfrm flipH="1" flipV="1">
            <a:off x="6031734" y="4520939"/>
            <a:ext cx="943390" cy="392109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6172831" y="3358251"/>
            <a:ext cx="1813174" cy="59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7969468" y="4177038"/>
            <a:ext cx="462626" cy="75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995237" y="4198015"/>
            <a:ext cx="0" cy="6722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8001916" y="4862226"/>
            <a:ext cx="2244569" cy="5917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10873940" y="2275086"/>
            <a:ext cx="0" cy="964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0476190" y="3239498"/>
            <a:ext cx="767301" cy="37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10488096" y="3239498"/>
            <a:ext cx="10229" cy="785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H="1" flipV="1">
            <a:off x="9909730" y="3442355"/>
            <a:ext cx="566460" cy="3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 flipV="1">
            <a:off x="9885169" y="3990817"/>
            <a:ext cx="579115" cy="40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819291" y="3612366"/>
            <a:ext cx="9048" cy="1862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6227195" y="4241878"/>
            <a:ext cx="1768042" cy="2524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4"/>
          <p:cNvSpPr txBox="1">
            <a:spLocks noChangeArrowheads="1"/>
          </p:cNvSpPr>
          <p:nvPr/>
        </p:nvSpPr>
        <p:spPr bwMode="auto">
          <a:xfrm>
            <a:off x="294473" y="152291"/>
            <a:ext cx="793512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>
                <a:sym typeface="Times New Roman Bold" charset="0"/>
              </a:rPr>
              <a:t>GDPR – Consent – Managing Existing Contacts in preparation for May 2018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52832" y="3186755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905038" y="694637"/>
            <a:ext cx="5926990" cy="8498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Scenario Assumptions</a:t>
            </a:r>
            <a:r>
              <a:rPr lang="en-GB" sz="1400" b="1" dirty="0">
                <a:solidFill>
                  <a:schemeClr val="tx1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Client has an integrated eMarketing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No contacts have demonstrable opt in already recorded in InterAction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093996" y="4071224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691594" y="3132917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988984" y="3469846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565468" y="5205240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536128" y="4311933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9559779" y="3855768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2" name="Flowchart: Decision 1"/>
          <p:cNvSpPr/>
          <p:nvPr/>
        </p:nvSpPr>
        <p:spPr>
          <a:xfrm>
            <a:off x="6694599" y="3140023"/>
            <a:ext cx="826340" cy="425611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owchart: Decision 49"/>
          <p:cNvSpPr/>
          <p:nvPr/>
        </p:nvSpPr>
        <p:spPr>
          <a:xfrm rot="495056">
            <a:off x="6645500" y="4141385"/>
            <a:ext cx="826340" cy="425611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Decision 54"/>
          <p:cNvSpPr/>
          <p:nvPr/>
        </p:nvSpPr>
        <p:spPr>
          <a:xfrm rot="5400000">
            <a:off x="10636074" y="2602972"/>
            <a:ext cx="476809" cy="283382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6" grpId="0" animBg="1"/>
      <p:bldP spid="71" grpId="0" animBg="1"/>
      <p:bldP spid="76" grpId="0" animBg="1"/>
      <p:bldP spid="85" grpId="0" animBg="1"/>
      <p:bldP spid="107" grpId="0" animBg="1"/>
      <p:bldP spid="152" grpId="0" animBg="1"/>
      <p:bldP spid="65" grpId="0"/>
      <p:bldP spid="66" grpId="0" animBg="1"/>
      <p:bldP spid="74" grpId="0"/>
      <p:bldP spid="75" grpId="0"/>
      <p:bldP spid="78" grpId="0"/>
      <p:bldP spid="79" grpId="0"/>
      <p:bldP spid="81" grpId="0"/>
      <p:bldP spid="82" grpId="0"/>
      <p:bldP spid="2" grpId="0" animBg="1"/>
      <p:bldP spid="50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73" y="550106"/>
            <a:ext cx="1179389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What actions your Firm must take</a:t>
            </a:r>
            <a:endParaRPr lang="en-GB" sz="2000" u="sng" dirty="0"/>
          </a:p>
          <a:p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Review of all </a:t>
            </a:r>
            <a:r>
              <a:rPr lang="en-GB" sz="2000" dirty="0" smtClean="0"/>
              <a:t>your Firm’s existing </a:t>
            </a:r>
            <a:r>
              <a:rPr lang="en-GB" sz="2000" dirty="0"/>
              <a:t>marketing </a:t>
            </a:r>
            <a:r>
              <a:rPr lang="en-GB" sz="2000" u="sng" dirty="0"/>
              <a:t>processes</a:t>
            </a:r>
          </a:p>
          <a:p>
            <a:endParaRPr lang="en-GB" sz="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Review of </a:t>
            </a:r>
            <a:r>
              <a:rPr lang="en-GB" sz="2000" dirty="0" smtClean="0"/>
              <a:t>your Firm’s contacts </a:t>
            </a:r>
            <a:r>
              <a:rPr lang="en-GB" sz="2000" u="sng" dirty="0"/>
              <a:t>proven</a:t>
            </a:r>
            <a:r>
              <a:rPr lang="en-GB" sz="2000" dirty="0"/>
              <a:t> to have already </a:t>
            </a:r>
            <a:r>
              <a:rPr lang="en-GB" sz="2000" u="sng" dirty="0"/>
              <a:t>positively opted in</a:t>
            </a:r>
            <a:r>
              <a:rPr lang="en-GB" sz="2000" dirty="0"/>
              <a:t> to marketing communications</a:t>
            </a:r>
          </a:p>
          <a:p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Review of all </a:t>
            </a:r>
            <a:r>
              <a:rPr lang="en-GB" sz="2000" dirty="0" smtClean="0"/>
              <a:t>of your Firm’s existing </a:t>
            </a:r>
            <a:r>
              <a:rPr lang="en-GB" sz="2000" u="sng" dirty="0"/>
              <a:t>Marketing lists</a:t>
            </a:r>
            <a:r>
              <a:rPr lang="en-GB" sz="2000" dirty="0"/>
              <a:t>, </a:t>
            </a:r>
            <a:r>
              <a:rPr lang="en-GB" sz="2000" u="sng" dirty="0"/>
              <a:t>Marketing List Folder Types</a:t>
            </a:r>
            <a:r>
              <a:rPr lang="en-GB" sz="2000" dirty="0"/>
              <a:t> and </a:t>
            </a:r>
            <a:r>
              <a:rPr lang="en-GB" sz="2000" u="sng" dirty="0" smtClean="0"/>
              <a:t>Folder </a:t>
            </a:r>
            <a:r>
              <a:rPr lang="en-GB" sz="2000" u="sng" dirty="0"/>
              <a:t>Dependency Rules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Keep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Delete folders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Archive/Hide folders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Reduce/Update security on folders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Rename/Repurpose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Update/Delete/Inactivate Folder Dependency Rules</a:t>
            </a:r>
          </a:p>
          <a:p>
            <a:pPr lvl="1"/>
            <a:endParaRPr lang="en-GB" sz="8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Review of </a:t>
            </a:r>
            <a:r>
              <a:rPr lang="en-GB" sz="2000" dirty="0" smtClean="0"/>
              <a:t>all of your Firm’s </a:t>
            </a:r>
            <a:r>
              <a:rPr lang="en-GB" sz="2000" dirty="0"/>
              <a:t>existing </a:t>
            </a:r>
            <a:r>
              <a:rPr lang="en-GB" sz="2000" u="sng" dirty="0"/>
              <a:t>Additional Fields</a:t>
            </a:r>
            <a:r>
              <a:rPr lang="en-GB" sz="2000" dirty="0"/>
              <a:t>, </a:t>
            </a:r>
            <a:r>
              <a:rPr lang="en-GB" sz="2000" u="sng" dirty="0"/>
              <a:t>Working Lists</a:t>
            </a:r>
            <a:r>
              <a:rPr lang="en-GB" sz="2000" dirty="0"/>
              <a:t>, </a:t>
            </a:r>
            <a:r>
              <a:rPr lang="en-GB" sz="2000" u="sng" dirty="0"/>
              <a:t>Saved Searches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dirty="0"/>
              <a:t>Keep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dirty="0"/>
              <a:t>Delete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dirty="0"/>
              <a:t>Archive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dirty="0"/>
              <a:t>Rename/repurpose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800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000" u="sng" dirty="0"/>
              <a:t>To be processes </a:t>
            </a:r>
            <a:r>
              <a:rPr lang="en-GB" sz="2000" dirty="0"/>
              <a:t>mapped out</a:t>
            </a:r>
            <a:endParaRPr lang="en-GB" sz="2000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800" u="sn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Configure InterAction eMarketing to support </a:t>
            </a:r>
            <a:r>
              <a:rPr lang="en-GB" sz="2000" u="sng" dirty="0"/>
              <a:t>to be processes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94473" y="152291"/>
            <a:ext cx="793512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>
                <a:sym typeface="Times New Roman Bold" charset="0"/>
              </a:rPr>
              <a:t>GDPR – Consent – Managing Existing Contacts in preparation for May 2018</a:t>
            </a:r>
          </a:p>
        </p:txBody>
      </p:sp>
    </p:spTree>
    <p:extLst>
      <p:ext uri="{BB962C8B-B14F-4D97-AF65-F5344CB8AC3E}">
        <p14:creationId xmlns:p14="http://schemas.microsoft.com/office/powerpoint/2010/main" val="48328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364" y="617463"/>
            <a:ext cx="1306605" cy="773225"/>
          </a:xfrm>
          <a:prstGeom prst="rect">
            <a:avLst/>
          </a:prstGeom>
          <a:solidFill>
            <a:srgbClr val="EBFF8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New Contact Created in InterAction</a:t>
            </a:r>
          </a:p>
        </p:txBody>
      </p:sp>
      <p:cxnSp>
        <p:nvCxnSpPr>
          <p:cNvPr id="6" name="Straight Arrow Connector 5"/>
          <p:cNvCxnSpPr>
            <a:stCxn id="4" idx="3"/>
            <a:endCxn id="7" idx="2"/>
          </p:cNvCxnSpPr>
          <p:nvPr/>
        </p:nvCxnSpPr>
        <p:spPr>
          <a:xfrm flipV="1">
            <a:off x="1821969" y="999507"/>
            <a:ext cx="2224945" cy="4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46914" y="633271"/>
            <a:ext cx="1312209" cy="732471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Duplicate Contact?</a:t>
            </a:r>
          </a:p>
        </p:txBody>
      </p:sp>
      <p:cxnSp>
        <p:nvCxnSpPr>
          <p:cNvPr id="8" name="Straight Arrow Connector 7"/>
          <p:cNvCxnSpPr>
            <a:stCxn id="7" idx="6"/>
            <a:endCxn id="9" idx="2"/>
          </p:cNvCxnSpPr>
          <p:nvPr/>
        </p:nvCxnSpPr>
        <p:spPr>
          <a:xfrm>
            <a:off x="5359123" y="999507"/>
            <a:ext cx="170424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063370" y="651455"/>
            <a:ext cx="718970" cy="69610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Yes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788876" y="999506"/>
            <a:ext cx="932329" cy="100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3" idx="0"/>
          </p:cNvCxnSpPr>
          <p:nvPr/>
        </p:nvCxnSpPr>
        <p:spPr>
          <a:xfrm>
            <a:off x="4729443" y="1348367"/>
            <a:ext cx="1" cy="367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5035" y="1716018"/>
            <a:ext cx="728817" cy="67030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7043" y="1713157"/>
            <a:ext cx="1814882" cy="70071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Weekly search for new contacts created with email address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7043" y="3127620"/>
            <a:ext cx="1680881" cy="806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FDA to link contacts into welcome email  folder and send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69965" y="1594626"/>
            <a:ext cx="2021689" cy="72728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Weekly search for new contacts created without email address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081786" y="2052825"/>
            <a:ext cx="4223367" cy="88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927677" y="4412646"/>
            <a:ext cx="1373841" cy="7664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in to marcoms</a:t>
            </a:r>
          </a:p>
        </p:txBody>
      </p:sp>
      <p:sp>
        <p:nvSpPr>
          <p:cNvPr id="24" name="Oval 23"/>
          <p:cNvSpPr/>
          <p:nvPr/>
        </p:nvSpPr>
        <p:spPr>
          <a:xfrm>
            <a:off x="4781858" y="4273125"/>
            <a:ext cx="1426509" cy="71941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out of marcoms</a:t>
            </a:r>
          </a:p>
        </p:txBody>
      </p:sp>
      <p:sp>
        <p:nvSpPr>
          <p:cNvPr id="25" name="Oval 24"/>
          <p:cNvSpPr/>
          <p:nvPr/>
        </p:nvSpPr>
        <p:spPr>
          <a:xfrm>
            <a:off x="4769068" y="3347969"/>
            <a:ext cx="1400736" cy="7589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Right to be forgotten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24359" y="3943379"/>
            <a:ext cx="11839" cy="476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6733" y="5418916"/>
            <a:ext cx="1306605" cy="79338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response</a:t>
            </a:r>
          </a:p>
        </p:txBody>
      </p:sp>
      <p:cxnSp>
        <p:nvCxnSpPr>
          <p:cNvPr id="28" name="Straight Arrow Connector 27"/>
          <p:cNvCxnSpPr>
            <a:stCxn id="27" idx="5"/>
          </p:cNvCxnSpPr>
          <p:nvPr/>
        </p:nvCxnSpPr>
        <p:spPr>
          <a:xfrm>
            <a:off x="1421990" y="6096113"/>
            <a:ext cx="8835253" cy="320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2"/>
          </p:cNvCxnSpPr>
          <p:nvPr/>
        </p:nvCxnSpPr>
        <p:spPr>
          <a:xfrm>
            <a:off x="1976327" y="3705862"/>
            <a:ext cx="2792741" cy="21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2"/>
          </p:cNvCxnSpPr>
          <p:nvPr/>
        </p:nvCxnSpPr>
        <p:spPr>
          <a:xfrm>
            <a:off x="1941137" y="3925318"/>
            <a:ext cx="2840721" cy="7075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445542" y="3659334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Archive Contact Record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722951" y="658898"/>
            <a:ext cx="1679096" cy="697636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Merge with existing Contact Record</a:t>
            </a:r>
          </a:p>
        </p:txBody>
      </p:sp>
      <p:cxnSp>
        <p:nvCxnSpPr>
          <p:cNvPr id="56" name="Straight Arrow Connector 55"/>
          <p:cNvCxnSpPr>
            <a:stCxn id="13" idx="2"/>
          </p:cNvCxnSpPr>
          <p:nvPr/>
        </p:nvCxnSpPr>
        <p:spPr>
          <a:xfrm flipH="1" flipV="1">
            <a:off x="2121925" y="2049825"/>
            <a:ext cx="2243110" cy="1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435312" y="2781368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Delete Contact Record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012674" y="3845711"/>
            <a:ext cx="419420" cy="67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356262" y="2270415"/>
            <a:ext cx="1352556" cy="8908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Update contact record with email address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7696750" y="2313866"/>
            <a:ext cx="1570295" cy="80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1976327" y="3127465"/>
            <a:ext cx="4442299" cy="25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0238968" y="5518488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Do nothing / Scenario B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11194772" y="3317254"/>
            <a:ext cx="24956" cy="21692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3" idx="5"/>
          </p:cNvCxnSpPr>
          <p:nvPr/>
        </p:nvCxnSpPr>
        <p:spPr>
          <a:xfrm>
            <a:off x="2100324" y="5066888"/>
            <a:ext cx="863563" cy="113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2952192" y="5015508"/>
            <a:ext cx="2096478" cy="806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Events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Newsletters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Interest topics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5081786" y="5525842"/>
            <a:ext cx="10236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8012674" y="3173485"/>
            <a:ext cx="419420" cy="67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012674" y="3180189"/>
            <a:ext cx="0" cy="672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105627" y="5279294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marcoms</a:t>
            </a:r>
          </a:p>
        </p:txBody>
      </p:sp>
      <p:cxnSp>
        <p:nvCxnSpPr>
          <p:cNvPr id="155" name="Straight Arrow Connector 154"/>
          <p:cNvCxnSpPr>
            <a:stCxn id="152" idx="0"/>
          </p:cNvCxnSpPr>
          <p:nvPr/>
        </p:nvCxnSpPr>
        <p:spPr>
          <a:xfrm flipH="1" flipV="1">
            <a:off x="6189531" y="4722992"/>
            <a:ext cx="642238" cy="556302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6172831" y="3724497"/>
            <a:ext cx="1813174" cy="59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8005370" y="4217783"/>
            <a:ext cx="447477" cy="55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995237" y="4209247"/>
            <a:ext cx="0" cy="672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7982095" y="4864127"/>
            <a:ext cx="2275148" cy="6981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10825375" y="2319610"/>
            <a:ext cx="6725" cy="997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0487374" y="3317254"/>
            <a:ext cx="7323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10488096" y="3317254"/>
            <a:ext cx="9508" cy="76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H="1" flipV="1">
            <a:off x="9888723" y="3498677"/>
            <a:ext cx="608881" cy="17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 flipV="1">
            <a:off x="9885169" y="4055839"/>
            <a:ext cx="579115" cy="40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732594" y="3943379"/>
            <a:ext cx="2803" cy="147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6227195" y="4608124"/>
            <a:ext cx="1768042" cy="252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093530" y="4143558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74163" y="3468620"/>
            <a:ext cx="3580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419206" y="4602512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422645" y="4873716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9550700" y="394337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0306899" y="584454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714038" y="5335381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108" name="Straight Arrow Connector 107"/>
          <p:cNvCxnSpPr>
            <a:stCxn id="14" idx="2"/>
          </p:cNvCxnSpPr>
          <p:nvPr/>
        </p:nvCxnSpPr>
        <p:spPr>
          <a:xfrm>
            <a:off x="1214484" y="2413872"/>
            <a:ext cx="0" cy="7263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5681" y="345472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25" name="Rectangle 4"/>
          <p:cNvSpPr txBox="1">
            <a:spLocks noChangeArrowheads="1"/>
          </p:cNvSpPr>
          <p:nvPr/>
        </p:nvSpPr>
        <p:spPr bwMode="auto">
          <a:xfrm>
            <a:off x="392250" y="166334"/>
            <a:ext cx="6358020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Consent – Managing New Contacts</a:t>
            </a:r>
          </a:p>
        </p:txBody>
      </p:sp>
      <p:sp>
        <p:nvSpPr>
          <p:cNvPr id="62" name="Flowchart: Decision 61"/>
          <p:cNvSpPr/>
          <p:nvPr/>
        </p:nvSpPr>
        <p:spPr>
          <a:xfrm>
            <a:off x="6643549" y="3516302"/>
            <a:ext cx="826340" cy="425611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Decision 62"/>
          <p:cNvSpPr/>
          <p:nvPr/>
        </p:nvSpPr>
        <p:spPr>
          <a:xfrm rot="385861">
            <a:off x="6650108" y="4511082"/>
            <a:ext cx="826340" cy="425611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lowchart: Decision 63"/>
          <p:cNvSpPr/>
          <p:nvPr/>
        </p:nvSpPr>
        <p:spPr>
          <a:xfrm rot="5400000">
            <a:off x="10582284" y="2678278"/>
            <a:ext cx="476809" cy="283382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000"/>
                            </p:stCondLst>
                            <p:childTnLst>
                              <p:par>
                                <p:cTn id="2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5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animBg="1"/>
      <p:bldP spid="14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6" grpId="0" animBg="1"/>
      <p:bldP spid="41" grpId="0" animBg="1"/>
      <p:bldP spid="71" grpId="0" animBg="1"/>
      <p:bldP spid="76" grpId="0" animBg="1"/>
      <p:bldP spid="85" grpId="0" animBg="1"/>
      <p:bldP spid="107" grpId="0" animBg="1"/>
      <p:bldP spid="152" grpId="0" animBg="1"/>
      <p:bldP spid="54" grpId="0"/>
      <p:bldP spid="55" grpId="0"/>
      <p:bldP spid="57" grpId="0"/>
      <p:bldP spid="58" grpId="0"/>
      <p:bldP spid="59" grpId="0"/>
      <p:bldP spid="60" grpId="0"/>
      <p:bldP spid="61" grpId="0"/>
      <p:bldP spid="5" grpId="0"/>
      <p:bldP spid="62" grpId="0" animBg="1"/>
      <p:bldP spid="63" grpId="0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253" y="689089"/>
            <a:ext cx="4814475" cy="8498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1"/>
                </a:solidFill>
              </a:rPr>
              <a:t>No </a:t>
            </a:r>
            <a:r>
              <a:rPr lang="en-GB" sz="1400" b="1" dirty="0">
                <a:solidFill>
                  <a:schemeClr val="tx1"/>
                </a:solidFill>
              </a:rPr>
              <a:t>integrated eMarketing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No response from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</a:rPr>
              <a:t>User suggests contact has consented (business card given)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7043" y="1734673"/>
            <a:ext cx="2084294" cy="907677"/>
          </a:xfrm>
          <a:prstGeom prst="rect">
            <a:avLst/>
          </a:prstGeom>
          <a:solidFill>
            <a:srgbClr val="EBFF8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Internal user emails contact with standard email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391337" y="2140168"/>
            <a:ext cx="1137171" cy="10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526269" y="3215415"/>
            <a:ext cx="1373841" cy="7664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in to marcoms</a:t>
            </a:r>
          </a:p>
        </p:txBody>
      </p:sp>
      <p:sp>
        <p:nvSpPr>
          <p:cNvPr id="24" name="Oval 23"/>
          <p:cNvSpPr/>
          <p:nvPr/>
        </p:nvSpPr>
        <p:spPr>
          <a:xfrm>
            <a:off x="6029280" y="1791336"/>
            <a:ext cx="1426509" cy="71941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Opt out of marcoms</a:t>
            </a:r>
          </a:p>
        </p:txBody>
      </p:sp>
      <p:sp>
        <p:nvSpPr>
          <p:cNvPr id="25" name="Oval 24"/>
          <p:cNvSpPr/>
          <p:nvPr/>
        </p:nvSpPr>
        <p:spPr>
          <a:xfrm>
            <a:off x="6081592" y="734562"/>
            <a:ext cx="1492622" cy="7589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Right to be forgotten</a:t>
            </a:r>
          </a:p>
        </p:txBody>
      </p:sp>
      <p:cxnSp>
        <p:nvCxnSpPr>
          <p:cNvPr id="26" name="Straight Arrow Connector 25"/>
          <p:cNvCxnSpPr>
            <a:stCxn id="72" idx="4"/>
            <a:endCxn id="23" idx="0"/>
          </p:cNvCxnSpPr>
          <p:nvPr/>
        </p:nvCxnSpPr>
        <p:spPr>
          <a:xfrm>
            <a:off x="4199742" y="2519625"/>
            <a:ext cx="13448" cy="6957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2697" y="5283597"/>
            <a:ext cx="1508205" cy="907770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response after X time</a:t>
            </a:r>
          </a:p>
        </p:txBody>
      </p:sp>
      <p:cxnSp>
        <p:nvCxnSpPr>
          <p:cNvPr id="28" name="Straight Arrow Connector 27"/>
          <p:cNvCxnSpPr>
            <a:stCxn id="27" idx="6"/>
          </p:cNvCxnSpPr>
          <p:nvPr/>
        </p:nvCxnSpPr>
        <p:spPr>
          <a:xfrm>
            <a:off x="2100902" y="5737482"/>
            <a:ext cx="6722766" cy="518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2" idx="7"/>
          </p:cNvCxnSpPr>
          <p:nvPr/>
        </p:nvCxnSpPr>
        <p:spPr>
          <a:xfrm flipV="1">
            <a:off x="4694977" y="1340569"/>
            <a:ext cx="1474921" cy="5312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2" idx="6"/>
            <a:endCxn id="24" idx="2"/>
          </p:cNvCxnSpPr>
          <p:nvPr/>
        </p:nvCxnSpPr>
        <p:spPr>
          <a:xfrm>
            <a:off x="4900110" y="2140168"/>
            <a:ext cx="1129170" cy="108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815190" y="1668438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Archive Contact Record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804960" y="790472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Delete Contact Record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382322" y="1854815"/>
            <a:ext cx="419420" cy="67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8823668" y="5589123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GDPR No Response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4926393" y="3587381"/>
            <a:ext cx="117923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5703529" y="4562831"/>
            <a:ext cx="2096478" cy="806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Events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Newsletters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Opt in to Interest topics</a:t>
            </a:r>
          </a:p>
        </p:txBody>
      </p:sp>
      <p:cxnSp>
        <p:nvCxnSpPr>
          <p:cNvPr id="132" name="Straight Arrow Connector 131"/>
          <p:cNvCxnSpPr>
            <a:stCxn id="107" idx="3"/>
          </p:cNvCxnSpPr>
          <p:nvPr/>
        </p:nvCxnSpPr>
        <p:spPr>
          <a:xfrm>
            <a:off x="7800007" y="4966239"/>
            <a:ext cx="10236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8382322" y="1182589"/>
            <a:ext cx="419420" cy="67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382322" y="1189293"/>
            <a:ext cx="0" cy="672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823668" y="4621775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marcoms</a:t>
            </a:r>
          </a:p>
        </p:txBody>
      </p:sp>
      <p:cxnSp>
        <p:nvCxnSpPr>
          <p:cNvPr id="155" name="Straight Arrow Connector 154"/>
          <p:cNvCxnSpPr>
            <a:stCxn id="152" idx="0"/>
          </p:cNvCxnSpPr>
          <p:nvPr/>
        </p:nvCxnSpPr>
        <p:spPr>
          <a:xfrm flipH="1" flipV="1">
            <a:off x="6963468" y="2519625"/>
            <a:ext cx="2586342" cy="210215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35412" y="1252096"/>
            <a:ext cx="820241" cy="158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 flipV="1">
            <a:off x="9541331" y="2396119"/>
            <a:ext cx="8479" cy="513554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14" idx="2"/>
            <a:endCxn id="27" idx="0"/>
          </p:cNvCxnSpPr>
          <p:nvPr/>
        </p:nvCxnSpPr>
        <p:spPr>
          <a:xfrm flipH="1">
            <a:off x="1346800" y="2642350"/>
            <a:ext cx="2390" cy="2641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607590" y="279525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12550" y="134056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401496" y="394656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298469" y="3969360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2" name="Oval 71"/>
          <p:cNvSpPr/>
          <p:nvPr/>
        </p:nvSpPr>
        <p:spPr>
          <a:xfrm>
            <a:off x="3499374" y="1760710"/>
            <a:ext cx="1400736" cy="7589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Response</a:t>
            </a:r>
          </a:p>
        </p:txBody>
      </p:sp>
      <p:sp>
        <p:nvSpPr>
          <p:cNvPr id="93" name="Oval 92"/>
          <p:cNvSpPr/>
          <p:nvPr/>
        </p:nvSpPr>
        <p:spPr>
          <a:xfrm>
            <a:off x="6062506" y="3204135"/>
            <a:ext cx="1373841" cy="7664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Forward email to marketing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815190" y="2909673"/>
            <a:ext cx="1452283" cy="7261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No Marketing Folder</a:t>
            </a:r>
          </a:p>
        </p:txBody>
      </p:sp>
      <p:cxnSp>
        <p:nvCxnSpPr>
          <p:cNvPr id="99" name="Straight Arrow Connector 98"/>
          <p:cNvCxnSpPr>
            <a:stCxn id="55" idx="2"/>
            <a:endCxn id="98" idx="1"/>
          </p:cNvCxnSpPr>
          <p:nvPr/>
        </p:nvCxnSpPr>
        <p:spPr>
          <a:xfrm>
            <a:off x="7429120" y="2263899"/>
            <a:ext cx="1386070" cy="10088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3" idx="4"/>
          </p:cNvCxnSpPr>
          <p:nvPr/>
        </p:nvCxnSpPr>
        <p:spPr>
          <a:xfrm>
            <a:off x="6749427" y="3970627"/>
            <a:ext cx="10919" cy="6248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100902" y="217155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10275951" y="2031510"/>
            <a:ext cx="811372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1064481" y="1182589"/>
            <a:ext cx="22842" cy="464218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0275951" y="5824775"/>
            <a:ext cx="827029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0253109" y="1182697"/>
            <a:ext cx="811372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10005389" y="1911696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10069611" y="4042909"/>
            <a:ext cx="433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38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Consent – Managing New </a:t>
            </a:r>
            <a:r>
              <a:rPr lang="en-US" dirty="0" smtClean="0">
                <a:sym typeface="Times New Roman Bold" charset="0"/>
              </a:rPr>
              <a:t>Contacts (Scenario B)</a:t>
            </a:r>
            <a:endParaRPr lang="en-US" dirty="0">
              <a:sym typeface="Times New Roman Bold" charset="0"/>
            </a:endParaRPr>
          </a:p>
        </p:txBody>
      </p:sp>
      <p:sp>
        <p:nvSpPr>
          <p:cNvPr id="44" name="Flowchart: Decision 43"/>
          <p:cNvSpPr/>
          <p:nvPr/>
        </p:nvSpPr>
        <p:spPr>
          <a:xfrm rot="534405">
            <a:off x="7690791" y="1185246"/>
            <a:ext cx="476809" cy="283382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Decision 44"/>
          <p:cNvSpPr/>
          <p:nvPr/>
        </p:nvSpPr>
        <p:spPr>
          <a:xfrm rot="16200000">
            <a:off x="10674153" y="3709664"/>
            <a:ext cx="826340" cy="425611"/>
          </a:xfrm>
          <a:prstGeom prst="flowChartDecis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3" grpId="0" animBg="1"/>
      <p:bldP spid="24" grpId="0" animBg="1"/>
      <p:bldP spid="25" grpId="0" animBg="1"/>
      <p:bldP spid="27" grpId="0" animBg="1"/>
      <p:bldP spid="36" grpId="0" animBg="1"/>
      <p:bldP spid="71" grpId="0" animBg="1"/>
      <p:bldP spid="85" grpId="0" animBg="1"/>
      <p:bldP spid="107" grpId="0" animBg="1"/>
      <p:bldP spid="152" grpId="0" animBg="1"/>
      <p:bldP spid="54" grpId="0"/>
      <p:bldP spid="55" grpId="0"/>
      <p:bldP spid="59" grpId="0"/>
      <p:bldP spid="61" grpId="0"/>
      <p:bldP spid="72" grpId="0" animBg="1"/>
      <p:bldP spid="93" grpId="0" animBg="1"/>
      <p:bldP spid="98" grpId="0" animBg="1"/>
      <p:bldP spid="109" grpId="0"/>
      <p:bldP spid="128" grpId="0"/>
      <p:bldP spid="129" grpId="0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049" y="1225672"/>
            <a:ext cx="5805055" cy="4111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Consent – Displaying information in a Profile</a:t>
            </a:r>
          </a:p>
        </p:txBody>
      </p:sp>
    </p:spTree>
    <p:extLst>
      <p:ext uri="{BB962C8B-B14F-4D97-AF65-F5344CB8AC3E}">
        <p14:creationId xmlns:p14="http://schemas.microsoft.com/office/powerpoint/2010/main" val="40448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17" y="797533"/>
            <a:ext cx="1132536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What fields or folders are currently available for users to populate when creating or editing a contact?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What fields or folders are not currently available for users to populate when creating or editing a contact but are still held within InterAction Windows client?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Needs to be a legal reason to keep such information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Need to gain consent to hold such information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Need to ensure the information you keep on people is kept up to date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InterAction IQ email signature scraper used to update contact’s information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List purchasing – Need to ensure the firm you buy from is compliant and also get opt in yourselves</a:t>
            </a:r>
            <a:br>
              <a:rPr lang="en-GB" dirty="0"/>
            </a:b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GDPR is a great reason to put time and effort into managing your data correctly</a:t>
            </a:r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The Information you hold</a:t>
            </a:r>
          </a:p>
        </p:txBody>
      </p:sp>
    </p:spTree>
    <p:extLst>
      <p:ext uri="{BB962C8B-B14F-4D97-AF65-F5344CB8AC3E}">
        <p14:creationId xmlns:p14="http://schemas.microsoft.com/office/powerpoint/2010/main" val="2751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414" y="1119501"/>
            <a:ext cx="1154051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GDPR is a process - </a:t>
            </a:r>
            <a:r>
              <a:rPr lang="en-US" sz="2000" dirty="0"/>
              <a:t>evidence what steps you have taken to reduce / eliminate risk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Do you know where your data is?  </a:t>
            </a:r>
            <a:r>
              <a:rPr lang="en-US" sz="2000" dirty="0"/>
              <a:t>Are users exporting and keeping copies of contacts in Excel rather than using the InterAction? </a:t>
            </a:r>
            <a:r>
              <a:rPr lang="en-GB" sz="2000" b="1" dirty="0"/>
              <a:t>Centralise your data in one place </a:t>
            </a:r>
            <a:r>
              <a:rPr lang="en-GB" sz="2000" dirty="0"/>
              <a:t>– one version of the truth is easier to eliminate risk. 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InterAction is a tool to help you be compliant as its auditable 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GDPR should mean that firms start to use InterAction in a more sensible and streamlined way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Ensure the data you hold is treated in the right way and you are taking responsible steps as the custodian to protect it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Being on the latest version and using tools like InterAction IQ will assist in eliminating the risk </a:t>
            </a: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65017" y="151866"/>
            <a:ext cx="6893447" cy="2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1880" tIns="31880" rIns="31880" bIns="31880" numCol="1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rgbClr val="8F2B8C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ym typeface="Times New Roman Bold" charset="0"/>
              </a:rPr>
              <a:t>GDPR – Summary</a:t>
            </a:r>
          </a:p>
        </p:txBody>
      </p:sp>
    </p:spTree>
    <p:extLst>
      <p:ext uri="{BB962C8B-B14F-4D97-AF65-F5344CB8AC3E}">
        <p14:creationId xmlns:p14="http://schemas.microsoft.com/office/powerpoint/2010/main" val="310273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735</Words>
  <Application>Microsoft Office PowerPoint</Application>
  <PresentationFormat>Widescreen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Omnes Regular</vt:lpstr>
      <vt:lpstr>Times New Roman</vt:lpstr>
      <vt:lpstr>Times New Roman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Faulkner, Andrew J. (LNG-HBE)</dc:creator>
  <cp:lastModifiedBy>Faulkner, Andrew J. (LNG-HBE)</cp:lastModifiedBy>
  <cp:revision>104</cp:revision>
  <dcterms:created xsi:type="dcterms:W3CDTF">2017-06-02T14:55:51Z</dcterms:created>
  <dcterms:modified xsi:type="dcterms:W3CDTF">2017-06-06T13:58:43Z</dcterms:modified>
</cp:coreProperties>
</file>