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29.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3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34.xml" ContentType="application/vnd.openxmlformats-officedocument.presentationml.slide+xml"/>
  <Override PartName="/ppt/slides/slide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31.xml" ContentType="application/vnd.openxmlformats-officedocument.presentationml.slide+xml"/>
  <Override PartName="/ppt/slides/slide5.xml" ContentType="application/vnd.openxmlformats-officedocument.presentationml.slide+xml"/>
  <Override PartName="/ppt/notesSlides/notesSlide14.xml" ContentType="application/vnd.openxmlformats-officedocument.presentationml.notesSlide+xml"/>
  <Override PartName="/ppt/notesSlides/notesSlide26.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notesSlides/notesSlide17.xml" ContentType="application/vnd.openxmlformats-officedocument.presentationml.notesSlide+xml"/>
  <Override PartName="/ppt/slideMasters/slideMaster2.xml" ContentType="application/vnd.openxmlformats-officedocument.presentationml.slideMaster+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31.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slideMasters/slideMaster3.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rawing5.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4.xml" ContentType="application/vnd.openxmlformats-officedocument.drawingml.diagramLayout+xml"/>
  <Override PartName="/ppt/diagrams/quickStyle4.xml" ContentType="application/vnd.openxmlformats-officedocument.drawingml.diagramStyle+xml"/>
  <Override PartName="/ppt/diagrams/drawing4.xml" ContentType="application/vnd.ms-office.drawingml.diagramDrawing+xml"/>
  <Override PartName="/ppt/diagrams/colors4.xml" ContentType="application/vnd.openxmlformats-officedocument.drawingml.diagramColors+xml"/>
  <Override PartName="/ppt/diagrams/layout2.xml" ContentType="application/vnd.openxmlformats-officedocument.drawingml.diagramLayout+xml"/>
  <Override PartName="/ppt/notesMasters/notesMaster1.xml" ContentType="application/vnd.openxmlformats-officedocument.presentationml.notesMaster+xml"/>
  <Override PartName="/ppt/diagrams/drawing1.xml" ContentType="application/vnd.ms-office.drawingml.diagramDrawing+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handoutMasters/handoutMaster1.xml" ContentType="application/vnd.openxmlformats-officedocument.presentationml.handoutMaster+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 id="2147483680" r:id="rId2"/>
    <p:sldMasterId id="2147483672" r:id="rId3"/>
    <p:sldMasterId id="2147483674" r:id="rId4"/>
    <p:sldMasterId id="2147483676" r:id="rId5"/>
    <p:sldMasterId id="2147483678" r:id="rId6"/>
  </p:sldMasterIdLst>
  <p:notesMasterIdLst>
    <p:notesMasterId r:id="rId42"/>
  </p:notesMasterIdLst>
  <p:handoutMasterIdLst>
    <p:handoutMasterId r:id="rId43"/>
  </p:handoutMasterIdLst>
  <p:sldIdLst>
    <p:sldId id="339" r:id="rId7"/>
    <p:sldId id="340" r:id="rId8"/>
    <p:sldId id="341" r:id="rId9"/>
    <p:sldId id="387" r:id="rId10"/>
    <p:sldId id="388" r:id="rId11"/>
    <p:sldId id="365" r:id="rId12"/>
    <p:sldId id="366" r:id="rId13"/>
    <p:sldId id="367" r:id="rId14"/>
    <p:sldId id="347" r:id="rId15"/>
    <p:sldId id="343" r:id="rId16"/>
    <p:sldId id="344" r:id="rId17"/>
    <p:sldId id="346" r:id="rId18"/>
    <p:sldId id="364" r:id="rId19"/>
    <p:sldId id="397" r:id="rId20"/>
    <p:sldId id="398" r:id="rId21"/>
    <p:sldId id="399" r:id="rId22"/>
    <p:sldId id="400" r:id="rId23"/>
    <p:sldId id="401" r:id="rId24"/>
    <p:sldId id="402" r:id="rId25"/>
    <p:sldId id="403" r:id="rId26"/>
    <p:sldId id="404" r:id="rId27"/>
    <p:sldId id="405" r:id="rId28"/>
    <p:sldId id="406" r:id="rId29"/>
    <p:sldId id="407" r:id="rId30"/>
    <p:sldId id="408" r:id="rId31"/>
    <p:sldId id="409" r:id="rId32"/>
    <p:sldId id="368" r:id="rId33"/>
    <p:sldId id="391" r:id="rId34"/>
    <p:sldId id="392" r:id="rId35"/>
    <p:sldId id="393" r:id="rId36"/>
    <p:sldId id="394" r:id="rId37"/>
    <p:sldId id="395" r:id="rId38"/>
    <p:sldId id="396" r:id="rId39"/>
    <p:sldId id="383" r:id="rId40"/>
    <p:sldId id="390" r:id="rId41"/>
  </p:sldIdLst>
  <p:sldSz cx="9144000" cy="5143500" type="screen16x9"/>
  <p:notesSz cx="6797675" cy="9874250"/>
  <p:defaultTextStyle>
    <a:defPPr>
      <a:defRPr lang="en-US"/>
    </a:defPPr>
    <a:lvl1pPr algn="l" rtl="0" eaLnBrk="0" fontAlgn="base" hangingPunct="0">
      <a:spcBef>
        <a:spcPct val="0"/>
      </a:spcBef>
      <a:spcAft>
        <a:spcPct val="0"/>
      </a:spcAft>
      <a:defRPr sz="1300" kern="1200">
        <a:solidFill>
          <a:srgbClr val="005671"/>
        </a:solidFill>
        <a:latin typeface="Gill Sans MT" charset="0"/>
        <a:ea typeface="ＭＳ Ｐゴシック" charset="0"/>
        <a:cs typeface="ＭＳ Ｐゴシック" charset="0"/>
        <a:sym typeface="Gill Sans" charset="0"/>
      </a:defRPr>
    </a:lvl1pPr>
    <a:lvl2pPr marL="286984" algn="l" rtl="0" eaLnBrk="0" fontAlgn="base" hangingPunct="0">
      <a:spcBef>
        <a:spcPct val="0"/>
      </a:spcBef>
      <a:spcAft>
        <a:spcPct val="0"/>
      </a:spcAft>
      <a:defRPr sz="1300" kern="1200">
        <a:solidFill>
          <a:srgbClr val="005671"/>
        </a:solidFill>
        <a:latin typeface="Gill Sans MT" charset="0"/>
        <a:ea typeface="ＭＳ Ｐゴシック" charset="0"/>
        <a:cs typeface="ＭＳ Ｐゴシック" charset="0"/>
        <a:sym typeface="Gill Sans" charset="0"/>
      </a:defRPr>
    </a:lvl2pPr>
    <a:lvl3pPr marL="573969" algn="l" rtl="0" eaLnBrk="0" fontAlgn="base" hangingPunct="0">
      <a:spcBef>
        <a:spcPct val="0"/>
      </a:spcBef>
      <a:spcAft>
        <a:spcPct val="0"/>
      </a:spcAft>
      <a:defRPr sz="1300" kern="1200">
        <a:solidFill>
          <a:srgbClr val="005671"/>
        </a:solidFill>
        <a:latin typeface="Gill Sans MT" charset="0"/>
        <a:ea typeface="ＭＳ Ｐゴシック" charset="0"/>
        <a:cs typeface="ＭＳ Ｐゴシック" charset="0"/>
        <a:sym typeface="Gill Sans" charset="0"/>
      </a:defRPr>
    </a:lvl3pPr>
    <a:lvl4pPr marL="860953" algn="l" rtl="0" eaLnBrk="0" fontAlgn="base" hangingPunct="0">
      <a:spcBef>
        <a:spcPct val="0"/>
      </a:spcBef>
      <a:spcAft>
        <a:spcPct val="0"/>
      </a:spcAft>
      <a:defRPr sz="1300" kern="1200">
        <a:solidFill>
          <a:srgbClr val="005671"/>
        </a:solidFill>
        <a:latin typeface="Gill Sans MT" charset="0"/>
        <a:ea typeface="ＭＳ Ｐゴシック" charset="0"/>
        <a:cs typeface="ＭＳ Ｐゴシック" charset="0"/>
        <a:sym typeface="Gill Sans" charset="0"/>
      </a:defRPr>
    </a:lvl4pPr>
    <a:lvl5pPr marL="1147938" algn="l" rtl="0" eaLnBrk="0" fontAlgn="base" hangingPunct="0">
      <a:spcBef>
        <a:spcPct val="0"/>
      </a:spcBef>
      <a:spcAft>
        <a:spcPct val="0"/>
      </a:spcAft>
      <a:defRPr sz="1300" kern="1200">
        <a:solidFill>
          <a:srgbClr val="005671"/>
        </a:solidFill>
        <a:latin typeface="Gill Sans MT" charset="0"/>
        <a:ea typeface="ＭＳ Ｐゴシック" charset="0"/>
        <a:cs typeface="ＭＳ Ｐゴシック" charset="0"/>
        <a:sym typeface="Gill Sans" charset="0"/>
      </a:defRPr>
    </a:lvl5pPr>
    <a:lvl6pPr marL="1434922" algn="l" defTabSz="286984" rtl="0" eaLnBrk="1" latinLnBrk="0" hangingPunct="1">
      <a:defRPr sz="1300" kern="1200">
        <a:solidFill>
          <a:srgbClr val="005671"/>
        </a:solidFill>
        <a:latin typeface="Gill Sans MT" charset="0"/>
        <a:ea typeface="ＭＳ Ｐゴシック" charset="0"/>
        <a:cs typeface="ＭＳ Ｐゴシック" charset="0"/>
        <a:sym typeface="Gill Sans" charset="0"/>
      </a:defRPr>
    </a:lvl6pPr>
    <a:lvl7pPr marL="1721907" algn="l" defTabSz="286984" rtl="0" eaLnBrk="1" latinLnBrk="0" hangingPunct="1">
      <a:defRPr sz="1300" kern="1200">
        <a:solidFill>
          <a:srgbClr val="005671"/>
        </a:solidFill>
        <a:latin typeface="Gill Sans MT" charset="0"/>
        <a:ea typeface="ＭＳ Ｐゴシック" charset="0"/>
        <a:cs typeface="ＭＳ Ｐゴシック" charset="0"/>
        <a:sym typeface="Gill Sans" charset="0"/>
      </a:defRPr>
    </a:lvl7pPr>
    <a:lvl8pPr marL="2008891" algn="l" defTabSz="286984" rtl="0" eaLnBrk="1" latinLnBrk="0" hangingPunct="1">
      <a:defRPr sz="1300" kern="1200">
        <a:solidFill>
          <a:srgbClr val="005671"/>
        </a:solidFill>
        <a:latin typeface="Gill Sans MT" charset="0"/>
        <a:ea typeface="ＭＳ Ｐゴシック" charset="0"/>
        <a:cs typeface="ＭＳ Ｐゴシック" charset="0"/>
        <a:sym typeface="Gill Sans" charset="0"/>
      </a:defRPr>
    </a:lvl8pPr>
    <a:lvl9pPr marL="2295876" algn="l" defTabSz="286984" rtl="0" eaLnBrk="1" latinLnBrk="0" hangingPunct="1">
      <a:defRPr sz="1300" kern="1200">
        <a:solidFill>
          <a:srgbClr val="005671"/>
        </a:solidFill>
        <a:latin typeface="Gill Sans MT" charset="0"/>
        <a:ea typeface="ＭＳ Ｐゴシック" charset="0"/>
        <a:cs typeface="ＭＳ Ｐゴシック" charset="0"/>
        <a:sym typeface="Gill Sans" charset="0"/>
      </a:defRPr>
    </a:lvl9pPr>
  </p:defaultTextStyle>
  <p:extLst>
    <p:ext uri="{EFAFB233-063F-42B5-8137-9DF3F51BA10A}">
      <p15:sldGuideLst xmlns:p15="http://schemas.microsoft.com/office/powerpoint/2012/main">
        <p15:guide id="1" orient="horz" pos="1532">
          <p15:clr>
            <a:srgbClr val="A4A3A4"/>
          </p15:clr>
        </p15:guide>
        <p15:guide id="2" orient="horz" pos="3067">
          <p15:clr>
            <a:srgbClr val="A4A3A4"/>
          </p15:clr>
        </p15:guide>
        <p15:guide id="3" orient="horz" pos="325">
          <p15:clr>
            <a:srgbClr val="A4A3A4"/>
          </p15:clr>
        </p15:guide>
        <p15:guide id="4" orient="horz" pos="647">
          <p15:clr>
            <a:srgbClr val="A4A3A4"/>
          </p15:clr>
        </p15:guide>
        <p15:guide id="5" orient="horz" pos="2984">
          <p15:clr>
            <a:srgbClr val="A4A3A4"/>
          </p15:clr>
        </p15:guide>
        <p15:guide id="6" orient="horz" pos="1076">
          <p15:clr>
            <a:srgbClr val="A4A3A4"/>
          </p15:clr>
        </p15:guide>
        <p15:guide id="7" pos="284">
          <p15:clr>
            <a:srgbClr val="A4A3A4"/>
          </p15:clr>
        </p15:guide>
        <p15:guide id="8" pos="178">
          <p15:clr>
            <a:srgbClr val="A4A3A4"/>
          </p15:clr>
        </p15:guide>
        <p15:guide id="9" pos="690">
          <p15:clr>
            <a:srgbClr val="A4A3A4"/>
          </p15:clr>
        </p15:guide>
        <p15:guide id="10" pos="1247"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B800"/>
    <a:srgbClr val="B5C486"/>
    <a:srgbClr val="151515"/>
    <a:srgbClr val="8F2B8C"/>
    <a:srgbClr val="5B6972"/>
    <a:srgbClr val="C0C1BF"/>
    <a:srgbClr val="CF1C25"/>
    <a:srgbClr val="123E4E"/>
    <a:srgbClr val="2FAEDA"/>
    <a:srgbClr val="ED75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02" autoAdjust="0"/>
    <p:restoredTop sz="90239" autoAdjust="0"/>
  </p:normalViewPr>
  <p:slideViewPr>
    <p:cSldViewPr snapToGrid="0">
      <p:cViewPr varScale="1">
        <p:scale>
          <a:sx n="124" d="100"/>
          <a:sy n="124" d="100"/>
        </p:scale>
        <p:origin x="18" y="372"/>
      </p:cViewPr>
      <p:guideLst>
        <p:guide orient="horz" pos="1532"/>
        <p:guide orient="horz" pos="3067"/>
        <p:guide orient="horz" pos="325"/>
        <p:guide orient="horz" pos="647"/>
        <p:guide orient="horz" pos="2984"/>
        <p:guide orient="horz" pos="1076"/>
        <p:guide pos="284"/>
        <p:guide pos="178"/>
        <p:guide pos="690"/>
        <p:guide pos="1247"/>
      </p:guideLst>
    </p:cSldViewPr>
  </p:slideViewPr>
  <p:notesTextViewPr>
    <p:cViewPr>
      <p:scale>
        <a:sx n="3" d="2"/>
        <a:sy n="3" d="2"/>
      </p:scale>
      <p:origin x="0" y="0"/>
    </p:cViewPr>
  </p:notesTextViewPr>
  <p:sorterViewPr>
    <p:cViewPr>
      <p:scale>
        <a:sx n="90" d="100"/>
        <a:sy n="90" d="100"/>
      </p:scale>
      <p:origin x="0" y="0"/>
    </p:cViewPr>
  </p:sorterViewPr>
  <p:notesViewPr>
    <p:cSldViewPr snapToGrid="0" showGuides="1">
      <p:cViewPr varScale="1">
        <p:scale>
          <a:sx n="85" d="100"/>
          <a:sy n="85" d="100"/>
        </p:scale>
        <p:origin x="-3798" y="-8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ECF3D0-EEF0-46FE-A6B2-3711F41623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78D3B6A0-7A4A-435E-B0AE-16538DAB088E}">
      <dgm:prSet phldrT="[Text]">
        <dgm:style>
          <a:lnRef idx="3">
            <a:schemeClr val="lt1"/>
          </a:lnRef>
          <a:fillRef idx="1">
            <a:schemeClr val="accent1"/>
          </a:fillRef>
          <a:effectRef idx="1">
            <a:schemeClr val="accent1"/>
          </a:effectRef>
          <a:fontRef idx="minor">
            <a:schemeClr val="lt1"/>
          </a:fontRef>
        </dgm:style>
      </dgm:prSet>
      <dgm:spPr>
        <a:gradFill rotWithShape="0">
          <a:gsLst>
            <a:gs pos="0">
              <a:srgbClr val="77B800"/>
            </a:gs>
            <a:gs pos="100000">
              <a:schemeClr val="bg1"/>
            </a:gs>
          </a:gsLst>
          <a:lin ang="16200000" scaled="0"/>
        </a:gradFill>
      </dgm:spPr>
      <dgm:t>
        <a:bodyPr/>
        <a:lstStyle/>
        <a:p>
          <a:r>
            <a:rPr lang="en-GB" dirty="0" smtClean="0">
              <a:solidFill>
                <a:schemeClr val="tx1"/>
              </a:solidFill>
            </a:rPr>
            <a:t>What is Visualfiles Online?</a:t>
          </a:r>
          <a:endParaRPr lang="en-GB" dirty="0">
            <a:solidFill>
              <a:schemeClr val="tx1"/>
            </a:solidFill>
          </a:endParaRPr>
        </a:p>
      </dgm:t>
    </dgm:pt>
    <dgm:pt modelId="{80F5A30E-F92D-43F1-80B1-2CC5908B29C8}" type="parTrans" cxnId="{A4362F7A-1637-4582-A8ED-E1377A38B392}">
      <dgm:prSet/>
      <dgm:spPr/>
      <dgm:t>
        <a:bodyPr/>
        <a:lstStyle/>
        <a:p>
          <a:endParaRPr lang="en-GB"/>
        </a:p>
      </dgm:t>
    </dgm:pt>
    <dgm:pt modelId="{0858301C-28B6-4FEA-8CF9-1A91E79AC863}" type="sibTrans" cxnId="{A4362F7A-1637-4582-A8ED-E1377A38B392}">
      <dgm:prSet/>
      <dgm:spPr>
        <a:ln>
          <a:solidFill>
            <a:srgbClr val="77B800"/>
          </a:solidFill>
        </a:ln>
      </dgm:spPr>
      <dgm:t>
        <a:bodyPr/>
        <a:lstStyle/>
        <a:p>
          <a:endParaRPr lang="en-GB"/>
        </a:p>
      </dgm:t>
    </dgm:pt>
    <dgm:pt modelId="{E962142F-F851-453D-B16B-C37BD2D9CB9D}">
      <dgm:prSet phldrT="[Text]">
        <dgm:style>
          <a:lnRef idx="3">
            <a:schemeClr val="lt1"/>
          </a:lnRef>
          <a:fillRef idx="1">
            <a:schemeClr val="accent1"/>
          </a:fillRef>
          <a:effectRef idx="1">
            <a:schemeClr val="accent1"/>
          </a:effectRef>
          <a:fontRef idx="minor">
            <a:schemeClr val="lt1"/>
          </a:fontRef>
        </dgm:style>
      </dgm:prSet>
      <dgm:spPr>
        <a:gradFill rotWithShape="0">
          <a:gsLst>
            <a:gs pos="0">
              <a:srgbClr val="77B800"/>
            </a:gs>
            <a:gs pos="100000">
              <a:schemeClr val="bg1"/>
            </a:gs>
          </a:gsLst>
          <a:lin ang="16200000" scaled="0"/>
        </a:gradFill>
      </dgm:spPr>
      <dgm:t>
        <a:bodyPr/>
        <a:lstStyle/>
        <a:p>
          <a:r>
            <a:rPr lang="en-GB" dirty="0" smtClean="0">
              <a:solidFill>
                <a:schemeClr val="tx1"/>
              </a:solidFill>
            </a:rPr>
            <a:t>Why Build An Online Solution</a:t>
          </a:r>
          <a:endParaRPr lang="en-GB" dirty="0">
            <a:solidFill>
              <a:schemeClr val="tx1"/>
            </a:solidFill>
          </a:endParaRPr>
        </a:p>
      </dgm:t>
    </dgm:pt>
    <dgm:pt modelId="{3BF5D4E5-94B6-42B6-AACE-CFC3345A91CB}" type="parTrans" cxnId="{418F951C-E49E-458D-A28A-F47CC142EDEE}">
      <dgm:prSet/>
      <dgm:spPr/>
      <dgm:t>
        <a:bodyPr/>
        <a:lstStyle/>
        <a:p>
          <a:endParaRPr lang="en-GB"/>
        </a:p>
      </dgm:t>
    </dgm:pt>
    <dgm:pt modelId="{260A13FE-68D5-40D6-A835-CD388B9E8501}" type="sibTrans" cxnId="{418F951C-E49E-458D-A28A-F47CC142EDEE}">
      <dgm:prSet/>
      <dgm:spPr/>
      <dgm:t>
        <a:bodyPr/>
        <a:lstStyle/>
        <a:p>
          <a:endParaRPr lang="en-GB"/>
        </a:p>
      </dgm:t>
    </dgm:pt>
    <dgm:pt modelId="{58D28961-A4D8-4585-B28B-C7B293C9A1ED}">
      <dgm:prSet phldrT="[Text]">
        <dgm:style>
          <a:lnRef idx="3">
            <a:schemeClr val="lt1"/>
          </a:lnRef>
          <a:fillRef idx="1">
            <a:schemeClr val="accent1"/>
          </a:fillRef>
          <a:effectRef idx="1">
            <a:schemeClr val="accent1"/>
          </a:effectRef>
          <a:fontRef idx="minor">
            <a:schemeClr val="lt1"/>
          </a:fontRef>
        </dgm:style>
      </dgm:prSet>
      <dgm:spPr>
        <a:gradFill rotWithShape="0">
          <a:gsLst>
            <a:gs pos="0">
              <a:srgbClr val="77B800"/>
            </a:gs>
            <a:gs pos="100000">
              <a:schemeClr val="bg1"/>
            </a:gs>
          </a:gsLst>
          <a:lin ang="16200000" scaled="0"/>
        </a:gradFill>
      </dgm:spPr>
      <dgm:t>
        <a:bodyPr/>
        <a:lstStyle/>
        <a:p>
          <a:r>
            <a:rPr lang="en-GB" dirty="0" smtClean="0">
              <a:solidFill>
                <a:schemeClr val="tx1"/>
              </a:solidFill>
            </a:rPr>
            <a:t>Example Application</a:t>
          </a:r>
          <a:endParaRPr lang="en-GB" dirty="0">
            <a:solidFill>
              <a:schemeClr val="tx1"/>
            </a:solidFill>
          </a:endParaRPr>
        </a:p>
      </dgm:t>
    </dgm:pt>
    <dgm:pt modelId="{6C35B01D-E1B6-4940-B54A-4A5AD4C53C95}" type="parTrans" cxnId="{0B389B25-2B3D-43DB-8D76-35D3C8C75EB7}">
      <dgm:prSet/>
      <dgm:spPr/>
      <dgm:t>
        <a:bodyPr/>
        <a:lstStyle/>
        <a:p>
          <a:endParaRPr lang="en-GB"/>
        </a:p>
      </dgm:t>
    </dgm:pt>
    <dgm:pt modelId="{33A4D6FA-906E-4C44-907B-2588560635C8}" type="sibTrans" cxnId="{0B389B25-2B3D-43DB-8D76-35D3C8C75EB7}">
      <dgm:prSet/>
      <dgm:spPr/>
      <dgm:t>
        <a:bodyPr/>
        <a:lstStyle/>
        <a:p>
          <a:endParaRPr lang="en-GB"/>
        </a:p>
      </dgm:t>
    </dgm:pt>
    <dgm:pt modelId="{56D677FA-C510-4081-9E31-99305A4556E2}">
      <dgm:prSet phldrT="[Text]">
        <dgm:style>
          <a:lnRef idx="3">
            <a:schemeClr val="lt1"/>
          </a:lnRef>
          <a:fillRef idx="1">
            <a:schemeClr val="accent1"/>
          </a:fillRef>
          <a:effectRef idx="1">
            <a:schemeClr val="accent1"/>
          </a:effectRef>
          <a:fontRef idx="minor">
            <a:schemeClr val="lt1"/>
          </a:fontRef>
        </dgm:style>
      </dgm:prSet>
      <dgm:spPr>
        <a:gradFill rotWithShape="0">
          <a:gsLst>
            <a:gs pos="0">
              <a:srgbClr val="77B800"/>
            </a:gs>
            <a:gs pos="100000">
              <a:schemeClr val="bg1"/>
            </a:gs>
          </a:gsLst>
          <a:lin ang="16200000" scaled="0"/>
        </a:gradFill>
      </dgm:spPr>
      <dgm:t>
        <a:bodyPr/>
        <a:lstStyle/>
        <a:p>
          <a:r>
            <a:rPr lang="en-GB" dirty="0" smtClean="0">
              <a:solidFill>
                <a:schemeClr val="tx1"/>
              </a:solidFill>
            </a:rPr>
            <a:t>Important Considerations</a:t>
          </a:r>
          <a:endParaRPr lang="en-GB" dirty="0">
            <a:solidFill>
              <a:schemeClr val="tx1"/>
            </a:solidFill>
          </a:endParaRPr>
        </a:p>
      </dgm:t>
    </dgm:pt>
    <dgm:pt modelId="{CAD153A2-405F-4E16-AFFE-7B884DD8C247}" type="parTrans" cxnId="{F81D98C0-8C46-4A52-8267-7CD195E503F2}">
      <dgm:prSet/>
      <dgm:spPr/>
      <dgm:t>
        <a:bodyPr/>
        <a:lstStyle/>
        <a:p>
          <a:endParaRPr lang="en-GB"/>
        </a:p>
      </dgm:t>
    </dgm:pt>
    <dgm:pt modelId="{E8EAFEEA-DDE3-4EE4-97FC-4CAB6D9D33DD}" type="sibTrans" cxnId="{F81D98C0-8C46-4A52-8267-7CD195E503F2}">
      <dgm:prSet/>
      <dgm:spPr/>
      <dgm:t>
        <a:bodyPr/>
        <a:lstStyle/>
        <a:p>
          <a:endParaRPr lang="en-GB"/>
        </a:p>
      </dgm:t>
    </dgm:pt>
    <dgm:pt modelId="{5136AC02-BF56-44DF-A631-E6C98655A812}" type="pres">
      <dgm:prSet presAssocID="{0EECF3D0-EEF0-46FE-A6B2-3711F41623F8}" presName="Name0" presStyleCnt="0">
        <dgm:presLayoutVars>
          <dgm:chMax val="7"/>
          <dgm:chPref val="7"/>
          <dgm:dir/>
        </dgm:presLayoutVars>
      </dgm:prSet>
      <dgm:spPr/>
      <dgm:t>
        <a:bodyPr/>
        <a:lstStyle/>
        <a:p>
          <a:endParaRPr lang="en-GB"/>
        </a:p>
      </dgm:t>
    </dgm:pt>
    <dgm:pt modelId="{53B9CFE9-D313-4E89-91E3-06B7137A88BD}" type="pres">
      <dgm:prSet presAssocID="{0EECF3D0-EEF0-46FE-A6B2-3711F41623F8}" presName="Name1" presStyleCnt="0"/>
      <dgm:spPr/>
    </dgm:pt>
    <dgm:pt modelId="{943BC709-990C-4A38-AEC9-4DFF8A2F9B2E}" type="pres">
      <dgm:prSet presAssocID="{0EECF3D0-EEF0-46FE-A6B2-3711F41623F8}" presName="cycle" presStyleCnt="0"/>
      <dgm:spPr/>
    </dgm:pt>
    <dgm:pt modelId="{60A01D24-1FC1-421A-A768-C4723ECC6E1D}" type="pres">
      <dgm:prSet presAssocID="{0EECF3D0-EEF0-46FE-A6B2-3711F41623F8}" presName="srcNode" presStyleLbl="node1" presStyleIdx="0" presStyleCnt="4"/>
      <dgm:spPr/>
    </dgm:pt>
    <dgm:pt modelId="{14934C28-3252-49A0-8DE2-E0291C6DAE5C}" type="pres">
      <dgm:prSet presAssocID="{0EECF3D0-EEF0-46FE-A6B2-3711F41623F8}" presName="conn" presStyleLbl="parChTrans1D2" presStyleIdx="0" presStyleCnt="1"/>
      <dgm:spPr/>
      <dgm:t>
        <a:bodyPr/>
        <a:lstStyle/>
        <a:p>
          <a:endParaRPr lang="en-GB"/>
        </a:p>
      </dgm:t>
    </dgm:pt>
    <dgm:pt modelId="{DEE3D59F-B838-4C12-A11C-F4D04780E6BE}" type="pres">
      <dgm:prSet presAssocID="{0EECF3D0-EEF0-46FE-A6B2-3711F41623F8}" presName="extraNode" presStyleLbl="node1" presStyleIdx="0" presStyleCnt="4"/>
      <dgm:spPr/>
    </dgm:pt>
    <dgm:pt modelId="{A2B135A1-74A3-48D9-BB55-E768793C4439}" type="pres">
      <dgm:prSet presAssocID="{0EECF3D0-EEF0-46FE-A6B2-3711F41623F8}" presName="dstNode" presStyleLbl="node1" presStyleIdx="0" presStyleCnt="4"/>
      <dgm:spPr/>
    </dgm:pt>
    <dgm:pt modelId="{BBBCF795-9B29-47D0-A0BC-D0CCB219A033}" type="pres">
      <dgm:prSet presAssocID="{78D3B6A0-7A4A-435E-B0AE-16538DAB088E}" presName="text_1" presStyleLbl="node1" presStyleIdx="0" presStyleCnt="4">
        <dgm:presLayoutVars>
          <dgm:bulletEnabled val="1"/>
        </dgm:presLayoutVars>
      </dgm:prSet>
      <dgm:spPr/>
      <dgm:t>
        <a:bodyPr/>
        <a:lstStyle/>
        <a:p>
          <a:endParaRPr lang="en-GB"/>
        </a:p>
      </dgm:t>
    </dgm:pt>
    <dgm:pt modelId="{3307B7DB-D029-429B-8640-9A1B372298E7}" type="pres">
      <dgm:prSet presAssocID="{78D3B6A0-7A4A-435E-B0AE-16538DAB088E}" presName="accent_1" presStyleCnt="0"/>
      <dgm:spPr/>
    </dgm:pt>
    <dgm:pt modelId="{7C6A5EDC-ED93-46C8-9CDF-A1378F6E8EFF}" type="pres">
      <dgm:prSet presAssocID="{78D3B6A0-7A4A-435E-B0AE-16538DAB088E}" presName="accentRepeatNode" presStyleLbl="solidFgAcc1" presStyleIdx="0" presStyleCnt="4">
        <dgm:style>
          <a:lnRef idx="3">
            <a:schemeClr val="lt1"/>
          </a:lnRef>
          <a:fillRef idx="1">
            <a:schemeClr val="accent1"/>
          </a:fillRef>
          <a:effectRef idx="1">
            <a:schemeClr val="accent1"/>
          </a:effectRef>
          <a:fontRef idx="minor">
            <a:schemeClr val="lt1"/>
          </a:fontRef>
        </dgm:style>
      </dgm:prSet>
      <dgm:spPr>
        <a:solidFill>
          <a:srgbClr val="77B800"/>
        </a:solidFill>
        <a:ln/>
      </dgm:spPr>
    </dgm:pt>
    <dgm:pt modelId="{D181C0CC-D36A-4679-98A4-DD63B04C0830}" type="pres">
      <dgm:prSet presAssocID="{E962142F-F851-453D-B16B-C37BD2D9CB9D}" presName="text_2" presStyleLbl="node1" presStyleIdx="1" presStyleCnt="4">
        <dgm:presLayoutVars>
          <dgm:bulletEnabled val="1"/>
        </dgm:presLayoutVars>
      </dgm:prSet>
      <dgm:spPr/>
      <dgm:t>
        <a:bodyPr/>
        <a:lstStyle/>
        <a:p>
          <a:endParaRPr lang="en-GB"/>
        </a:p>
      </dgm:t>
    </dgm:pt>
    <dgm:pt modelId="{FD54F555-1C4A-41D0-BFC7-CB445031CFD0}" type="pres">
      <dgm:prSet presAssocID="{E962142F-F851-453D-B16B-C37BD2D9CB9D}" presName="accent_2" presStyleCnt="0"/>
      <dgm:spPr/>
    </dgm:pt>
    <dgm:pt modelId="{DE482818-D646-4BC5-840B-62B249F54203}" type="pres">
      <dgm:prSet presAssocID="{E962142F-F851-453D-B16B-C37BD2D9CB9D}" presName="accentRepeatNode" presStyleLbl="solidFgAcc1" presStyleIdx="1" presStyleCnt="4">
        <dgm:style>
          <a:lnRef idx="3">
            <a:schemeClr val="lt1"/>
          </a:lnRef>
          <a:fillRef idx="1">
            <a:schemeClr val="accent1"/>
          </a:fillRef>
          <a:effectRef idx="1">
            <a:schemeClr val="accent1"/>
          </a:effectRef>
          <a:fontRef idx="minor">
            <a:schemeClr val="lt1"/>
          </a:fontRef>
        </dgm:style>
      </dgm:prSet>
      <dgm:spPr>
        <a:solidFill>
          <a:srgbClr val="77B800"/>
        </a:solidFill>
        <a:ln/>
      </dgm:spPr>
    </dgm:pt>
    <dgm:pt modelId="{F240920A-DC37-4BCA-A97E-F8C6ACAB8E46}" type="pres">
      <dgm:prSet presAssocID="{58D28961-A4D8-4585-B28B-C7B293C9A1ED}" presName="text_3" presStyleLbl="node1" presStyleIdx="2" presStyleCnt="4">
        <dgm:presLayoutVars>
          <dgm:bulletEnabled val="1"/>
        </dgm:presLayoutVars>
      </dgm:prSet>
      <dgm:spPr/>
      <dgm:t>
        <a:bodyPr/>
        <a:lstStyle/>
        <a:p>
          <a:endParaRPr lang="en-GB"/>
        </a:p>
      </dgm:t>
    </dgm:pt>
    <dgm:pt modelId="{0D324150-896F-4FF8-905A-CF8B9275F3A3}" type="pres">
      <dgm:prSet presAssocID="{58D28961-A4D8-4585-B28B-C7B293C9A1ED}" presName="accent_3" presStyleCnt="0"/>
      <dgm:spPr/>
    </dgm:pt>
    <dgm:pt modelId="{ABD3B617-E04B-43A3-87AA-2D1F958A200D}" type="pres">
      <dgm:prSet presAssocID="{58D28961-A4D8-4585-B28B-C7B293C9A1ED}" presName="accentRepeatNode" presStyleLbl="solidFgAcc1" presStyleIdx="2" presStyleCnt="4">
        <dgm:style>
          <a:lnRef idx="3">
            <a:schemeClr val="lt1"/>
          </a:lnRef>
          <a:fillRef idx="1">
            <a:schemeClr val="accent1"/>
          </a:fillRef>
          <a:effectRef idx="1">
            <a:schemeClr val="accent1"/>
          </a:effectRef>
          <a:fontRef idx="minor">
            <a:schemeClr val="lt1"/>
          </a:fontRef>
        </dgm:style>
      </dgm:prSet>
      <dgm:spPr>
        <a:solidFill>
          <a:srgbClr val="77B800"/>
        </a:solidFill>
        <a:ln/>
      </dgm:spPr>
    </dgm:pt>
    <dgm:pt modelId="{68ED8705-9885-4C93-B7F2-8079C7AC02DB}" type="pres">
      <dgm:prSet presAssocID="{56D677FA-C510-4081-9E31-99305A4556E2}" presName="text_4" presStyleLbl="node1" presStyleIdx="3" presStyleCnt="4">
        <dgm:presLayoutVars>
          <dgm:bulletEnabled val="1"/>
        </dgm:presLayoutVars>
      </dgm:prSet>
      <dgm:spPr/>
      <dgm:t>
        <a:bodyPr/>
        <a:lstStyle/>
        <a:p>
          <a:endParaRPr lang="en-GB"/>
        </a:p>
      </dgm:t>
    </dgm:pt>
    <dgm:pt modelId="{DC88E05D-FC41-48ED-8E8B-2FE8151BC771}" type="pres">
      <dgm:prSet presAssocID="{56D677FA-C510-4081-9E31-99305A4556E2}" presName="accent_4" presStyleCnt="0"/>
      <dgm:spPr/>
    </dgm:pt>
    <dgm:pt modelId="{CA3E362E-192C-4109-BBC9-7143AE97EBB9}" type="pres">
      <dgm:prSet presAssocID="{56D677FA-C510-4081-9E31-99305A4556E2}" presName="accentRepeatNode" presStyleLbl="solidFgAcc1" presStyleIdx="3" presStyleCnt="4">
        <dgm:style>
          <a:lnRef idx="3">
            <a:schemeClr val="lt1"/>
          </a:lnRef>
          <a:fillRef idx="1">
            <a:schemeClr val="accent1"/>
          </a:fillRef>
          <a:effectRef idx="1">
            <a:schemeClr val="accent1"/>
          </a:effectRef>
          <a:fontRef idx="minor">
            <a:schemeClr val="lt1"/>
          </a:fontRef>
        </dgm:style>
      </dgm:prSet>
      <dgm:spPr>
        <a:solidFill>
          <a:srgbClr val="77B800"/>
        </a:solidFill>
        <a:ln/>
      </dgm:spPr>
    </dgm:pt>
  </dgm:ptLst>
  <dgm:cxnLst>
    <dgm:cxn modelId="{CE6A05CB-A7D3-4908-B04A-350F0B8351F6}" type="presOf" srcId="{0858301C-28B6-4FEA-8CF9-1A91E79AC863}" destId="{14934C28-3252-49A0-8DE2-E0291C6DAE5C}" srcOrd="0" destOrd="0" presId="urn:microsoft.com/office/officeart/2008/layout/VerticalCurvedList"/>
    <dgm:cxn modelId="{A4362F7A-1637-4582-A8ED-E1377A38B392}" srcId="{0EECF3D0-EEF0-46FE-A6B2-3711F41623F8}" destId="{78D3B6A0-7A4A-435E-B0AE-16538DAB088E}" srcOrd="0" destOrd="0" parTransId="{80F5A30E-F92D-43F1-80B1-2CC5908B29C8}" sibTransId="{0858301C-28B6-4FEA-8CF9-1A91E79AC863}"/>
    <dgm:cxn modelId="{BD989765-E02C-4B8D-BCF2-375C56ADE506}" type="presOf" srcId="{58D28961-A4D8-4585-B28B-C7B293C9A1ED}" destId="{F240920A-DC37-4BCA-A97E-F8C6ACAB8E46}" srcOrd="0" destOrd="0" presId="urn:microsoft.com/office/officeart/2008/layout/VerticalCurvedList"/>
    <dgm:cxn modelId="{447FB1C0-74D1-44C2-9C10-B4BB198CA1AA}" type="presOf" srcId="{0EECF3D0-EEF0-46FE-A6B2-3711F41623F8}" destId="{5136AC02-BF56-44DF-A631-E6C98655A812}" srcOrd="0" destOrd="0" presId="urn:microsoft.com/office/officeart/2008/layout/VerticalCurvedList"/>
    <dgm:cxn modelId="{04602330-C0B6-47B8-B26F-60BF16617E36}" type="presOf" srcId="{78D3B6A0-7A4A-435E-B0AE-16538DAB088E}" destId="{BBBCF795-9B29-47D0-A0BC-D0CCB219A033}" srcOrd="0" destOrd="0" presId="urn:microsoft.com/office/officeart/2008/layout/VerticalCurvedList"/>
    <dgm:cxn modelId="{0B389B25-2B3D-43DB-8D76-35D3C8C75EB7}" srcId="{0EECF3D0-EEF0-46FE-A6B2-3711F41623F8}" destId="{58D28961-A4D8-4585-B28B-C7B293C9A1ED}" srcOrd="2" destOrd="0" parTransId="{6C35B01D-E1B6-4940-B54A-4A5AD4C53C95}" sibTransId="{33A4D6FA-906E-4C44-907B-2588560635C8}"/>
    <dgm:cxn modelId="{8FCA17A0-423D-4E48-9B72-A66A84207186}" type="presOf" srcId="{56D677FA-C510-4081-9E31-99305A4556E2}" destId="{68ED8705-9885-4C93-B7F2-8079C7AC02DB}" srcOrd="0" destOrd="0" presId="urn:microsoft.com/office/officeart/2008/layout/VerticalCurvedList"/>
    <dgm:cxn modelId="{7F5806F2-9D50-42BA-952A-225E1D5C0D16}" type="presOf" srcId="{E962142F-F851-453D-B16B-C37BD2D9CB9D}" destId="{D181C0CC-D36A-4679-98A4-DD63B04C0830}" srcOrd="0" destOrd="0" presId="urn:microsoft.com/office/officeart/2008/layout/VerticalCurvedList"/>
    <dgm:cxn modelId="{418F951C-E49E-458D-A28A-F47CC142EDEE}" srcId="{0EECF3D0-EEF0-46FE-A6B2-3711F41623F8}" destId="{E962142F-F851-453D-B16B-C37BD2D9CB9D}" srcOrd="1" destOrd="0" parTransId="{3BF5D4E5-94B6-42B6-AACE-CFC3345A91CB}" sibTransId="{260A13FE-68D5-40D6-A835-CD388B9E8501}"/>
    <dgm:cxn modelId="{F81D98C0-8C46-4A52-8267-7CD195E503F2}" srcId="{0EECF3D0-EEF0-46FE-A6B2-3711F41623F8}" destId="{56D677FA-C510-4081-9E31-99305A4556E2}" srcOrd="3" destOrd="0" parTransId="{CAD153A2-405F-4E16-AFFE-7B884DD8C247}" sibTransId="{E8EAFEEA-DDE3-4EE4-97FC-4CAB6D9D33DD}"/>
    <dgm:cxn modelId="{5010B997-21D1-4FD5-81BE-96CFABA46E74}" type="presParOf" srcId="{5136AC02-BF56-44DF-A631-E6C98655A812}" destId="{53B9CFE9-D313-4E89-91E3-06B7137A88BD}" srcOrd="0" destOrd="0" presId="urn:microsoft.com/office/officeart/2008/layout/VerticalCurvedList"/>
    <dgm:cxn modelId="{BDA64CA6-DCF7-4C03-AA8B-7153B0BE40D0}" type="presParOf" srcId="{53B9CFE9-D313-4E89-91E3-06B7137A88BD}" destId="{943BC709-990C-4A38-AEC9-4DFF8A2F9B2E}" srcOrd="0" destOrd="0" presId="urn:microsoft.com/office/officeart/2008/layout/VerticalCurvedList"/>
    <dgm:cxn modelId="{027B4079-0A4A-4C91-8E29-CFE724C08DD8}" type="presParOf" srcId="{943BC709-990C-4A38-AEC9-4DFF8A2F9B2E}" destId="{60A01D24-1FC1-421A-A768-C4723ECC6E1D}" srcOrd="0" destOrd="0" presId="urn:microsoft.com/office/officeart/2008/layout/VerticalCurvedList"/>
    <dgm:cxn modelId="{014380DE-8B5D-4DA0-9EDF-53F4002F9DA2}" type="presParOf" srcId="{943BC709-990C-4A38-AEC9-4DFF8A2F9B2E}" destId="{14934C28-3252-49A0-8DE2-E0291C6DAE5C}" srcOrd="1" destOrd="0" presId="urn:microsoft.com/office/officeart/2008/layout/VerticalCurvedList"/>
    <dgm:cxn modelId="{F6E52F7F-C06D-4EC5-9338-0E37EC1CE90C}" type="presParOf" srcId="{943BC709-990C-4A38-AEC9-4DFF8A2F9B2E}" destId="{DEE3D59F-B838-4C12-A11C-F4D04780E6BE}" srcOrd="2" destOrd="0" presId="urn:microsoft.com/office/officeart/2008/layout/VerticalCurvedList"/>
    <dgm:cxn modelId="{D4F1ECE8-CD77-424C-88D8-B6CBFBA7174D}" type="presParOf" srcId="{943BC709-990C-4A38-AEC9-4DFF8A2F9B2E}" destId="{A2B135A1-74A3-48D9-BB55-E768793C4439}" srcOrd="3" destOrd="0" presId="urn:microsoft.com/office/officeart/2008/layout/VerticalCurvedList"/>
    <dgm:cxn modelId="{6840A856-3561-41B0-AF71-2C8F412E1F61}" type="presParOf" srcId="{53B9CFE9-D313-4E89-91E3-06B7137A88BD}" destId="{BBBCF795-9B29-47D0-A0BC-D0CCB219A033}" srcOrd="1" destOrd="0" presId="urn:microsoft.com/office/officeart/2008/layout/VerticalCurvedList"/>
    <dgm:cxn modelId="{9300178F-FF71-4548-9439-459556BF9F79}" type="presParOf" srcId="{53B9CFE9-D313-4E89-91E3-06B7137A88BD}" destId="{3307B7DB-D029-429B-8640-9A1B372298E7}" srcOrd="2" destOrd="0" presId="urn:microsoft.com/office/officeart/2008/layout/VerticalCurvedList"/>
    <dgm:cxn modelId="{5B65E7F3-A2ED-4981-8A9A-90943F040E07}" type="presParOf" srcId="{3307B7DB-D029-429B-8640-9A1B372298E7}" destId="{7C6A5EDC-ED93-46C8-9CDF-A1378F6E8EFF}" srcOrd="0" destOrd="0" presId="urn:microsoft.com/office/officeart/2008/layout/VerticalCurvedList"/>
    <dgm:cxn modelId="{B6134516-F1B4-433A-A285-25F046CBA7A3}" type="presParOf" srcId="{53B9CFE9-D313-4E89-91E3-06B7137A88BD}" destId="{D181C0CC-D36A-4679-98A4-DD63B04C0830}" srcOrd="3" destOrd="0" presId="urn:microsoft.com/office/officeart/2008/layout/VerticalCurvedList"/>
    <dgm:cxn modelId="{595C7EFF-514E-4914-B346-1C2356BBC289}" type="presParOf" srcId="{53B9CFE9-D313-4E89-91E3-06B7137A88BD}" destId="{FD54F555-1C4A-41D0-BFC7-CB445031CFD0}" srcOrd="4" destOrd="0" presId="urn:microsoft.com/office/officeart/2008/layout/VerticalCurvedList"/>
    <dgm:cxn modelId="{146156C2-2DFB-4CE6-984A-C474D227FE33}" type="presParOf" srcId="{FD54F555-1C4A-41D0-BFC7-CB445031CFD0}" destId="{DE482818-D646-4BC5-840B-62B249F54203}" srcOrd="0" destOrd="0" presId="urn:microsoft.com/office/officeart/2008/layout/VerticalCurvedList"/>
    <dgm:cxn modelId="{0B34A30F-5F45-4552-86B5-404CF05CDA3C}" type="presParOf" srcId="{53B9CFE9-D313-4E89-91E3-06B7137A88BD}" destId="{F240920A-DC37-4BCA-A97E-F8C6ACAB8E46}" srcOrd="5" destOrd="0" presId="urn:microsoft.com/office/officeart/2008/layout/VerticalCurvedList"/>
    <dgm:cxn modelId="{369140CB-019C-4930-BCC7-E01DDB969A7E}" type="presParOf" srcId="{53B9CFE9-D313-4E89-91E3-06B7137A88BD}" destId="{0D324150-896F-4FF8-905A-CF8B9275F3A3}" srcOrd="6" destOrd="0" presId="urn:microsoft.com/office/officeart/2008/layout/VerticalCurvedList"/>
    <dgm:cxn modelId="{8F5220BB-4CFA-48C3-AA0B-ABC7DC468423}" type="presParOf" srcId="{0D324150-896F-4FF8-905A-CF8B9275F3A3}" destId="{ABD3B617-E04B-43A3-87AA-2D1F958A200D}" srcOrd="0" destOrd="0" presId="urn:microsoft.com/office/officeart/2008/layout/VerticalCurvedList"/>
    <dgm:cxn modelId="{E135D641-E1B1-46F1-B38A-A1392C7FDBBB}" type="presParOf" srcId="{53B9CFE9-D313-4E89-91E3-06B7137A88BD}" destId="{68ED8705-9885-4C93-B7F2-8079C7AC02DB}" srcOrd="7" destOrd="0" presId="urn:microsoft.com/office/officeart/2008/layout/VerticalCurvedList"/>
    <dgm:cxn modelId="{F0760718-34B6-4279-AE0E-A4ECBA273496}" type="presParOf" srcId="{53B9CFE9-D313-4E89-91E3-06B7137A88BD}" destId="{DC88E05D-FC41-48ED-8E8B-2FE8151BC771}" srcOrd="8" destOrd="0" presId="urn:microsoft.com/office/officeart/2008/layout/VerticalCurvedList"/>
    <dgm:cxn modelId="{6CF57482-DBE8-4DC2-99AE-DDDE62D2FDE2}" type="presParOf" srcId="{DC88E05D-FC41-48ED-8E8B-2FE8151BC771}" destId="{CA3E362E-192C-4109-BBC9-7143AE97EBB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ECF3D0-EEF0-46FE-A6B2-3711F41623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78D3B6A0-7A4A-435E-B0AE-16538DAB088E}">
      <dgm:prSet phldrT="[Text]">
        <dgm:style>
          <a:lnRef idx="3">
            <a:schemeClr val="lt1"/>
          </a:lnRef>
          <a:fillRef idx="1">
            <a:schemeClr val="accent1"/>
          </a:fillRef>
          <a:effectRef idx="1">
            <a:schemeClr val="accent1"/>
          </a:effectRef>
          <a:fontRef idx="minor">
            <a:schemeClr val="lt1"/>
          </a:fontRef>
        </dgm:style>
      </dgm:prSet>
      <dgm:spPr>
        <a:gradFill rotWithShape="0">
          <a:gsLst>
            <a:gs pos="0">
              <a:srgbClr val="77B800"/>
            </a:gs>
            <a:gs pos="100000">
              <a:schemeClr val="bg1"/>
            </a:gs>
          </a:gsLst>
          <a:lin ang="16200000" scaled="0"/>
        </a:gradFill>
      </dgm:spPr>
      <dgm:t>
        <a:bodyPr/>
        <a:lstStyle/>
        <a:p>
          <a:r>
            <a:rPr lang="en-GB" dirty="0" smtClean="0">
              <a:solidFill>
                <a:schemeClr val="tx1"/>
              </a:solidFill>
            </a:rPr>
            <a:t>What is Visualfiles Online?</a:t>
          </a:r>
          <a:endParaRPr lang="en-GB" dirty="0">
            <a:solidFill>
              <a:schemeClr val="tx1"/>
            </a:solidFill>
          </a:endParaRPr>
        </a:p>
      </dgm:t>
    </dgm:pt>
    <dgm:pt modelId="{80F5A30E-F92D-43F1-80B1-2CC5908B29C8}" type="parTrans" cxnId="{A4362F7A-1637-4582-A8ED-E1377A38B392}">
      <dgm:prSet/>
      <dgm:spPr/>
      <dgm:t>
        <a:bodyPr/>
        <a:lstStyle/>
        <a:p>
          <a:endParaRPr lang="en-GB"/>
        </a:p>
      </dgm:t>
    </dgm:pt>
    <dgm:pt modelId="{0858301C-28B6-4FEA-8CF9-1A91E79AC863}" type="sibTrans" cxnId="{A4362F7A-1637-4582-A8ED-E1377A38B392}">
      <dgm:prSet/>
      <dgm:spPr>
        <a:ln>
          <a:solidFill>
            <a:srgbClr val="77B800"/>
          </a:solidFill>
        </a:ln>
      </dgm:spPr>
      <dgm:t>
        <a:bodyPr/>
        <a:lstStyle/>
        <a:p>
          <a:endParaRPr lang="en-GB"/>
        </a:p>
      </dgm:t>
    </dgm:pt>
    <dgm:pt modelId="{E962142F-F851-453D-B16B-C37BD2D9CB9D}">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Why Build an Online Solution</a:t>
          </a:r>
          <a:endParaRPr lang="en-GB" dirty="0">
            <a:solidFill>
              <a:schemeClr val="bg1">
                <a:lumMod val="75000"/>
              </a:schemeClr>
            </a:solidFill>
          </a:endParaRPr>
        </a:p>
      </dgm:t>
    </dgm:pt>
    <dgm:pt modelId="{3BF5D4E5-94B6-42B6-AACE-CFC3345A91CB}" type="parTrans" cxnId="{418F951C-E49E-458D-A28A-F47CC142EDEE}">
      <dgm:prSet/>
      <dgm:spPr/>
      <dgm:t>
        <a:bodyPr/>
        <a:lstStyle/>
        <a:p>
          <a:endParaRPr lang="en-GB"/>
        </a:p>
      </dgm:t>
    </dgm:pt>
    <dgm:pt modelId="{260A13FE-68D5-40D6-A835-CD388B9E8501}" type="sibTrans" cxnId="{418F951C-E49E-458D-A28A-F47CC142EDEE}">
      <dgm:prSet/>
      <dgm:spPr/>
      <dgm:t>
        <a:bodyPr/>
        <a:lstStyle/>
        <a:p>
          <a:endParaRPr lang="en-GB"/>
        </a:p>
      </dgm:t>
    </dgm:pt>
    <dgm:pt modelId="{58D28961-A4D8-4585-B28B-C7B293C9A1ED}">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Example Application</a:t>
          </a:r>
          <a:endParaRPr lang="en-GB" dirty="0">
            <a:solidFill>
              <a:schemeClr val="bg1">
                <a:lumMod val="75000"/>
              </a:schemeClr>
            </a:solidFill>
          </a:endParaRPr>
        </a:p>
      </dgm:t>
    </dgm:pt>
    <dgm:pt modelId="{6C35B01D-E1B6-4940-B54A-4A5AD4C53C95}" type="parTrans" cxnId="{0B389B25-2B3D-43DB-8D76-35D3C8C75EB7}">
      <dgm:prSet/>
      <dgm:spPr/>
      <dgm:t>
        <a:bodyPr/>
        <a:lstStyle/>
        <a:p>
          <a:endParaRPr lang="en-GB"/>
        </a:p>
      </dgm:t>
    </dgm:pt>
    <dgm:pt modelId="{33A4D6FA-906E-4C44-907B-2588560635C8}" type="sibTrans" cxnId="{0B389B25-2B3D-43DB-8D76-35D3C8C75EB7}">
      <dgm:prSet/>
      <dgm:spPr/>
      <dgm:t>
        <a:bodyPr/>
        <a:lstStyle/>
        <a:p>
          <a:endParaRPr lang="en-GB"/>
        </a:p>
      </dgm:t>
    </dgm:pt>
    <dgm:pt modelId="{56D677FA-C510-4081-9E31-99305A4556E2}">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Important Considerations</a:t>
          </a:r>
          <a:endParaRPr lang="en-GB" dirty="0">
            <a:solidFill>
              <a:schemeClr val="bg1">
                <a:lumMod val="75000"/>
              </a:schemeClr>
            </a:solidFill>
          </a:endParaRPr>
        </a:p>
      </dgm:t>
    </dgm:pt>
    <dgm:pt modelId="{CAD153A2-405F-4E16-AFFE-7B884DD8C247}" type="parTrans" cxnId="{F81D98C0-8C46-4A52-8267-7CD195E503F2}">
      <dgm:prSet/>
      <dgm:spPr/>
      <dgm:t>
        <a:bodyPr/>
        <a:lstStyle/>
        <a:p>
          <a:endParaRPr lang="en-GB"/>
        </a:p>
      </dgm:t>
    </dgm:pt>
    <dgm:pt modelId="{E8EAFEEA-DDE3-4EE4-97FC-4CAB6D9D33DD}" type="sibTrans" cxnId="{F81D98C0-8C46-4A52-8267-7CD195E503F2}">
      <dgm:prSet/>
      <dgm:spPr/>
      <dgm:t>
        <a:bodyPr/>
        <a:lstStyle/>
        <a:p>
          <a:endParaRPr lang="en-GB"/>
        </a:p>
      </dgm:t>
    </dgm:pt>
    <dgm:pt modelId="{5136AC02-BF56-44DF-A631-E6C98655A812}" type="pres">
      <dgm:prSet presAssocID="{0EECF3D0-EEF0-46FE-A6B2-3711F41623F8}" presName="Name0" presStyleCnt="0">
        <dgm:presLayoutVars>
          <dgm:chMax val="7"/>
          <dgm:chPref val="7"/>
          <dgm:dir/>
        </dgm:presLayoutVars>
      </dgm:prSet>
      <dgm:spPr/>
      <dgm:t>
        <a:bodyPr/>
        <a:lstStyle/>
        <a:p>
          <a:endParaRPr lang="en-GB"/>
        </a:p>
      </dgm:t>
    </dgm:pt>
    <dgm:pt modelId="{53B9CFE9-D313-4E89-91E3-06B7137A88BD}" type="pres">
      <dgm:prSet presAssocID="{0EECF3D0-EEF0-46FE-A6B2-3711F41623F8}" presName="Name1" presStyleCnt="0"/>
      <dgm:spPr/>
    </dgm:pt>
    <dgm:pt modelId="{943BC709-990C-4A38-AEC9-4DFF8A2F9B2E}" type="pres">
      <dgm:prSet presAssocID="{0EECF3D0-EEF0-46FE-A6B2-3711F41623F8}" presName="cycle" presStyleCnt="0"/>
      <dgm:spPr/>
    </dgm:pt>
    <dgm:pt modelId="{60A01D24-1FC1-421A-A768-C4723ECC6E1D}" type="pres">
      <dgm:prSet presAssocID="{0EECF3D0-EEF0-46FE-A6B2-3711F41623F8}" presName="srcNode" presStyleLbl="node1" presStyleIdx="0" presStyleCnt="4"/>
      <dgm:spPr/>
    </dgm:pt>
    <dgm:pt modelId="{14934C28-3252-49A0-8DE2-E0291C6DAE5C}" type="pres">
      <dgm:prSet presAssocID="{0EECF3D0-EEF0-46FE-A6B2-3711F41623F8}" presName="conn" presStyleLbl="parChTrans1D2" presStyleIdx="0" presStyleCnt="1"/>
      <dgm:spPr/>
      <dgm:t>
        <a:bodyPr/>
        <a:lstStyle/>
        <a:p>
          <a:endParaRPr lang="en-GB"/>
        </a:p>
      </dgm:t>
    </dgm:pt>
    <dgm:pt modelId="{DEE3D59F-B838-4C12-A11C-F4D04780E6BE}" type="pres">
      <dgm:prSet presAssocID="{0EECF3D0-EEF0-46FE-A6B2-3711F41623F8}" presName="extraNode" presStyleLbl="node1" presStyleIdx="0" presStyleCnt="4"/>
      <dgm:spPr/>
    </dgm:pt>
    <dgm:pt modelId="{A2B135A1-74A3-48D9-BB55-E768793C4439}" type="pres">
      <dgm:prSet presAssocID="{0EECF3D0-EEF0-46FE-A6B2-3711F41623F8}" presName="dstNode" presStyleLbl="node1" presStyleIdx="0" presStyleCnt="4"/>
      <dgm:spPr/>
    </dgm:pt>
    <dgm:pt modelId="{BBBCF795-9B29-47D0-A0BC-D0CCB219A033}" type="pres">
      <dgm:prSet presAssocID="{78D3B6A0-7A4A-435E-B0AE-16538DAB088E}" presName="text_1" presStyleLbl="node1" presStyleIdx="0" presStyleCnt="4">
        <dgm:presLayoutVars>
          <dgm:bulletEnabled val="1"/>
        </dgm:presLayoutVars>
      </dgm:prSet>
      <dgm:spPr/>
      <dgm:t>
        <a:bodyPr/>
        <a:lstStyle/>
        <a:p>
          <a:endParaRPr lang="en-GB"/>
        </a:p>
      </dgm:t>
    </dgm:pt>
    <dgm:pt modelId="{3307B7DB-D029-429B-8640-9A1B372298E7}" type="pres">
      <dgm:prSet presAssocID="{78D3B6A0-7A4A-435E-B0AE-16538DAB088E}" presName="accent_1" presStyleCnt="0"/>
      <dgm:spPr/>
    </dgm:pt>
    <dgm:pt modelId="{7C6A5EDC-ED93-46C8-9CDF-A1378F6E8EFF}" type="pres">
      <dgm:prSet presAssocID="{78D3B6A0-7A4A-435E-B0AE-16538DAB088E}" presName="accentRepeatNode" presStyleLbl="solidFgAcc1" presStyleIdx="0" presStyleCnt="4">
        <dgm:style>
          <a:lnRef idx="3">
            <a:schemeClr val="lt1"/>
          </a:lnRef>
          <a:fillRef idx="1">
            <a:schemeClr val="accent1"/>
          </a:fillRef>
          <a:effectRef idx="1">
            <a:schemeClr val="accent1"/>
          </a:effectRef>
          <a:fontRef idx="minor">
            <a:schemeClr val="lt1"/>
          </a:fontRef>
        </dgm:style>
      </dgm:prSet>
      <dgm:spPr>
        <a:solidFill>
          <a:srgbClr val="77B800"/>
        </a:solidFill>
        <a:ln/>
      </dgm:spPr>
    </dgm:pt>
    <dgm:pt modelId="{D181C0CC-D36A-4679-98A4-DD63B04C0830}" type="pres">
      <dgm:prSet presAssocID="{E962142F-F851-453D-B16B-C37BD2D9CB9D}" presName="text_2" presStyleLbl="node1" presStyleIdx="1" presStyleCnt="4">
        <dgm:presLayoutVars>
          <dgm:bulletEnabled val="1"/>
        </dgm:presLayoutVars>
      </dgm:prSet>
      <dgm:spPr/>
      <dgm:t>
        <a:bodyPr/>
        <a:lstStyle/>
        <a:p>
          <a:endParaRPr lang="en-GB"/>
        </a:p>
      </dgm:t>
    </dgm:pt>
    <dgm:pt modelId="{FD54F555-1C4A-41D0-BFC7-CB445031CFD0}" type="pres">
      <dgm:prSet presAssocID="{E962142F-F851-453D-B16B-C37BD2D9CB9D}" presName="accent_2" presStyleCnt="0"/>
      <dgm:spPr/>
    </dgm:pt>
    <dgm:pt modelId="{DE482818-D646-4BC5-840B-62B249F54203}" type="pres">
      <dgm:prSet presAssocID="{E962142F-F851-453D-B16B-C37BD2D9CB9D}" presName="accentRepeatNode" presStyleLbl="solidFgAcc1" presStyleIdx="1"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pt>
    <dgm:pt modelId="{F240920A-DC37-4BCA-A97E-F8C6ACAB8E46}" type="pres">
      <dgm:prSet presAssocID="{58D28961-A4D8-4585-B28B-C7B293C9A1ED}" presName="text_3" presStyleLbl="node1" presStyleIdx="2" presStyleCnt="4">
        <dgm:presLayoutVars>
          <dgm:bulletEnabled val="1"/>
        </dgm:presLayoutVars>
      </dgm:prSet>
      <dgm:spPr/>
      <dgm:t>
        <a:bodyPr/>
        <a:lstStyle/>
        <a:p>
          <a:endParaRPr lang="en-GB"/>
        </a:p>
      </dgm:t>
    </dgm:pt>
    <dgm:pt modelId="{0D324150-896F-4FF8-905A-CF8B9275F3A3}" type="pres">
      <dgm:prSet presAssocID="{58D28961-A4D8-4585-B28B-C7B293C9A1ED}" presName="accent_3" presStyleCnt="0"/>
      <dgm:spPr/>
    </dgm:pt>
    <dgm:pt modelId="{ABD3B617-E04B-43A3-87AA-2D1F958A200D}" type="pres">
      <dgm:prSet presAssocID="{58D28961-A4D8-4585-B28B-C7B293C9A1ED}" presName="accentRepeatNode" presStyleLbl="solidFgAcc1" presStyleIdx="2"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pt>
    <dgm:pt modelId="{68ED8705-9885-4C93-B7F2-8079C7AC02DB}" type="pres">
      <dgm:prSet presAssocID="{56D677FA-C510-4081-9E31-99305A4556E2}" presName="text_4" presStyleLbl="node1" presStyleIdx="3" presStyleCnt="4">
        <dgm:presLayoutVars>
          <dgm:bulletEnabled val="1"/>
        </dgm:presLayoutVars>
      </dgm:prSet>
      <dgm:spPr/>
      <dgm:t>
        <a:bodyPr/>
        <a:lstStyle/>
        <a:p>
          <a:endParaRPr lang="en-GB"/>
        </a:p>
      </dgm:t>
    </dgm:pt>
    <dgm:pt modelId="{DC88E05D-FC41-48ED-8E8B-2FE8151BC771}" type="pres">
      <dgm:prSet presAssocID="{56D677FA-C510-4081-9E31-99305A4556E2}" presName="accent_4" presStyleCnt="0"/>
      <dgm:spPr/>
    </dgm:pt>
    <dgm:pt modelId="{CA3E362E-192C-4109-BBC9-7143AE97EBB9}" type="pres">
      <dgm:prSet presAssocID="{56D677FA-C510-4081-9E31-99305A4556E2}" presName="accentRepeatNode" presStyleLbl="solidFgAcc1" presStyleIdx="3"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pt>
  </dgm:ptLst>
  <dgm:cxnLst>
    <dgm:cxn modelId="{E58995CE-6FF2-40DE-B372-CD95273EEE97}" type="presOf" srcId="{0858301C-28B6-4FEA-8CF9-1A91E79AC863}" destId="{14934C28-3252-49A0-8DE2-E0291C6DAE5C}" srcOrd="0" destOrd="0" presId="urn:microsoft.com/office/officeart/2008/layout/VerticalCurvedList"/>
    <dgm:cxn modelId="{173783E4-0214-485E-AB9F-26986BDBD704}" type="presOf" srcId="{56D677FA-C510-4081-9E31-99305A4556E2}" destId="{68ED8705-9885-4C93-B7F2-8079C7AC02DB}" srcOrd="0" destOrd="0" presId="urn:microsoft.com/office/officeart/2008/layout/VerticalCurvedList"/>
    <dgm:cxn modelId="{CE257FA6-84A4-457D-836B-7E71A35A9D72}" type="presOf" srcId="{E962142F-F851-453D-B16B-C37BD2D9CB9D}" destId="{D181C0CC-D36A-4679-98A4-DD63B04C0830}" srcOrd="0" destOrd="0" presId="urn:microsoft.com/office/officeart/2008/layout/VerticalCurvedList"/>
    <dgm:cxn modelId="{7A42D51A-C08A-4091-9AD8-BACE9912B8BF}" type="presOf" srcId="{0EECF3D0-EEF0-46FE-A6B2-3711F41623F8}" destId="{5136AC02-BF56-44DF-A631-E6C98655A812}" srcOrd="0" destOrd="0" presId="urn:microsoft.com/office/officeart/2008/layout/VerticalCurvedList"/>
    <dgm:cxn modelId="{A4362F7A-1637-4582-A8ED-E1377A38B392}" srcId="{0EECF3D0-EEF0-46FE-A6B2-3711F41623F8}" destId="{78D3B6A0-7A4A-435E-B0AE-16538DAB088E}" srcOrd="0" destOrd="0" parTransId="{80F5A30E-F92D-43F1-80B1-2CC5908B29C8}" sibTransId="{0858301C-28B6-4FEA-8CF9-1A91E79AC863}"/>
    <dgm:cxn modelId="{0B389B25-2B3D-43DB-8D76-35D3C8C75EB7}" srcId="{0EECF3D0-EEF0-46FE-A6B2-3711F41623F8}" destId="{58D28961-A4D8-4585-B28B-C7B293C9A1ED}" srcOrd="2" destOrd="0" parTransId="{6C35B01D-E1B6-4940-B54A-4A5AD4C53C95}" sibTransId="{33A4D6FA-906E-4C44-907B-2588560635C8}"/>
    <dgm:cxn modelId="{1251B383-8641-4ABB-8DF6-5E0FA499B50D}" type="presOf" srcId="{78D3B6A0-7A4A-435E-B0AE-16538DAB088E}" destId="{BBBCF795-9B29-47D0-A0BC-D0CCB219A033}" srcOrd="0" destOrd="0" presId="urn:microsoft.com/office/officeart/2008/layout/VerticalCurvedList"/>
    <dgm:cxn modelId="{418F951C-E49E-458D-A28A-F47CC142EDEE}" srcId="{0EECF3D0-EEF0-46FE-A6B2-3711F41623F8}" destId="{E962142F-F851-453D-B16B-C37BD2D9CB9D}" srcOrd="1" destOrd="0" parTransId="{3BF5D4E5-94B6-42B6-AACE-CFC3345A91CB}" sibTransId="{260A13FE-68D5-40D6-A835-CD388B9E8501}"/>
    <dgm:cxn modelId="{90871C40-14A4-47EC-97B5-0B0435111880}" type="presOf" srcId="{58D28961-A4D8-4585-B28B-C7B293C9A1ED}" destId="{F240920A-DC37-4BCA-A97E-F8C6ACAB8E46}" srcOrd="0" destOrd="0" presId="urn:microsoft.com/office/officeart/2008/layout/VerticalCurvedList"/>
    <dgm:cxn modelId="{F81D98C0-8C46-4A52-8267-7CD195E503F2}" srcId="{0EECF3D0-EEF0-46FE-A6B2-3711F41623F8}" destId="{56D677FA-C510-4081-9E31-99305A4556E2}" srcOrd="3" destOrd="0" parTransId="{CAD153A2-405F-4E16-AFFE-7B884DD8C247}" sibTransId="{E8EAFEEA-DDE3-4EE4-97FC-4CAB6D9D33DD}"/>
    <dgm:cxn modelId="{B1C13D3D-17A1-4F6B-A213-7A4860EE3C9A}" type="presParOf" srcId="{5136AC02-BF56-44DF-A631-E6C98655A812}" destId="{53B9CFE9-D313-4E89-91E3-06B7137A88BD}" srcOrd="0" destOrd="0" presId="urn:microsoft.com/office/officeart/2008/layout/VerticalCurvedList"/>
    <dgm:cxn modelId="{1470DFF8-5549-413F-8952-061B3C10C056}" type="presParOf" srcId="{53B9CFE9-D313-4E89-91E3-06B7137A88BD}" destId="{943BC709-990C-4A38-AEC9-4DFF8A2F9B2E}" srcOrd="0" destOrd="0" presId="urn:microsoft.com/office/officeart/2008/layout/VerticalCurvedList"/>
    <dgm:cxn modelId="{B9CD09D6-6E74-40E6-94F2-BFBB41E8DE1D}" type="presParOf" srcId="{943BC709-990C-4A38-AEC9-4DFF8A2F9B2E}" destId="{60A01D24-1FC1-421A-A768-C4723ECC6E1D}" srcOrd="0" destOrd="0" presId="urn:microsoft.com/office/officeart/2008/layout/VerticalCurvedList"/>
    <dgm:cxn modelId="{110800F6-52AF-4EC0-A1B2-6E0FDD2A32CE}" type="presParOf" srcId="{943BC709-990C-4A38-AEC9-4DFF8A2F9B2E}" destId="{14934C28-3252-49A0-8DE2-E0291C6DAE5C}" srcOrd="1" destOrd="0" presId="urn:microsoft.com/office/officeart/2008/layout/VerticalCurvedList"/>
    <dgm:cxn modelId="{12280708-0E07-4CD7-B2FD-430A041A29C0}" type="presParOf" srcId="{943BC709-990C-4A38-AEC9-4DFF8A2F9B2E}" destId="{DEE3D59F-B838-4C12-A11C-F4D04780E6BE}" srcOrd="2" destOrd="0" presId="urn:microsoft.com/office/officeart/2008/layout/VerticalCurvedList"/>
    <dgm:cxn modelId="{1BD41C4C-046E-48B6-933B-C5167B254708}" type="presParOf" srcId="{943BC709-990C-4A38-AEC9-4DFF8A2F9B2E}" destId="{A2B135A1-74A3-48D9-BB55-E768793C4439}" srcOrd="3" destOrd="0" presId="urn:microsoft.com/office/officeart/2008/layout/VerticalCurvedList"/>
    <dgm:cxn modelId="{535826F2-76A7-4FBD-BBBE-E1060B4D784D}" type="presParOf" srcId="{53B9CFE9-D313-4E89-91E3-06B7137A88BD}" destId="{BBBCF795-9B29-47D0-A0BC-D0CCB219A033}" srcOrd="1" destOrd="0" presId="urn:microsoft.com/office/officeart/2008/layout/VerticalCurvedList"/>
    <dgm:cxn modelId="{0329EA3F-27BD-4CF9-81A8-BE76508F6502}" type="presParOf" srcId="{53B9CFE9-D313-4E89-91E3-06B7137A88BD}" destId="{3307B7DB-D029-429B-8640-9A1B372298E7}" srcOrd="2" destOrd="0" presId="urn:microsoft.com/office/officeart/2008/layout/VerticalCurvedList"/>
    <dgm:cxn modelId="{F30D6F79-FDEB-4928-8145-8C8DB11494D2}" type="presParOf" srcId="{3307B7DB-D029-429B-8640-9A1B372298E7}" destId="{7C6A5EDC-ED93-46C8-9CDF-A1378F6E8EFF}" srcOrd="0" destOrd="0" presId="urn:microsoft.com/office/officeart/2008/layout/VerticalCurvedList"/>
    <dgm:cxn modelId="{8858FE6E-522F-4236-9218-1724CD94C906}" type="presParOf" srcId="{53B9CFE9-D313-4E89-91E3-06B7137A88BD}" destId="{D181C0CC-D36A-4679-98A4-DD63B04C0830}" srcOrd="3" destOrd="0" presId="urn:microsoft.com/office/officeart/2008/layout/VerticalCurvedList"/>
    <dgm:cxn modelId="{B4D0863F-4EF7-44CE-8E14-C8A0BDB46FA7}" type="presParOf" srcId="{53B9CFE9-D313-4E89-91E3-06B7137A88BD}" destId="{FD54F555-1C4A-41D0-BFC7-CB445031CFD0}" srcOrd="4" destOrd="0" presId="urn:microsoft.com/office/officeart/2008/layout/VerticalCurvedList"/>
    <dgm:cxn modelId="{D3CAE5F0-3620-4557-BDBE-8E7760F5EC2C}" type="presParOf" srcId="{FD54F555-1C4A-41D0-BFC7-CB445031CFD0}" destId="{DE482818-D646-4BC5-840B-62B249F54203}" srcOrd="0" destOrd="0" presId="urn:microsoft.com/office/officeart/2008/layout/VerticalCurvedList"/>
    <dgm:cxn modelId="{B48E737A-5101-4CEA-988C-DEE2906E43D2}" type="presParOf" srcId="{53B9CFE9-D313-4E89-91E3-06B7137A88BD}" destId="{F240920A-DC37-4BCA-A97E-F8C6ACAB8E46}" srcOrd="5" destOrd="0" presId="urn:microsoft.com/office/officeart/2008/layout/VerticalCurvedList"/>
    <dgm:cxn modelId="{05DCCFFA-8EA9-4142-A18B-4C2EB40A3A97}" type="presParOf" srcId="{53B9CFE9-D313-4E89-91E3-06B7137A88BD}" destId="{0D324150-896F-4FF8-905A-CF8B9275F3A3}" srcOrd="6" destOrd="0" presId="urn:microsoft.com/office/officeart/2008/layout/VerticalCurvedList"/>
    <dgm:cxn modelId="{CA230EB4-7AB8-4A3C-B6A6-E86251F05983}" type="presParOf" srcId="{0D324150-896F-4FF8-905A-CF8B9275F3A3}" destId="{ABD3B617-E04B-43A3-87AA-2D1F958A200D}" srcOrd="0" destOrd="0" presId="urn:microsoft.com/office/officeart/2008/layout/VerticalCurvedList"/>
    <dgm:cxn modelId="{425F999F-88AF-4EE1-BAA3-C095BF4EF74B}" type="presParOf" srcId="{53B9CFE9-D313-4E89-91E3-06B7137A88BD}" destId="{68ED8705-9885-4C93-B7F2-8079C7AC02DB}" srcOrd="7" destOrd="0" presId="urn:microsoft.com/office/officeart/2008/layout/VerticalCurvedList"/>
    <dgm:cxn modelId="{F3D85413-69CD-4940-93B1-962AADA5EE86}" type="presParOf" srcId="{53B9CFE9-D313-4E89-91E3-06B7137A88BD}" destId="{DC88E05D-FC41-48ED-8E8B-2FE8151BC771}" srcOrd="8" destOrd="0" presId="urn:microsoft.com/office/officeart/2008/layout/VerticalCurvedList"/>
    <dgm:cxn modelId="{A73BEA67-DF2D-4151-822F-9694914EDA67}" type="presParOf" srcId="{DC88E05D-FC41-48ED-8E8B-2FE8151BC771}" destId="{CA3E362E-192C-4109-BBC9-7143AE97EBB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ECF3D0-EEF0-46FE-A6B2-3711F41623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78D3B6A0-7A4A-435E-B0AE-16538DAB088E}">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What is Visualfiles Online?</a:t>
          </a:r>
          <a:endParaRPr lang="en-GB" dirty="0">
            <a:solidFill>
              <a:schemeClr val="bg1">
                <a:lumMod val="75000"/>
              </a:schemeClr>
            </a:solidFill>
          </a:endParaRPr>
        </a:p>
      </dgm:t>
    </dgm:pt>
    <dgm:pt modelId="{80F5A30E-F92D-43F1-80B1-2CC5908B29C8}" type="parTrans" cxnId="{A4362F7A-1637-4582-A8ED-E1377A38B392}">
      <dgm:prSet/>
      <dgm:spPr/>
      <dgm:t>
        <a:bodyPr/>
        <a:lstStyle/>
        <a:p>
          <a:endParaRPr lang="en-GB"/>
        </a:p>
      </dgm:t>
    </dgm:pt>
    <dgm:pt modelId="{0858301C-28B6-4FEA-8CF9-1A91E79AC863}" type="sibTrans" cxnId="{A4362F7A-1637-4582-A8ED-E1377A38B392}">
      <dgm:prSet/>
      <dgm:spPr>
        <a:ln>
          <a:solidFill>
            <a:srgbClr val="77B800"/>
          </a:solidFill>
        </a:ln>
      </dgm:spPr>
      <dgm:t>
        <a:bodyPr/>
        <a:lstStyle/>
        <a:p>
          <a:endParaRPr lang="en-GB"/>
        </a:p>
      </dgm:t>
    </dgm:pt>
    <dgm:pt modelId="{E962142F-F851-453D-B16B-C37BD2D9CB9D}">
      <dgm:prSet phldrT="[Text]">
        <dgm:style>
          <a:lnRef idx="3">
            <a:schemeClr val="lt1"/>
          </a:lnRef>
          <a:fillRef idx="1">
            <a:schemeClr val="accent1"/>
          </a:fillRef>
          <a:effectRef idx="1">
            <a:schemeClr val="accent1"/>
          </a:effectRef>
          <a:fontRef idx="minor">
            <a:schemeClr val="lt1"/>
          </a:fontRef>
        </dgm:style>
      </dgm:prSet>
      <dgm:spPr>
        <a:gradFill rotWithShape="0">
          <a:gsLst>
            <a:gs pos="0">
              <a:srgbClr val="77B800"/>
            </a:gs>
            <a:gs pos="100000">
              <a:schemeClr val="bg1"/>
            </a:gs>
          </a:gsLst>
          <a:lin ang="16200000" scaled="0"/>
        </a:gradFill>
      </dgm:spPr>
      <dgm:t>
        <a:bodyPr/>
        <a:lstStyle/>
        <a:p>
          <a:r>
            <a:rPr lang="en-GB" dirty="0" smtClean="0">
              <a:solidFill>
                <a:schemeClr val="tx1"/>
              </a:solidFill>
            </a:rPr>
            <a:t>Why Build an Online Solution</a:t>
          </a:r>
          <a:endParaRPr lang="en-GB" dirty="0">
            <a:solidFill>
              <a:schemeClr val="tx1"/>
            </a:solidFill>
          </a:endParaRPr>
        </a:p>
      </dgm:t>
    </dgm:pt>
    <dgm:pt modelId="{3BF5D4E5-94B6-42B6-AACE-CFC3345A91CB}" type="parTrans" cxnId="{418F951C-E49E-458D-A28A-F47CC142EDEE}">
      <dgm:prSet/>
      <dgm:spPr/>
      <dgm:t>
        <a:bodyPr/>
        <a:lstStyle/>
        <a:p>
          <a:endParaRPr lang="en-GB"/>
        </a:p>
      </dgm:t>
    </dgm:pt>
    <dgm:pt modelId="{260A13FE-68D5-40D6-A835-CD388B9E8501}" type="sibTrans" cxnId="{418F951C-E49E-458D-A28A-F47CC142EDEE}">
      <dgm:prSet/>
      <dgm:spPr/>
      <dgm:t>
        <a:bodyPr/>
        <a:lstStyle/>
        <a:p>
          <a:endParaRPr lang="en-GB"/>
        </a:p>
      </dgm:t>
    </dgm:pt>
    <dgm:pt modelId="{58D28961-A4D8-4585-B28B-C7B293C9A1ED}">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Example Application</a:t>
          </a:r>
          <a:endParaRPr lang="en-GB" dirty="0">
            <a:solidFill>
              <a:schemeClr val="bg1">
                <a:lumMod val="75000"/>
              </a:schemeClr>
            </a:solidFill>
          </a:endParaRPr>
        </a:p>
      </dgm:t>
    </dgm:pt>
    <dgm:pt modelId="{6C35B01D-E1B6-4940-B54A-4A5AD4C53C95}" type="parTrans" cxnId="{0B389B25-2B3D-43DB-8D76-35D3C8C75EB7}">
      <dgm:prSet/>
      <dgm:spPr/>
      <dgm:t>
        <a:bodyPr/>
        <a:lstStyle/>
        <a:p>
          <a:endParaRPr lang="en-GB"/>
        </a:p>
      </dgm:t>
    </dgm:pt>
    <dgm:pt modelId="{33A4D6FA-906E-4C44-907B-2588560635C8}" type="sibTrans" cxnId="{0B389B25-2B3D-43DB-8D76-35D3C8C75EB7}">
      <dgm:prSet/>
      <dgm:spPr/>
      <dgm:t>
        <a:bodyPr/>
        <a:lstStyle/>
        <a:p>
          <a:endParaRPr lang="en-GB"/>
        </a:p>
      </dgm:t>
    </dgm:pt>
    <dgm:pt modelId="{56D677FA-C510-4081-9E31-99305A4556E2}">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Important Considerations</a:t>
          </a:r>
          <a:endParaRPr lang="en-GB" dirty="0">
            <a:solidFill>
              <a:schemeClr val="bg1">
                <a:lumMod val="75000"/>
              </a:schemeClr>
            </a:solidFill>
          </a:endParaRPr>
        </a:p>
      </dgm:t>
    </dgm:pt>
    <dgm:pt modelId="{CAD153A2-405F-4E16-AFFE-7B884DD8C247}" type="parTrans" cxnId="{F81D98C0-8C46-4A52-8267-7CD195E503F2}">
      <dgm:prSet/>
      <dgm:spPr/>
      <dgm:t>
        <a:bodyPr/>
        <a:lstStyle/>
        <a:p>
          <a:endParaRPr lang="en-GB"/>
        </a:p>
      </dgm:t>
    </dgm:pt>
    <dgm:pt modelId="{E8EAFEEA-DDE3-4EE4-97FC-4CAB6D9D33DD}" type="sibTrans" cxnId="{F81D98C0-8C46-4A52-8267-7CD195E503F2}">
      <dgm:prSet/>
      <dgm:spPr/>
      <dgm:t>
        <a:bodyPr/>
        <a:lstStyle/>
        <a:p>
          <a:endParaRPr lang="en-GB"/>
        </a:p>
      </dgm:t>
    </dgm:pt>
    <dgm:pt modelId="{5136AC02-BF56-44DF-A631-E6C98655A812}" type="pres">
      <dgm:prSet presAssocID="{0EECF3D0-EEF0-46FE-A6B2-3711F41623F8}" presName="Name0" presStyleCnt="0">
        <dgm:presLayoutVars>
          <dgm:chMax val="7"/>
          <dgm:chPref val="7"/>
          <dgm:dir/>
        </dgm:presLayoutVars>
      </dgm:prSet>
      <dgm:spPr/>
      <dgm:t>
        <a:bodyPr/>
        <a:lstStyle/>
        <a:p>
          <a:endParaRPr lang="en-GB"/>
        </a:p>
      </dgm:t>
    </dgm:pt>
    <dgm:pt modelId="{53B9CFE9-D313-4E89-91E3-06B7137A88BD}" type="pres">
      <dgm:prSet presAssocID="{0EECF3D0-EEF0-46FE-A6B2-3711F41623F8}" presName="Name1" presStyleCnt="0"/>
      <dgm:spPr/>
    </dgm:pt>
    <dgm:pt modelId="{943BC709-990C-4A38-AEC9-4DFF8A2F9B2E}" type="pres">
      <dgm:prSet presAssocID="{0EECF3D0-EEF0-46FE-A6B2-3711F41623F8}" presName="cycle" presStyleCnt="0"/>
      <dgm:spPr/>
    </dgm:pt>
    <dgm:pt modelId="{60A01D24-1FC1-421A-A768-C4723ECC6E1D}" type="pres">
      <dgm:prSet presAssocID="{0EECF3D0-EEF0-46FE-A6B2-3711F41623F8}" presName="srcNode" presStyleLbl="node1" presStyleIdx="0" presStyleCnt="4"/>
      <dgm:spPr/>
    </dgm:pt>
    <dgm:pt modelId="{14934C28-3252-49A0-8DE2-E0291C6DAE5C}" type="pres">
      <dgm:prSet presAssocID="{0EECF3D0-EEF0-46FE-A6B2-3711F41623F8}" presName="conn" presStyleLbl="parChTrans1D2" presStyleIdx="0" presStyleCnt="1"/>
      <dgm:spPr/>
      <dgm:t>
        <a:bodyPr/>
        <a:lstStyle/>
        <a:p>
          <a:endParaRPr lang="en-GB"/>
        </a:p>
      </dgm:t>
    </dgm:pt>
    <dgm:pt modelId="{DEE3D59F-B838-4C12-A11C-F4D04780E6BE}" type="pres">
      <dgm:prSet presAssocID="{0EECF3D0-EEF0-46FE-A6B2-3711F41623F8}" presName="extraNode" presStyleLbl="node1" presStyleIdx="0" presStyleCnt="4"/>
      <dgm:spPr/>
    </dgm:pt>
    <dgm:pt modelId="{A2B135A1-74A3-48D9-BB55-E768793C4439}" type="pres">
      <dgm:prSet presAssocID="{0EECF3D0-EEF0-46FE-A6B2-3711F41623F8}" presName="dstNode" presStyleLbl="node1" presStyleIdx="0" presStyleCnt="4"/>
      <dgm:spPr/>
    </dgm:pt>
    <dgm:pt modelId="{BBBCF795-9B29-47D0-A0BC-D0CCB219A033}" type="pres">
      <dgm:prSet presAssocID="{78D3B6A0-7A4A-435E-B0AE-16538DAB088E}" presName="text_1" presStyleLbl="node1" presStyleIdx="0" presStyleCnt="4">
        <dgm:presLayoutVars>
          <dgm:bulletEnabled val="1"/>
        </dgm:presLayoutVars>
      </dgm:prSet>
      <dgm:spPr/>
      <dgm:t>
        <a:bodyPr/>
        <a:lstStyle/>
        <a:p>
          <a:endParaRPr lang="en-GB"/>
        </a:p>
      </dgm:t>
    </dgm:pt>
    <dgm:pt modelId="{3307B7DB-D029-429B-8640-9A1B372298E7}" type="pres">
      <dgm:prSet presAssocID="{78D3B6A0-7A4A-435E-B0AE-16538DAB088E}" presName="accent_1" presStyleCnt="0"/>
      <dgm:spPr/>
    </dgm:pt>
    <dgm:pt modelId="{7C6A5EDC-ED93-46C8-9CDF-A1378F6E8EFF}" type="pres">
      <dgm:prSet presAssocID="{78D3B6A0-7A4A-435E-B0AE-16538DAB088E}" presName="accentRepeatNode" presStyleLbl="solidFgAcc1" presStyleIdx="0"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pt>
    <dgm:pt modelId="{D181C0CC-D36A-4679-98A4-DD63B04C0830}" type="pres">
      <dgm:prSet presAssocID="{E962142F-F851-453D-B16B-C37BD2D9CB9D}" presName="text_2" presStyleLbl="node1" presStyleIdx="1" presStyleCnt="4">
        <dgm:presLayoutVars>
          <dgm:bulletEnabled val="1"/>
        </dgm:presLayoutVars>
      </dgm:prSet>
      <dgm:spPr/>
      <dgm:t>
        <a:bodyPr/>
        <a:lstStyle/>
        <a:p>
          <a:endParaRPr lang="en-GB"/>
        </a:p>
      </dgm:t>
    </dgm:pt>
    <dgm:pt modelId="{FD54F555-1C4A-41D0-BFC7-CB445031CFD0}" type="pres">
      <dgm:prSet presAssocID="{E962142F-F851-453D-B16B-C37BD2D9CB9D}" presName="accent_2" presStyleCnt="0"/>
      <dgm:spPr/>
    </dgm:pt>
    <dgm:pt modelId="{DE482818-D646-4BC5-840B-62B249F54203}" type="pres">
      <dgm:prSet presAssocID="{E962142F-F851-453D-B16B-C37BD2D9CB9D}" presName="accentRepeatNode" presStyleLbl="solidFgAcc1" presStyleIdx="1" presStyleCnt="4">
        <dgm:style>
          <a:lnRef idx="3">
            <a:schemeClr val="lt1"/>
          </a:lnRef>
          <a:fillRef idx="1">
            <a:schemeClr val="accent1"/>
          </a:fillRef>
          <a:effectRef idx="1">
            <a:schemeClr val="accent1"/>
          </a:effectRef>
          <a:fontRef idx="minor">
            <a:schemeClr val="lt1"/>
          </a:fontRef>
        </dgm:style>
      </dgm:prSet>
      <dgm:spPr>
        <a:solidFill>
          <a:srgbClr val="77B800"/>
        </a:solidFill>
        <a:ln/>
      </dgm:spPr>
    </dgm:pt>
    <dgm:pt modelId="{F240920A-DC37-4BCA-A97E-F8C6ACAB8E46}" type="pres">
      <dgm:prSet presAssocID="{58D28961-A4D8-4585-B28B-C7B293C9A1ED}" presName="text_3" presStyleLbl="node1" presStyleIdx="2" presStyleCnt="4">
        <dgm:presLayoutVars>
          <dgm:bulletEnabled val="1"/>
        </dgm:presLayoutVars>
      </dgm:prSet>
      <dgm:spPr/>
      <dgm:t>
        <a:bodyPr/>
        <a:lstStyle/>
        <a:p>
          <a:endParaRPr lang="en-GB"/>
        </a:p>
      </dgm:t>
    </dgm:pt>
    <dgm:pt modelId="{0D324150-896F-4FF8-905A-CF8B9275F3A3}" type="pres">
      <dgm:prSet presAssocID="{58D28961-A4D8-4585-B28B-C7B293C9A1ED}" presName="accent_3" presStyleCnt="0"/>
      <dgm:spPr/>
    </dgm:pt>
    <dgm:pt modelId="{ABD3B617-E04B-43A3-87AA-2D1F958A200D}" type="pres">
      <dgm:prSet presAssocID="{58D28961-A4D8-4585-B28B-C7B293C9A1ED}" presName="accentRepeatNode" presStyleLbl="solidFgAcc1" presStyleIdx="2"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pt>
    <dgm:pt modelId="{68ED8705-9885-4C93-B7F2-8079C7AC02DB}" type="pres">
      <dgm:prSet presAssocID="{56D677FA-C510-4081-9E31-99305A4556E2}" presName="text_4" presStyleLbl="node1" presStyleIdx="3" presStyleCnt="4">
        <dgm:presLayoutVars>
          <dgm:bulletEnabled val="1"/>
        </dgm:presLayoutVars>
      </dgm:prSet>
      <dgm:spPr/>
      <dgm:t>
        <a:bodyPr/>
        <a:lstStyle/>
        <a:p>
          <a:endParaRPr lang="en-GB"/>
        </a:p>
      </dgm:t>
    </dgm:pt>
    <dgm:pt modelId="{DC88E05D-FC41-48ED-8E8B-2FE8151BC771}" type="pres">
      <dgm:prSet presAssocID="{56D677FA-C510-4081-9E31-99305A4556E2}" presName="accent_4" presStyleCnt="0"/>
      <dgm:spPr/>
    </dgm:pt>
    <dgm:pt modelId="{CA3E362E-192C-4109-BBC9-7143AE97EBB9}" type="pres">
      <dgm:prSet presAssocID="{56D677FA-C510-4081-9E31-99305A4556E2}" presName="accentRepeatNode" presStyleLbl="solidFgAcc1" presStyleIdx="3"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pt>
  </dgm:ptLst>
  <dgm:cxnLst>
    <dgm:cxn modelId="{A4362F7A-1637-4582-A8ED-E1377A38B392}" srcId="{0EECF3D0-EEF0-46FE-A6B2-3711F41623F8}" destId="{78D3B6A0-7A4A-435E-B0AE-16538DAB088E}" srcOrd="0" destOrd="0" parTransId="{80F5A30E-F92D-43F1-80B1-2CC5908B29C8}" sibTransId="{0858301C-28B6-4FEA-8CF9-1A91E79AC863}"/>
    <dgm:cxn modelId="{E85EE591-E34B-4495-B96B-68A1BE5AB730}" type="presOf" srcId="{78D3B6A0-7A4A-435E-B0AE-16538DAB088E}" destId="{BBBCF795-9B29-47D0-A0BC-D0CCB219A033}" srcOrd="0" destOrd="0" presId="urn:microsoft.com/office/officeart/2008/layout/VerticalCurvedList"/>
    <dgm:cxn modelId="{01C4D741-CC51-4A94-997B-5B1FEA067F19}" type="presOf" srcId="{0EECF3D0-EEF0-46FE-A6B2-3711F41623F8}" destId="{5136AC02-BF56-44DF-A631-E6C98655A812}" srcOrd="0" destOrd="0" presId="urn:microsoft.com/office/officeart/2008/layout/VerticalCurvedList"/>
    <dgm:cxn modelId="{3CCE3324-E844-4F1E-83DC-EFCA5172FCDF}" type="presOf" srcId="{0858301C-28B6-4FEA-8CF9-1A91E79AC863}" destId="{14934C28-3252-49A0-8DE2-E0291C6DAE5C}" srcOrd="0" destOrd="0" presId="urn:microsoft.com/office/officeart/2008/layout/VerticalCurvedList"/>
    <dgm:cxn modelId="{0B389B25-2B3D-43DB-8D76-35D3C8C75EB7}" srcId="{0EECF3D0-EEF0-46FE-A6B2-3711F41623F8}" destId="{58D28961-A4D8-4585-B28B-C7B293C9A1ED}" srcOrd="2" destOrd="0" parTransId="{6C35B01D-E1B6-4940-B54A-4A5AD4C53C95}" sibTransId="{33A4D6FA-906E-4C44-907B-2588560635C8}"/>
    <dgm:cxn modelId="{A8E8A605-37BB-4731-9A41-78888BC34D06}" type="presOf" srcId="{56D677FA-C510-4081-9E31-99305A4556E2}" destId="{68ED8705-9885-4C93-B7F2-8079C7AC02DB}" srcOrd="0" destOrd="0" presId="urn:microsoft.com/office/officeart/2008/layout/VerticalCurvedList"/>
    <dgm:cxn modelId="{DE197CD9-0AB5-4FF1-90AE-CC1B04860292}" type="presOf" srcId="{E962142F-F851-453D-B16B-C37BD2D9CB9D}" destId="{D181C0CC-D36A-4679-98A4-DD63B04C0830}" srcOrd="0" destOrd="0" presId="urn:microsoft.com/office/officeart/2008/layout/VerticalCurvedList"/>
    <dgm:cxn modelId="{418F951C-E49E-458D-A28A-F47CC142EDEE}" srcId="{0EECF3D0-EEF0-46FE-A6B2-3711F41623F8}" destId="{E962142F-F851-453D-B16B-C37BD2D9CB9D}" srcOrd="1" destOrd="0" parTransId="{3BF5D4E5-94B6-42B6-AACE-CFC3345A91CB}" sibTransId="{260A13FE-68D5-40D6-A835-CD388B9E8501}"/>
    <dgm:cxn modelId="{10FD908B-95D0-4F0E-8775-D46309BF9D0B}" type="presOf" srcId="{58D28961-A4D8-4585-B28B-C7B293C9A1ED}" destId="{F240920A-DC37-4BCA-A97E-F8C6ACAB8E46}" srcOrd="0" destOrd="0" presId="urn:microsoft.com/office/officeart/2008/layout/VerticalCurvedList"/>
    <dgm:cxn modelId="{F81D98C0-8C46-4A52-8267-7CD195E503F2}" srcId="{0EECF3D0-EEF0-46FE-A6B2-3711F41623F8}" destId="{56D677FA-C510-4081-9E31-99305A4556E2}" srcOrd="3" destOrd="0" parTransId="{CAD153A2-405F-4E16-AFFE-7B884DD8C247}" sibTransId="{E8EAFEEA-DDE3-4EE4-97FC-4CAB6D9D33DD}"/>
    <dgm:cxn modelId="{E30C863D-A7C0-4099-B361-90AB1FC1024D}" type="presParOf" srcId="{5136AC02-BF56-44DF-A631-E6C98655A812}" destId="{53B9CFE9-D313-4E89-91E3-06B7137A88BD}" srcOrd="0" destOrd="0" presId="urn:microsoft.com/office/officeart/2008/layout/VerticalCurvedList"/>
    <dgm:cxn modelId="{FF7B2D1C-ABAD-4E9C-A2FC-459D75366F55}" type="presParOf" srcId="{53B9CFE9-D313-4E89-91E3-06B7137A88BD}" destId="{943BC709-990C-4A38-AEC9-4DFF8A2F9B2E}" srcOrd="0" destOrd="0" presId="urn:microsoft.com/office/officeart/2008/layout/VerticalCurvedList"/>
    <dgm:cxn modelId="{C51BC8BA-527B-4DE2-898D-36B0CA2C1192}" type="presParOf" srcId="{943BC709-990C-4A38-AEC9-4DFF8A2F9B2E}" destId="{60A01D24-1FC1-421A-A768-C4723ECC6E1D}" srcOrd="0" destOrd="0" presId="urn:microsoft.com/office/officeart/2008/layout/VerticalCurvedList"/>
    <dgm:cxn modelId="{8AA4CDBC-3953-4AB7-9ED1-9B67B41FAE29}" type="presParOf" srcId="{943BC709-990C-4A38-AEC9-4DFF8A2F9B2E}" destId="{14934C28-3252-49A0-8DE2-E0291C6DAE5C}" srcOrd="1" destOrd="0" presId="urn:microsoft.com/office/officeart/2008/layout/VerticalCurvedList"/>
    <dgm:cxn modelId="{F331FDC5-655E-4413-B93E-D98BCE131F8A}" type="presParOf" srcId="{943BC709-990C-4A38-AEC9-4DFF8A2F9B2E}" destId="{DEE3D59F-B838-4C12-A11C-F4D04780E6BE}" srcOrd="2" destOrd="0" presId="urn:microsoft.com/office/officeart/2008/layout/VerticalCurvedList"/>
    <dgm:cxn modelId="{E3843480-8810-4D14-BB94-EB08742D1214}" type="presParOf" srcId="{943BC709-990C-4A38-AEC9-4DFF8A2F9B2E}" destId="{A2B135A1-74A3-48D9-BB55-E768793C4439}" srcOrd="3" destOrd="0" presId="urn:microsoft.com/office/officeart/2008/layout/VerticalCurvedList"/>
    <dgm:cxn modelId="{63F7F76D-C3FA-43B2-BEE8-E43FB52CEE6F}" type="presParOf" srcId="{53B9CFE9-D313-4E89-91E3-06B7137A88BD}" destId="{BBBCF795-9B29-47D0-A0BC-D0CCB219A033}" srcOrd="1" destOrd="0" presId="urn:microsoft.com/office/officeart/2008/layout/VerticalCurvedList"/>
    <dgm:cxn modelId="{F01945F9-147C-4F65-9635-1C96D5D473F5}" type="presParOf" srcId="{53B9CFE9-D313-4E89-91E3-06B7137A88BD}" destId="{3307B7DB-D029-429B-8640-9A1B372298E7}" srcOrd="2" destOrd="0" presId="urn:microsoft.com/office/officeart/2008/layout/VerticalCurvedList"/>
    <dgm:cxn modelId="{37160D40-186B-4DB9-8B9E-89DA197E1A99}" type="presParOf" srcId="{3307B7DB-D029-429B-8640-9A1B372298E7}" destId="{7C6A5EDC-ED93-46C8-9CDF-A1378F6E8EFF}" srcOrd="0" destOrd="0" presId="urn:microsoft.com/office/officeart/2008/layout/VerticalCurvedList"/>
    <dgm:cxn modelId="{566CAAD1-4D00-4A0C-AFB0-7F7D2B8C3D1B}" type="presParOf" srcId="{53B9CFE9-D313-4E89-91E3-06B7137A88BD}" destId="{D181C0CC-D36A-4679-98A4-DD63B04C0830}" srcOrd="3" destOrd="0" presId="urn:microsoft.com/office/officeart/2008/layout/VerticalCurvedList"/>
    <dgm:cxn modelId="{3DA2CB52-7880-4CFA-B949-9A857CF45895}" type="presParOf" srcId="{53B9CFE9-D313-4E89-91E3-06B7137A88BD}" destId="{FD54F555-1C4A-41D0-BFC7-CB445031CFD0}" srcOrd="4" destOrd="0" presId="urn:microsoft.com/office/officeart/2008/layout/VerticalCurvedList"/>
    <dgm:cxn modelId="{E0183792-E7DF-4CC9-8B94-E592D50361DC}" type="presParOf" srcId="{FD54F555-1C4A-41D0-BFC7-CB445031CFD0}" destId="{DE482818-D646-4BC5-840B-62B249F54203}" srcOrd="0" destOrd="0" presId="urn:microsoft.com/office/officeart/2008/layout/VerticalCurvedList"/>
    <dgm:cxn modelId="{EAE4A6D9-14D1-4190-98E3-0FCFEC70FF70}" type="presParOf" srcId="{53B9CFE9-D313-4E89-91E3-06B7137A88BD}" destId="{F240920A-DC37-4BCA-A97E-F8C6ACAB8E46}" srcOrd="5" destOrd="0" presId="urn:microsoft.com/office/officeart/2008/layout/VerticalCurvedList"/>
    <dgm:cxn modelId="{03DE15BB-B2C4-4359-B22F-0A19DDE3F1A3}" type="presParOf" srcId="{53B9CFE9-D313-4E89-91E3-06B7137A88BD}" destId="{0D324150-896F-4FF8-905A-CF8B9275F3A3}" srcOrd="6" destOrd="0" presId="urn:microsoft.com/office/officeart/2008/layout/VerticalCurvedList"/>
    <dgm:cxn modelId="{29097963-A63D-4B97-9BD9-41D000A12EC0}" type="presParOf" srcId="{0D324150-896F-4FF8-905A-CF8B9275F3A3}" destId="{ABD3B617-E04B-43A3-87AA-2D1F958A200D}" srcOrd="0" destOrd="0" presId="urn:microsoft.com/office/officeart/2008/layout/VerticalCurvedList"/>
    <dgm:cxn modelId="{4FF556FF-E19F-4F69-92C0-3CB08495D66E}" type="presParOf" srcId="{53B9CFE9-D313-4E89-91E3-06B7137A88BD}" destId="{68ED8705-9885-4C93-B7F2-8079C7AC02DB}" srcOrd="7" destOrd="0" presId="urn:microsoft.com/office/officeart/2008/layout/VerticalCurvedList"/>
    <dgm:cxn modelId="{9E2DE5AE-85A9-4663-B902-8375888CE553}" type="presParOf" srcId="{53B9CFE9-D313-4E89-91E3-06B7137A88BD}" destId="{DC88E05D-FC41-48ED-8E8B-2FE8151BC771}" srcOrd="8" destOrd="0" presId="urn:microsoft.com/office/officeart/2008/layout/VerticalCurvedList"/>
    <dgm:cxn modelId="{1950AACF-7C08-463B-84D5-E7C7329BFCAB}" type="presParOf" srcId="{DC88E05D-FC41-48ED-8E8B-2FE8151BC771}" destId="{CA3E362E-192C-4109-BBC9-7143AE97EBB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ECF3D0-EEF0-46FE-A6B2-3711F41623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78D3B6A0-7A4A-435E-B0AE-16538DAB088E}">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What is Visualfiles Online?</a:t>
          </a:r>
          <a:endParaRPr lang="en-GB" dirty="0">
            <a:solidFill>
              <a:schemeClr val="bg1">
                <a:lumMod val="75000"/>
              </a:schemeClr>
            </a:solidFill>
          </a:endParaRPr>
        </a:p>
      </dgm:t>
    </dgm:pt>
    <dgm:pt modelId="{80F5A30E-F92D-43F1-80B1-2CC5908B29C8}" type="parTrans" cxnId="{A4362F7A-1637-4582-A8ED-E1377A38B392}">
      <dgm:prSet/>
      <dgm:spPr/>
      <dgm:t>
        <a:bodyPr/>
        <a:lstStyle/>
        <a:p>
          <a:endParaRPr lang="en-GB"/>
        </a:p>
      </dgm:t>
    </dgm:pt>
    <dgm:pt modelId="{0858301C-28B6-4FEA-8CF9-1A91E79AC863}" type="sibTrans" cxnId="{A4362F7A-1637-4582-A8ED-E1377A38B392}">
      <dgm:prSet/>
      <dgm:spPr>
        <a:ln>
          <a:solidFill>
            <a:srgbClr val="77B800"/>
          </a:solidFill>
        </a:ln>
      </dgm:spPr>
      <dgm:t>
        <a:bodyPr/>
        <a:lstStyle/>
        <a:p>
          <a:endParaRPr lang="en-GB"/>
        </a:p>
      </dgm:t>
    </dgm:pt>
    <dgm:pt modelId="{E962142F-F851-453D-B16B-C37BD2D9CB9D}">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Why Build An Online Solution</a:t>
          </a:r>
          <a:endParaRPr lang="en-GB" dirty="0">
            <a:solidFill>
              <a:schemeClr val="bg1">
                <a:lumMod val="75000"/>
              </a:schemeClr>
            </a:solidFill>
          </a:endParaRPr>
        </a:p>
      </dgm:t>
    </dgm:pt>
    <dgm:pt modelId="{3BF5D4E5-94B6-42B6-AACE-CFC3345A91CB}" type="parTrans" cxnId="{418F951C-E49E-458D-A28A-F47CC142EDEE}">
      <dgm:prSet/>
      <dgm:spPr/>
      <dgm:t>
        <a:bodyPr/>
        <a:lstStyle/>
        <a:p>
          <a:endParaRPr lang="en-GB"/>
        </a:p>
      </dgm:t>
    </dgm:pt>
    <dgm:pt modelId="{260A13FE-68D5-40D6-A835-CD388B9E8501}" type="sibTrans" cxnId="{418F951C-E49E-458D-A28A-F47CC142EDEE}">
      <dgm:prSet/>
      <dgm:spPr/>
      <dgm:t>
        <a:bodyPr/>
        <a:lstStyle/>
        <a:p>
          <a:endParaRPr lang="en-GB"/>
        </a:p>
      </dgm:t>
    </dgm:pt>
    <dgm:pt modelId="{58D28961-A4D8-4585-B28B-C7B293C9A1ED}">
      <dgm:prSet phldrT="[Text]">
        <dgm:style>
          <a:lnRef idx="3">
            <a:schemeClr val="lt1"/>
          </a:lnRef>
          <a:fillRef idx="1">
            <a:schemeClr val="accent1"/>
          </a:fillRef>
          <a:effectRef idx="1">
            <a:schemeClr val="accent1"/>
          </a:effectRef>
          <a:fontRef idx="minor">
            <a:schemeClr val="lt1"/>
          </a:fontRef>
        </dgm:style>
      </dgm:prSet>
      <dgm:spPr>
        <a:gradFill rotWithShape="0">
          <a:gsLst>
            <a:gs pos="0">
              <a:srgbClr val="77B800"/>
            </a:gs>
            <a:gs pos="100000">
              <a:schemeClr val="bg1"/>
            </a:gs>
          </a:gsLst>
          <a:lin ang="16200000" scaled="0"/>
        </a:gradFill>
      </dgm:spPr>
      <dgm:t>
        <a:bodyPr/>
        <a:lstStyle/>
        <a:p>
          <a:r>
            <a:rPr lang="en-GB" dirty="0" smtClean="0">
              <a:solidFill>
                <a:schemeClr val="tx1"/>
              </a:solidFill>
            </a:rPr>
            <a:t>Example Application</a:t>
          </a:r>
          <a:endParaRPr lang="en-GB" dirty="0">
            <a:solidFill>
              <a:schemeClr val="tx1"/>
            </a:solidFill>
          </a:endParaRPr>
        </a:p>
      </dgm:t>
    </dgm:pt>
    <dgm:pt modelId="{6C35B01D-E1B6-4940-B54A-4A5AD4C53C95}" type="parTrans" cxnId="{0B389B25-2B3D-43DB-8D76-35D3C8C75EB7}">
      <dgm:prSet/>
      <dgm:spPr/>
      <dgm:t>
        <a:bodyPr/>
        <a:lstStyle/>
        <a:p>
          <a:endParaRPr lang="en-GB"/>
        </a:p>
      </dgm:t>
    </dgm:pt>
    <dgm:pt modelId="{33A4D6FA-906E-4C44-907B-2588560635C8}" type="sibTrans" cxnId="{0B389B25-2B3D-43DB-8D76-35D3C8C75EB7}">
      <dgm:prSet/>
      <dgm:spPr/>
      <dgm:t>
        <a:bodyPr/>
        <a:lstStyle/>
        <a:p>
          <a:endParaRPr lang="en-GB"/>
        </a:p>
      </dgm:t>
    </dgm:pt>
    <dgm:pt modelId="{56D677FA-C510-4081-9E31-99305A4556E2}">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Important Considerations</a:t>
          </a:r>
          <a:endParaRPr lang="en-GB" dirty="0">
            <a:solidFill>
              <a:schemeClr val="bg1">
                <a:lumMod val="75000"/>
              </a:schemeClr>
            </a:solidFill>
          </a:endParaRPr>
        </a:p>
      </dgm:t>
    </dgm:pt>
    <dgm:pt modelId="{CAD153A2-405F-4E16-AFFE-7B884DD8C247}" type="parTrans" cxnId="{F81D98C0-8C46-4A52-8267-7CD195E503F2}">
      <dgm:prSet/>
      <dgm:spPr/>
      <dgm:t>
        <a:bodyPr/>
        <a:lstStyle/>
        <a:p>
          <a:endParaRPr lang="en-GB"/>
        </a:p>
      </dgm:t>
    </dgm:pt>
    <dgm:pt modelId="{E8EAFEEA-DDE3-4EE4-97FC-4CAB6D9D33DD}" type="sibTrans" cxnId="{F81D98C0-8C46-4A52-8267-7CD195E503F2}">
      <dgm:prSet/>
      <dgm:spPr/>
      <dgm:t>
        <a:bodyPr/>
        <a:lstStyle/>
        <a:p>
          <a:endParaRPr lang="en-GB"/>
        </a:p>
      </dgm:t>
    </dgm:pt>
    <dgm:pt modelId="{5136AC02-BF56-44DF-A631-E6C98655A812}" type="pres">
      <dgm:prSet presAssocID="{0EECF3D0-EEF0-46FE-A6B2-3711F41623F8}" presName="Name0" presStyleCnt="0">
        <dgm:presLayoutVars>
          <dgm:chMax val="7"/>
          <dgm:chPref val="7"/>
          <dgm:dir/>
        </dgm:presLayoutVars>
      </dgm:prSet>
      <dgm:spPr/>
      <dgm:t>
        <a:bodyPr/>
        <a:lstStyle/>
        <a:p>
          <a:endParaRPr lang="en-GB"/>
        </a:p>
      </dgm:t>
    </dgm:pt>
    <dgm:pt modelId="{53B9CFE9-D313-4E89-91E3-06B7137A88BD}" type="pres">
      <dgm:prSet presAssocID="{0EECF3D0-EEF0-46FE-A6B2-3711F41623F8}" presName="Name1" presStyleCnt="0"/>
      <dgm:spPr/>
    </dgm:pt>
    <dgm:pt modelId="{943BC709-990C-4A38-AEC9-4DFF8A2F9B2E}" type="pres">
      <dgm:prSet presAssocID="{0EECF3D0-EEF0-46FE-A6B2-3711F41623F8}" presName="cycle" presStyleCnt="0"/>
      <dgm:spPr/>
    </dgm:pt>
    <dgm:pt modelId="{60A01D24-1FC1-421A-A768-C4723ECC6E1D}" type="pres">
      <dgm:prSet presAssocID="{0EECF3D0-EEF0-46FE-A6B2-3711F41623F8}" presName="srcNode" presStyleLbl="node1" presStyleIdx="0" presStyleCnt="4"/>
      <dgm:spPr/>
    </dgm:pt>
    <dgm:pt modelId="{14934C28-3252-49A0-8DE2-E0291C6DAE5C}" type="pres">
      <dgm:prSet presAssocID="{0EECF3D0-EEF0-46FE-A6B2-3711F41623F8}" presName="conn" presStyleLbl="parChTrans1D2" presStyleIdx="0" presStyleCnt="1"/>
      <dgm:spPr/>
      <dgm:t>
        <a:bodyPr/>
        <a:lstStyle/>
        <a:p>
          <a:endParaRPr lang="en-GB"/>
        </a:p>
      </dgm:t>
    </dgm:pt>
    <dgm:pt modelId="{DEE3D59F-B838-4C12-A11C-F4D04780E6BE}" type="pres">
      <dgm:prSet presAssocID="{0EECF3D0-EEF0-46FE-A6B2-3711F41623F8}" presName="extraNode" presStyleLbl="node1" presStyleIdx="0" presStyleCnt="4"/>
      <dgm:spPr/>
    </dgm:pt>
    <dgm:pt modelId="{A2B135A1-74A3-48D9-BB55-E768793C4439}" type="pres">
      <dgm:prSet presAssocID="{0EECF3D0-EEF0-46FE-A6B2-3711F41623F8}" presName="dstNode" presStyleLbl="node1" presStyleIdx="0" presStyleCnt="4"/>
      <dgm:spPr/>
    </dgm:pt>
    <dgm:pt modelId="{BBBCF795-9B29-47D0-A0BC-D0CCB219A033}" type="pres">
      <dgm:prSet presAssocID="{78D3B6A0-7A4A-435E-B0AE-16538DAB088E}" presName="text_1" presStyleLbl="node1" presStyleIdx="0" presStyleCnt="4">
        <dgm:presLayoutVars>
          <dgm:bulletEnabled val="1"/>
        </dgm:presLayoutVars>
      </dgm:prSet>
      <dgm:spPr/>
      <dgm:t>
        <a:bodyPr/>
        <a:lstStyle/>
        <a:p>
          <a:endParaRPr lang="en-GB"/>
        </a:p>
      </dgm:t>
    </dgm:pt>
    <dgm:pt modelId="{3307B7DB-D029-429B-8640-9A1B372298E7}" type="pres">
      <dgm:prSet presAssocID="{78D3B6A0-7A4A-435E-B0AE-16538DAB088E}" presName="accent_1" presStyleCnt="0"/>
      <dgm:spPr/>
    </dgm:pt>
    <dgm:pt modelId="{7C6A5EDC-ED93-46C8-9CDF-A1378F6E8EFF}" type="pres">
      <dgm:prSet presAssocID="{78D3B6A0-7A4A-435E-B0AE-16538DAB088E}" presName="accentRepeatNode" presStyleLbl="solidFgAcc1" presStyleIdx="0"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pt>
    <dgm:pt modelId="{D181C0CC-D36A-4679-98A4-DD63B04C0830}" type="pres">
      <dgm:prSet presAssocID="{E962142F-F851-453D-B16B-C37BD2D9CB9D}" presName="text_2" presStyleLbl="node1" presStyleIdx="1" presStyleCnt="4">
        <dgm:presLayoutVars>
          <dgm:bulletEnabled val="1"/>
        </dgm:presLayoutVars>
      </dgm:prSet>
      <dgm:spPr/>
      <dgm:t>
        <a:bodyPr/>
        <a:lstStyle/>
        <a:p>
          <a:endParaRPr lang="en-GB"/>
        </a:p>
      </dgm:t>
    </dgm:pt>
    <dgm:pt modelId="{FD54F555-1C4A-41D0-BFC7-CB445031CFD0}" type="pres">
      <dgm:prSet presAssocID="{E962142F-F851-453D-B16B-C37BD2D9CB9D}" presName="accent_2" presStyleCnt="0"/>
      <dgm:spPr/>
    </dgm:pt>
    <dgm:pt modelId="{DE482818-D646-4BC5-840B-62B249F54203}" type="pres">
      <dgm:prSet presAssocID="{E962142F-F851-453D-B16B-C37BD2D9CB9D}" presName="accentRepeatNode" presStyleLbl="solidFgAcc1" presStyleIdx="1"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t>
        <a:bodyPr/>
        <a:lstStyle/>
        <a:p>
          <a:endParaRPr lang="en-GB"/>
        </a:p>
      </dgm:t>
    </dgm:pt>
    <dgm:pt modelId="{F240920A-DC37-4BCA-A97E-F8C6ACAB8E46}" type="pres">
      <dgm:prSet presAssocID="{58D28961-A4D8-4585-B28B-C7B293C9A1ED}" presName="text_3" presStyleLbl="node1" presStyleIdx="2" presStyleCnt="4">
        <dgm:presLayoutVars>
          <dgm:bulletEnabled val="1"/>
        </dgm:presLayoutVars>
      </dgm:prSet>
      <dgm:spPr/>
      <dgm:t>
        <a:bodyPr/>
        <a:lstStyle/>
        <a:p>
          <a:endParaRPr lang="en-GB"/>
        </a:p>
      </dgm:t>
    </dgm:pt>
    <dgm:pt modelId="{0D324150-896F-4FF8-905A-CF8B9275F3A3}" type="pres">
      <dgm:prSet presAssocID="{58D28961-A4D8-4585-B28B-C7B293C9A1ED}" presName="accent_3" presStyleCnt="0"/>
      <dgm:spPr/>
    </dgm:pt>
    <dgm:pt modelId="{ABD3B617-E04B-43A3-87AA-2D1F958A200D}" type="pres">
      <dgm:prSet presAssocID="{58D28961-A4D8-4585-B28B-C7B293C9A1ED}" presName="accentRepeatNode" presStyleLbl="solidFgAcc1" presStyleIdx="2" presStyleCnt="4">
        <dgm:style>
          <a:lnRef idx="3">
            <a:schemeClr val="lt1"/>
          </a:lnRef>
          <a:fillRef idx="1">
            <a:schemeClr val="accent1"/>
          </a:fillRef>
          <a:effectRef idx="1">
            <a:schemeClr val="accent1"/>
          </a:effectRef>
          <a:fontRef idx="minor">
            <a:schemeClr val="lt1"/>
          </a:fontRef>
        </dgm:style>
      </dgm:prSet>
      <dgm:spPr>
        <a:solidFill>
          <a:srgbClr val="77B800"/>
        </a:solidFill>
        <a:ln/>
      </dgm:spPr>
      <dgm:t>
        <a:bodyPr/>
        <a:lstStyle/>
        <a:p>
          <a:endParaRPr lang="en-GB"/>
        </a:p>
      </dgm:t>
    </dgm:pt>
    <dgm:pt modelId="{68ED8705-9885-4C93-B7F2-8079C7AC02DB}" type="pres">
      <dgm:prSet presAssocID="{56D677FA-C510-4081-9E31-99305A4556E2}" presName="text_4" presStyleLbl="node1" presStyleIdx="3" presStyleCnt="4">
        <dgm:presLayoutVars>
          <dgm:bulletEnabled val="1"/>
        </dgm:presLayoutVars>
      </dgm:prSet>
      <dgm:spPr/>
      <dgm:t>
        <a:bodyPr/>
        <a:lstStyle/>
        <a:p>
          <a:endParaRPr lang="en-GB"/>
        </a:p>
      </dgm:t>
    </dgm:pt>
    <dgm:pt modelId="{DC88E05D-FC41-48ED-8E8B-2FE8151BC771}" type="pres">
      <dgm:prSet presAssocID="{56D677FA-C510-4081-9E31-99305A4556E2}" presName="accent_4" presStyleCnt="0"/>
      <dgm:spPr/>
    </dgm:pt>
    <dgm:pt modelId="{CA3E362E-192C-4109-BBC9-7143AE97EBB9}" type="pres">
      <dgm:prSet presAssocID="{56D677FA-C510-4081-9E31-99305A4556E2}" presName="accentRepeatNode" presStyleLbl="solidFgAcc1" presStyleIdx="3"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pt>
  </dgm:ptLst>
  <dgm:cxnLst>
    <dgm:cxn modelId="{C4A97589-CD7F-4721-AA7F-0F66FF030A58}" type="presOf" srcId="{58D28961-A4D8-4585-B28B-C7B293C9A1ED}" destId="{F240920A-DC37-4BCA-A97E-F8C6ACAB8E46}" srcOrd="0" destOrd="0" presId="urn:microsoft.com/office/officeart/2008/layout/VerticalCurvedList"/>
    <dgm:cxn modelId="{A4362F7A-1637-4582-A8ED-E1377A38B392}" srcId="{0EECF3D0-EEF0-46FE-A6B2-3711F41623F8}" destId="{78D3B6A0-7A4A-435E-B0AE-16538DAB088E}" srcOrd="0" destOrd="0" parTransId="{80F5A30E-F92D-43F1-80B1-2CC5908B29C8}" sibTransId="{0858301C-28B6-4FEA-8CF9-1A91E79AC863}"/>
    <dgm:cxn modelId="{81CCF9A9-5BAC-4A1B-88EB-31AAF3A77484}" type="presOf" srcId="{0EECF3D0-EEF0-46FE-A6B2-3711F41623F8}" destId="{5136AC02-BF56-44DF-A631-E6C98655A812}" srcOrd="0" destOrd="0" presId="urn:microsoft.com/office/officeart/2008/layout/VerticalCurvedList"/>
    <dgm:cxn modelId="{E3FF9AD9-1B97-41AC-A1BE-D3D44D4A3EA4}" type="presOf" srcId="{0858301C-28B6-4FEA-8CF9-1A91E79AC863}" destId="{14934C28-3252-49A0-8DE2-E0291C6DAE5C}" srcOrd="0" destOrd="0" presId="urn:microsoft.com/office/officeart/2008/layout/VerticalCurvedList"/>
    <dgm:cxn modelId="{0B389B25-2B3D-43DB-8D76-35D3C8C75EB7}" srcId="{0EECF3D0-EEF0-46FE-A6B2-3711F41623F8}" destId="{58D28961-A4D8-4585-B28B-C7B293C9A1ED}" srcOrd="2" destOrd="0" parTransId="{6C35B01D-E1B6-4940-B54A-4A5AD4C53C95}" sibTransId="{33A4D6FA-906E-4C44-907B-2588560635C8}"/>
    <dgm:cxn modelId="{07077D0C-63FB-4EF1-A81F-C3BE459FD861}" type="presOf" srcId="{78D3B6A0-7A4A-435E-B0AE-16538DAB088E}" destId="{BBBCF795-9B29-47D0-A0BC-D0CCB219A033}" srcOrd="0" destOrd="0" presId="urn:microsoft.com/office/officeart/2008/layout/VerticalCurvedList"/>
    <dgm:cxn modelId="{DFD544F4-3964-4CC1-8EDF-B049CE672614}" type="presOf" srcId="{E962142F-F851-453D-B16B-C37BD2D9CB9D}" destId="{D181C0CC-D36A-4679-98A4-DD63B04C0830}" srcOrd="0" destOrd="0" presId="urn:microsoft.com/office/officeart/2008/layout/VerticalCurvedList"/>
    <dgm:cxn modelId="{418F951C-E49E-458D-A28A-F47CC142EDEE}" srcId="{0EECF3D0-EEF0-46FE-A6B2-3711F41623F8}" destId="{E962142F-F851-453D-B16B-C37BD2D9CB9D}" srcOrd="1" destOrd="0" parTransId="{3BF5D4E5-94B6-42B6-AACE-CFC3345A91CB}" sibTransId="{260A13FE-68D5-40D6-A835-CD388B9E8501}"/>
    <dgm:cxn modelId="{D9FECFE4-1607-405B-A411-3E11490184B7}" type="presOf" srcId="{56D677FA-C510-4081-9E31-99305A4556E2}" destId="{68ED8705-9885-4C93-B7F2-8079C7AC02DB}" srcOrd="0" destOrd="0" presId="urn:microsoft.com/office/officeart/2008/layout/VerticalCurvedList"/>
    <dgm:cxn modelId="{F81D98C0-8C46-4A52-8267-7CD195E503F2}" srcId="{0EECF3D0-EEF0-46FE-A6B2-3711F41623F8}" destId="{56D677FA-C510-4081-9E31-99305A4556E2}" srcOrd="3" destOrd="0" parTransId="{CAD153A2-405F-4E16-AFFE-7B884DD8C247}" sibTransId="{E8EAFEEA-DDE3-4EE4-97FC-4CAB6D9D33DD}"/>
    <dgm:cxn modelId="{B781BA04-6FCA-4F37-AAFF-A358B375CD12}" type="presParOf" srcId="{5136AC02-BF56-44DF-A631-E6C98655A812}" destId="{53B9CFE9-D313-4E89-91E3-06B7137A88BD}" srcOrd="0" destOrd="0" presId="urn:microsoft.com/office/officeart/2008/layout/VerticalCurvedList"/>
    <dgm:cxn modelId="{5D34ACF5-DDE4-4F57-B008-AA4C96695841}" type="presParOf" srcId="{53B9CFE9-D313-4E89-91E3-06B7137A88BD}" destId="{943BC709-990C-4A38-AEC9-4DFF8A2F9B2E}" srcOrd="0" destOrd="0" presId="urn:microsoft.com/office/officeart/2008/layout/VerticalCurvedList"/>
    <dgm:cxn modelId="{D5AFC1BA-C79A-41AB-9818-35AC7D631F36}" type="presParOf" srcId="{943BC709-990C-4A38-AEC9-4DFF8A2F9B2E}" destId="{60A01D24-1FC1-421A-A768-C4723ECC6E1D}" srcOrd="0" destOrd="0" presId="urn:microsoft.com/office/officeart/2008/layout/VerticalCurvedList"/>
    <dgm:cxn modelId="{74CDD051-E4AF-4DAA-982E-97AB01C8B6DA}" type="presParOf" srcId="{943BC709-990C-4A38-AEC9-4DFF8A2F9B2E}" destId="{14934C28-3252-49A0-8DE2-E0291C6DAE5C}" srcOrd="1" destOrd="0" presId="urn:microsoft.com/office/officeart/2008/layout/VerticalCurvedList"/>
    <dgm:cxn modelId="{C5B5355E-9EE3-4DEE-956B-2AC23ADCE2C8}" type="presParOf" srcId="{943BC709-990C-4A38-AEC9-4DFF8A2F9B2E}" destId="{DEE3D59F-B838-4C12-A11C-F4D04780E6BE}" srcOrd="2" destOrd="0" presId="urn:microsoft.com/office/officeart/2008/layout/VerticalCurvedList"/>
    <dgm:cxn modelId="{C45C112D-A4D6-40A1-BF89-32C7B3AF5E06}" type="presParOf" srcId="{943BC709-990C-4A38-AEC9-4DFF8A2F9B2E}" destId="{A2B135A1-74A3-48D9-BB55-E768793C4439}" srcOrd="3" destOrd="0" presId="urn:microsoft.com/office/officeart/2008/layout/VerticalCurvedList"/>
    <dgm:cxn modelId="{F34B809E-A732-4011-808D-3B3230E65C17}" type="presParOf" srcId="{53B9CFE9-D313-4E89-91E3-06B7137A88BD}" destId="{BBBCF795-9B29-47D0-A0BC-D0CCB219A033}" srcOrd="1" destOrd="0" presId="urn:microsoft.com/office/officeart/2008/layout/VerticalCurvedList"/>
    <dgm:cxn modelId="{FAACF76F-922C-4690-A012-0D31F89DD7E8}" type="presParOf" srcId="{53B9CFE9-D313-4E89-91E3-06B7137A88BD}" destId="{3307B7DB-D029-429B-8640-9A1B372298E7}" srcOrd="2" destOrd="0" presId="urn:microsoft.com/office/officeart/2008/layout/VerticalCurvedList"/>
    <dgm:cxn modelId="{3E20B2AA-5911-45C6-B692-78DFB6D615D6}" type="presParOf" srcId="{3307B7DB-D029-429B-8640-9A1B372298E7}" destId="{7C6A5EDC-ED93-46C8-9CDF-A1378F6E8EFF}" srcOrd="0" destOrd="0" presId="urn:microsoft.com/office/officeart/2008/layout/VerticalCurvedList"/>
    <dgm:cxn modelId="{931E8A58-C1AD-481D-B81C-6B0D609EF348}" type="presParOf" srcId="{53B9CFE9-D313-4E89-91E3-06B7137A88BD}" destId="{D181C0CC-D36A-4679-98A4-DD63B04C0830}" srcOrd="3" destOrd="0" presId="urn:microsoft.com/office/officeart/2008/layout/VerticalCurvedList"/>
    <dgm:cxn modelId="{2A84F318-8B0B-4A86-847C-CA82E47E3522}" type="presParOf" srcId="{53B9CFE9-D313-4E89-91E3-06B7137A88BD}" destId="{FD54F555-1C4A-41D0-BFC7-CB445031CFD0}" srcOrd="4" destOrd="0" presId="urn:microsoft.com/office/officeart/2008/layout/VerticalCurvedList"/>
    <dgm:cxn modelId="{5B113F36-FDDB-4B0D-B09D-1017E1DC3860}" type="presParOf" srcId="{FD54F555-1C4A-41D0-BFC7-CB445031CFD0}" destId="{DE482818-D646-4BC5-840B-62B249F54203}" srcOrd="0" destOrd="0" presId="urn:microsoft.com/office/officeart/2008/layout/VerticalCurvedList"/>
    <dgm:cxn modelId="{453A6AAA-8C13-4007-BD73-55D757362A88}" type="presParOf" srcId="{53B9CFE9-D313-4E89-91E3-06B7137A88BD}" destId="{F240920A-DC37-4BCA-A97E-F8C6ACAB8E46}" srcOrd="5" destOrd="0" presId="urn:microsoft.com/office/officeart/2008/layout/VerticalCurvedList"/>
    <dgm:cxn modelId="{FC933D6D-E55F-462D-91F0-B91A553201C5}" type="presParOf" srcId="{53B9CFE9-D313-4E89-91E3-06B7137A88BD}" destId="{0D324150-896F-4FF8-905A-CF8B9275F3A3}" srcOrd="6" destOrd="0" presId="urn:microsoft.com/office/officeart/2008/layout/VerticalCurvedList"/>
    <dgm:cxn modelId="{0104E863-CDDC-46F2-BBBC-E81DD36514AA}" type="presParOf" srcId="{0D324150-896F-4FF8-905A-CF8B9275F3A3}" destId="{ABD3B617-E04B-43A3-87AA-2D1F958A200D}" srcOrd="0" destOrd="0" presId="urn:microsoft.com/office/officeart/2008/layout/VerticalCurvedList"/>
    <dgm:cxn modelId="{0FB3C007-4C92-4881-B3FF-AFCDFB61F914}" type="presParOf" srcId="{53B9CFE9-D313-4E89-91E3-06B7137A88BD}" destId="{68ED8705-9885-4C93-B7F2-8079C7AC02DB}" srcOrd="7" destOrd="0" presId="urn:microsoft.com/office/officeart/2008/layout/VerticalCurvedList"/>
    <dgm:cxn modelId="{03305D41-A397-44F5-825B-AF0B980C225A}" type="presParOf" srcId="{53B9CFE9-D313-4E89-91E3-06B7137A88BD}" destId="{DC88E05D-FC41-48ED-8E8B-2FE8151BC771}" srcOrd="8" destOrd="0" presId="urn:microsoft.com/office/officeart/2008/layout/VerticalCurvedList"/>
    <dgm:cxn modelId="{167AC391-55AF-4248-AF0B-F40F2D57E495}" type="presParOf" srcId="{DC88E05D-FC41-48ED-8E8B-2FE8151BC771}" destId="{CA3E362E-192C-4109-BBC9-7143AE97EBB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ECF3D0-EEF0-46FE-A6B2-3711F41623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78D3B6A0-7A4A-435E-B0AE-16538DAB088E}">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What is Visualfiles Online?</a:t>
          </a:r>
          <a:endParaRPr lang="en-GB" dirty="0">
            <a:solidFill>
              <a:schemeClr val="bg1">
                <a:lumMod val="75000"/>
              </a:schemeClr>
            </a:solidFill>
          </a:endParaRPr>
        </a:p>
      </dgm:t>
    </dgm:pt>
    <dgm:pt modelId="{80F5A30E-F92D-43F1-80B1-2CC5908B29C8}" type="parTrans" cxnId="{A4362F7A-1637-4582-A8ED-E1377A38B392}">
      <dgm:prSet/>
      <dgm:spPr/>
      <dgm:t>
        <a:bodyPr/>
        <a:lstStyle/>
        <a:p>
          <a:endParaRPr lang="en-GB"/>
        </a:p>
      </dgm:t>
    </dgm:pt>
    <dgm:pt modelId="{0858301C-28B6-4FEA-8CF9-1A91E79AC863}" type="sibTrans" cxnId="{A4362F7A-1637-4582-A8ED-E1377A38B392}">
      <dgm:prSet/>
      <dgm:spPr>
        <a:ln>
          <a:solidFill>
            <a:srgbClr val="77B800"/>
          </a:solidFill>
        </a:ln>
      </dgm:spPr>
      <dgm:t>
        <a:bodyPr/>
        <a:lstStyle/>
        <a:p>
          <a:endParaRPr lang="en-GB"/>
        </a:p>
      </dgm:t>
    </dgm:pt>
    <dgm:pt modelId="{E962142F-F851-453D-B16B-C37BD2D9CB9D}">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Why Build An Online Solution</a:t>
          </a:r>
          <a:endParaRPr lang="en-GB" dirty="0">
            <a:solidFill>
              <a:schemeClr val="bg1">
                <a:lumMod val="75000"/>
              </a:schemeClr>
            </a:solidFill>
          </a:endParaRPr>
        </a:p>
      </dgm:t>
    </dgm:pt>
    <dgm:pt modelId="{3BF5D4E5-94B6-42B6-AACE-CFC3345A91CB}" type="parTrans" cxnId="{418F951C-E49E-458D-A28A-F47CC142EDEE}">
      <dgm:prSet/>
      <dgm:spPr/>
      <dgm:t>
        <a:bodyPr/>
        <a:lstStyle/>
        <a:p>
          <a:endParaRPr lang="en-GB"/>
        </a:p>
      </dgm:t>
    </dgm:pt>
    <dgm:pt modelId="{260A13FE-68D5-40D6-A835-CD388B9E8501}" type="sibTrans" cxnId="{418F951C-E49E-458D-A28A-F47CC142EDEE}">
      <dgm:prSet/>
      <dgm:spPr/>
      <dgm:t>
        <a:bodyPr/>
        <a:lstStyle/>
        <a:p>
          <a:endParaRPr lang="en-GB"/>
        </a:p>
      </dgm:t>
    </dgm:pt>
    <dgm:pt modelId="{58D28961-A4D8-4585-B28B-C7B293C9A1ED}">
      <dgm:prSet phldrT="[Text]">
        <dgm:style>
          <a:lnRef idx="3">
            <a:schemeClr val="lt1"/>
          </a:lnRef>
          <a:fillRef idx="1">
            <a:schemeClr val="accent1"/>
          </a:fillRef>
          <a:effectRef idx="1">
            <a:schemeClr val="accent1"/>
          </a:effectRef>
          <a:fontRef idx="minor">
            <a:schemeClr val="lt1"/>
          </a:fontRef>
        </dgm:style>
      </dgm:prSet>
      <dgm:spPr>
        <a:gradFill rotWithShape="0">
          <a:gsLst>
            <a:gs pos="0">
              <a:schemeClr val="bg1">
                <a:lumMod val="75000"/>
              </a:schemeClr>
            </a:gs>
            <a:gs pos="100000">
              <a:schemeClr val="bg1"/>
            </a:gs>
          </a:gsLst>
          <a:lin ang="16200000" scaled="0"/>
        </a:gradFill>
      </dgm:spPr>
      <dgm:t>
        <a:bodyPr/>
        <a:lstStyle/>
        <a:p>
          <a:r>
            <a:rPr lang="en-GB" dirty="0" smtClean="0">
              <a:solidFill>
                <a:schemeClr val="bg1">
                  <a:lumMod val="75000"/>
                </a:schemeClr>
              </a:solidFill>
            </a:rPr>
            <a:t>Example Application</a:t>
          </a:r>
          <a:endParaRPr lang="en-GB" dirty="0">
            <a:solidFill>
              <a:schemeClr val="bg1">
                <a:lumMod val="75000"/>
              </a:schemeClr>
            </a:solidFill>
          </a:endParaRPr>
        </a:p>
      </dgm:t>
    </dgm:pt>
    <dgm:pt modelId="{6C35B01D-E1B6-4940-B54A-4A5AD4C53C95}" type="parTrans" cxnId="{0B389B25-2B3D-43DB-8D76-35D3C8C75EB7}">
      <dgm:prSet/>
      <dgm:spPr/>
      <dgm:t>
        <a:bodyPr/>
        <a:lstStyle/>
        <a:p>
          <a:endParaRPr lang="en-GB"/>
        </a:p>
      </dgm:t>
    </dgm:pt>
    <dgm:pt modelId="{33A4D6FA-906E-4C44-907B-2588560635C8}" type="sibTrans" cxnId="{0B389B25-2B3D-43DB-8D76-35D3C8C75EB7}">
      <dgm:prSet/>
      <dgm:spPr/>
      <dgm:t>
        <a:bodyPr/>
        <a:lstStyle/>
        <a:p>
          <a:endParaRPr lang="en-GB"/>
        </a:p>
      </dgm:t>
    </dgm:pt>
    <dgm:pt modelId="{56D677FA-C510-4081-9E31-99305A4556E2}">
      <dgm:prSet phldrT="[Text]">
        <dgm:style>
          <a:lnRef idx="3">
            <a:schemeClr val="lt1"/>
          </a:lnRef>
          <a:fillRef idx="1">
            <a:schemeClr val="accent1"/>
          </a:fillRef>
          <a:effectRef idx="1">
            <a:schemeClr val="accent1"/>
          </a:effectRef>
          <a:fontRef idx="minor">
            <a:schemeClr val="lt1"/>
          </a:fontRef>
        </dgm:style>
      </dgm:prSet>
      <dgm:spPr>
        <a:gradFill rotWithShape="0">
          <a:gsLst>
            <a:gs pos="0">
              <a:srgbClr val="77B800"/>
            </a:gs>
            <a:gs pos="100000">
              <a:schemeClr val="bg1"/>
            </a:gs>
          </a:gsLst>
          <a:lin ang="16200000" scaled="0"/>
        </a:gradFill>
      </dgm:spPr>
      <dgm:t>
        <a:bodyPr/>
        <a:lstStyle/>
        <a:p>
          <a:r>
            <a:rPr lang="en-GB" dirty="0" smtClean="0">
              <a:solidFill>
                <a:schemeClr val="tx1"/>
              </a:solidFill>
            </a:rPr>
            <a:t>Important Considerations</a:t>
          </a:r>
          <a:endParaRPr lang="en-GB" dirty="0">
            <a:solidFill>
              <a:schemeClr val="tx1"/>
            </a:solidFill>
          </a:endParaRPr>
        </a:p>
      </dgm:t>
    </dgm:pt>
    <dgm:pt modelId="{CAD153A2-405F-4E16-AFFE-7B884DD8C247}" type="parTrans" cxnId="{F81D98C0-8C46-4A52-8267-7CD195E503F2}">
      <dgm:prSet/>
      <dgm:spPr/>
      <dgm:t>
        <a:bodyPr/>
        <a:lstStyle/>
        <a:p>
          <a:endParaRPr lang="en-GB"/>
        </a:p>
      </dgm:t>
    </dgm:pt>
    <dgm:pt modelId="{E8EAFEEA-DDE3-4EE4-97FC-4CAB6D9D33DD}" type="sibTrans" cxnId="{F81D98C0-8C46-4A52-8267-7CD195E503F2}">
      <dgm:prSet/>
      <dgm:spPr/>
      <dgm:t>
        <a:bodyPr/>
        <a:lstStyle/>
        <a:p>
          <a:endParaRPr lang="en-GB"/>
        </a:p>
      </dgm:t>
    </dgm:pt>
    <dgm:pt modelId="{5136AC02-BF56-44DF-A631-E6C98655A812}" type="pres">
      <dgm:prSet presAssocID="{0EECF3D0-EEF0-46FE-A6B2-3711F41623F8}" presName="Name0" presStyleCnt="0">
        <dgm:presLayoutVars>
          <dgm:chMax val="7"/>
          <dgm:chPref val="7"/>
          <dgm:dir/>
        </dgm:presLayoutVars>
      </dgm:prSet>
      <dgm:spPr/>
      <dgm:t>
        <a:bodyPr/>
        <a:lstStyle/>
        <a:p>
          <a:endParaRPr lang="en-GB"/>
        </a:p>
      </dgm:t>
    </dgm:pt>
    <dgm:pt modelId="{53B9CFE9-D313-4E89-91E3-06B7137A88BD}" type="pres">
      <dgm:prSet presAssocID="{0EECF3D0-EEF0-46FE-A6B2-3711F41623F8}" presName="Name1" presStyleCnt="0"/>
      <dgm:spPr/>
    </dgm:pt>
    <dgm:pt modelId="{943BC709-990C-4A38-AEC9-4DFF8A2F9B2E}" type="pres">
      <dgm:prSet presAssocID="{0EECF3D0-EEF0-46FE-A6B2-3711F41623F8}" presName="cycle" presStyleCnt="0"/>
      <dgm:spPr/>
    </dgm:pt>
    <dgm:pt modelId="{60A01D24-1FC1-421A-A768-C4723ECC6E1D}" type="pres">
      <dgm:prSet presAssocID="{0EECF3D0-EEF0-46FE-A6B2-3711F41623F8}" presName="srcNode" presStyleLbl="node1" presStyleIdx="0" presStyleCnt="4"/>
      <dgm:spPr/>
    </dgm:pt>
    <dgm:pt modelId="{14934C28-3252-49A0-8DE2-E0291C6DAE5C}" type="pres">
      <dgm:prSet presAssocID="{0EECF3D0-EEF0-46FE-A6B2-3711F41623F8}" presName="conn" presStyleLbl="parChTrans1D2" presStyleIdx="0" presStyleCnt="1"/>
      <dgm:spPr/>
      <dgm:t>
        <a:bodyPr/>
        <a:lstStyle/>
        <a:p>
          <a:endParaRPr lang="en-GB"/>
        </a:p>
      </dgm:t>
    </dgm:pt>
    <dgm:pt modelId="{DEE3D59F-B838-4C12-A11C-F4D04780E6BE}" type="pres">
      <dgm:prSet presAssocID="{0EECF3D0-EEF0-46FE-A6B2-3711F41623F8}" presName="extraNode" presStyleLbl="node1" presStyleIdx="0" presStyleCnt="4"/>
      <dgm:spPr/>
    </dgm:pt>
    <dgm:pt modelId="{A2B135A1-74A3-48D9-BB55-E768793C4439}" type="pres">
      <dgm:prSet presAssocID="{0EECF3D0-EEF0-46FE-A6B2-3711F41623F8}" presName="dstNode" presStyleLbl="node1" presStyleIdx="0" presStyleCnt="4"/>
      <dgm:spPr/>
    </dgm:pt>
    <dgm:pt modelId="{BBBCF795-9B29-47D0-A0BC-D0CCB219A033}" type="pres">
      <dgm:prSet presAssocID="{78D3B6A0-7A4A-435E-B0AE-16538DAB088E}" presName="text_1" presStyleLbl="node1" presStyleIdx="0" presStyleCnt="4">
        <dgm:presLayoutVars>
          <dgm:bulletEnabled val="1"/>
        </dgm:presLayoutVars>
      </dgm:prSet>
      <dgm:spPr/>
      <dgm:t>
        <a:bodyPr/>
        <a:lstStyle/>
        <a:p>
          <a:endParaRPr lang="en-GB"/>
        </a:p>
      </dgm:t>
    </dgm:pt>
    <dgm:pt modelId="{3307B7DB-D029-429B-8640-9A1B372298E7}" type="pres">
      <dgm:prSet presAssocID="{78D3B6A0-7A4A-435E-B0AE-16538DAB088E}" presName="accent_1" presStyleCnt="0"/>
      <dgm:spPr/>
    </dgm:pt>
    <dgm:pt modelId="{7C6A5EDC-ED93-46C8-9CDF-A1378F6E8EFF}" type="pres">
      <dgm:prSet presAssocID="{78D3B6A0-7A4A-435E-B0AE-16538DAB088E}" presName="accentRepeatNode" presStyleLbl="solidFgAcc1" presStyleIdx="0"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pt>
    <dgm:pt modelId="{D181C0CC-D36A-4679-98A4-DD63B04C0830}" type="pres">
      <dgm:prSet presAssocID="{E962142F-F851-453D-B16B-C37BD2D9CB9D}" presName="text_2" presStyleLbl="node1" presStyleIdx="1" presStyleCnt="4">
        <dgm:presLayoutVars>
          <dgm:bulletEnabled val="1"/>
        </dgm:presLayoutVars>
      </dgm:prSet>
      <dgm:spPr/>
      <dgm:t>
        <a:bodyPr/>
        <a:lstStyle/>
        <a:p>
          <a:endParaRPr lang="en-GB"/>
        </a:p>
      </dgm:t>
    </dgm:pt>
    <dgm:pt modelId="{FD54F555-1C4A-41D0-BFC7-CB445031CFD0}" type="pres">
      <dgm:prSet presAssocID="{E962142F-F851-453D-B16B-C37BD2D9CB9D}" presName="accent_2" presStyleCnt="0"/>
      <dgm:spPr/>
    </dgm:pt>
    <dgm:pt modelId="{DE482818-D646-4BC5-840B-62B249F54203}" type="pres">
      <dgm:prSet presAssocID="{E962142F-F851-453D-B16B-C37BD2D9CB9D}" presName="accentRepeatNode" presStyleLbl="solidFgAcc1" presStyleIdx="1"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t>
        <a:bodyPr/>
        <a:lstStyle/>
        <a:p>
          <a:endParaRPr lang="en-GB"/>
        </a:p>
      </dgm:t>
    </dgm:pt>
    <dgm:pt modelId="{F240920A-DC37-4BCA-A97E-F8C6ACAB8E46}" type="pres">
      <dgm:prSet presAssocID="{58D28961-A4D8-4585-B28B-C7B293C9A1ED}" presName="text_3" presStyleLbl="node1" presStyleIdx="2" presStyleCnt="4">
        <dgm:presLayoutVars>
          <dgm:bulletEnabled val="1"/>
        </dgm:presLayoutVars>
      </dgm:prSet>
      <dgm:spPr/>
      <dgm:t>
        <a:bodyPr/>
        <a:lstStyle/>
        <a:p>
          <a:endParaRPr lang="en-GB"/>
        </a:p>
      </dgm:t>
    </dgm:pt>
    <dgm:pt modelId="{0D324150-896F-4FF8-905A-CF8B9275F3A3}" type="pres">
      <dgm:prSet presAssocID="{58D28961-A4D8-4585-B28B-C7B293C9A1ED}" presName="accent_3" presStyleCnt="0"/>
      <dgm:spPr/>
    </dgm:pt>
    <dgm:pt modelId="{ABD3B617-E04B-43A3-87AA-2D1F958A200D}" type="pres">
      <dgm:prSet presAssocID="{58D28961-A4D8-4585-B28B-C7B293C9A1ED}" presName="accentRepeatNode" presStyleLbl="solidFgAcc1" presStyleIdx="2" presStyleCnt="4">
        <dgm:style>
          <a:lnRef idx="3">
            <a:schemeClr val="lt1"/>
          </a:lnRef>
          <a:fillRef idx="1">
            <a:schemeClr val="accent1"/>
          </a:fillRef>
          <a:effectRef idx="1">
            <a:schemeClr val="accent1"/>
          </a:effectRef>
          <a:fontRef idx="minor">
            <a:schemeClr val="lt1"/>
          </a:fontRef>
        </dgm:style>
      </dgm:prSet>
      <dgm:spPr>
        <a:solidFill>
          <a:schemeClr val="bg1">
            <a:lumMod val="75000"/>
          </a:schemeClr>
        </a:solidFill>
        <a:ln/>
      </dgm:spPr>
      <dgm:t>
        <a:bodyPr/>
        <a:lstStyle/>
        <a:p>
          <a:endParaRPr lang="en-GB"/>
        </a:p>
      </dgm:t>
    </dgm:pt>
    <dgm:pt modelId="{68ED8705-9885-4C93-B7F2-8079C7AC02DB}" type="pres">
      <dgm:prSet presAssocID="{56D677FA-C510-4081-9E31-99305A4556E2}" presName="text_4" presStyleLbl="node1" presStyleIdx="3" presStyleCnt="4">
        <dgm:presLayoutVars>
          <dgm:bulletEnabled val="1"/>
        </dgm:presLayoutVars>
      </dgm:prSet>
      <dgm:spPr/>
      <dgm:t>
        <a:bodyPr/>
        <a:lstStyle/>
        <a:p>
          <a:endParaRPr lang="en-GB"/>
        </a:p>
      </dgm:t>
    </dgm:pt>
    <dgm:pt modelId="{DC88E05D-FC41-48ED-8E8B-2FE8151BC771}" type="pres">
      <dgm:prSet presAssocID="{56D677FA-C510-4081-9E31-99305A4556E2}" presName="accent_4" presStyleCnt="0"/>
      <dgm:spPr/>
    </dgm:pt>
    <dgm:pt modelId="{CA3E362E-192C-4109-BBC9-7143AE97EBB9}" type="pres">
      <dgm:prSet presAssocID="{56D677FA-C510-4081-9E31-99305A4556E2}" presName="accentRepeatNode" presStyleLbl="solidFgAcc1" presStyleIdx="3" presStyleCnt="4">
        <dgm:style>
          <a:lnRef idx="3">
            <a:schemeClr val="lt1"/>
          </a:lnRef>
          <a:fillRef idx="1">
            <a:schemeClr val="accent1"/>
          </a:fillRef>
          <a:effectRef idx="1">
            <a:schemeClr val="accent1"/>
          </a:effectRef>
          <a:fontRef idx="minor">
            <a:schemeClr val="lt1"/>
          </a:fontRef>
        </dgm:style>
      </dgm:prSet>
      <dgm:spPr>
        <a:solidFill>
          <a:srgbClr val="77B800"/>
        </a:solidFill>
        <a:ln/>
      </dgm:spPr>
      <dgm:t>
        <a:bodyPr/>
        <a:lstStyle/>
        <a:p>
          <a:endParaRPr lang="en-GB"/>
        </a:p>
      </dgm:t>
    </dgm:pt>
  </dgm:ptLst>
  <dgm:cxnLst>
    <dgm:cxn modelId="{69C22B18-8252-4845-9894-B1D189504921}" type="presOf" srcId="{E962142F-F851-453D-B16B-C37BD2D9CB9D}" destId="{D181C0CC-D36A-4679-98A4-DD63B04C0830}" srcOrd="0" destOrd="0" presId="urn:microsoft.com/office/officeart/2008/layout/VerticalCurvedList"/>
    <dgm:cxn modelId="{A4362F7A-1637-4582-A8ED-E1377A38B392}" srcId="{0EECF3D0-EEF0-46FE-A6B2-3711F41623F8}" destId="{78D3B6A0-7A4A-435E-B0AE-16538DAB088E}" srcOrd="0" destOrd="0" parTransId="{80F5A30E-F92D-43F1-80B1-2CC5908B29C8}" sibTransId="{0858301C-28B6-4FEA-8CF9-1A91E79AC863}"/>
    <dgm:cxn modelId="{E1E4CC41-F6D8-48BC-BD84-602BE6E2E53E}" type="presOf" srcId="{0858301C-28B6-4FEA-8CF9-1A91E79AC863}" destId="{14934C28-3252-49A0-8DE2-E0291C6DAE5C}" srcOrd="0" destOrd="0" presId="urn:microsoft.com/office/officeart/2008/layout/VerticalCurvedList"/>
    <dgm:cxn modelId="{69D051BB-3DBA-401E-A635-D2994FB0B0C8}" type="presOf" srcId="{56D677FA-C510-4081-9E31-99305A4556E2}" destId="{68ED8705-9885-4C93-B7F2-8079C7AC02DB}" srcOrd="0" destOrd="0" presId="urn:microsoft.com/office/officeart/2008/layout/VerticalCurvedList"/>
    <dgm:cxn modelId="{B83C28A8-5390-470A-8106-CF7EBAEA6F5E}" type="presOf" srcId="{58D28961-A4D8-4585-B28B-C7B293C9A1ED}" destId="{F240920A-DC37-4BCA-A97E-F8C6ACAB8E46}" srcOrd="0" destOrd="0" presId="urn:microsoft.com/office/officeart/2008/layout/VerticalCurvedList"/>
    <dgm:cxn modelId="{0B389B25-2B3D-43DB-8D76-35D3C8C75EB7}" srcId="{0EECF3D0-EEF0-46FE-A6B2-3711F41623F8}" destId="{58D28961-A4D8-4585-B28B-C7B293C9A1ED}" srcOrd="2" destOrd="0" parTransId="{6C35B01D-E1B6-4940-B54A-4A5AD4C53C95}" sibTransId="{33A4D6FA-906E-4C44-907B-2588560635C8}"/>
    <dgm:cxn modelId="{80015C23-34CA-4010-9A04-711FEC87F6FB}" type="presOf" srcId="{78D3B6A0-7A4A-435E-B0AE-16538DAB088E}" destId="{BBBCF795-9B29-47D0-A0BC-D0CCB219A033}" srcOrd="0" destOrd="0" presId="urn:microsoft.com/office/officeart/2008/layout/VerticalCurvedList"/>
    <dgm:cxn modelId="{4D63D44E-7F9C-4730-B4C8-E9DCE405AEA8}" type="presOf" srcId="{0EECF3D0-EEF0-46FE-A6B2-3711F41623F8}" destId="{5136AC02-BF56-44DF-A631-E6C98655A812}" srcOrd="0" destOrd="0" presId="urn:microsoft.com/office/officeart/2008/layout/VerticalCurvedList"/>
    <dgm:cxn modelId="{418F951C-E49E-458D-A28A-F47CC142EDEE}" srcId="{0EECF3D0-EEF0-46FE-A6B2-3711F41623F8}" destId="{E962142F-F851-453D-B16B-C37BD2D9CB9D}" srcOrd="1" destOrd="0" parTransId="{3BF5D4E5-94B6-42B6-AACE-CFC3345A91CB}" sibTransId="{260A13FE-68D5-40D6-A835-CD388B9E8501}"/>
    <dgm:cxn modelId="{F81D98C0-8C46-4A52-8267-7CD195E503F2}" srcId="{0EECF3D0-EEF0-46FE-A6B2-3711F41623F8}" destId="{56D677FA-C510-4081-9E31-99305A4556E2}" srcOrd="3" destOrd="0" parTransId="{CAD153A2-405F-4E16-AFFE-7B884DD8C247}" sibTransId="{E8EAFEEA-DDE3-4EE4-97FC-4CAB6D9D33DD}"/>
    <dgm:cxn modelId="{ECD08934-CC8E-4B34-8F41-998AC865A291}" type="presParOf" srcId="{5136AC02-BF56-44DF-A631-E6C98655A812}" destId="{53B9CFE9-D313-4E89-91E3-06B7137A88BD}" srcOrd="0" destOrd="0" presId="urn:microsoft.com/office/officeart/2008/layout/VerticalCurvedList"/>
    <dgm:cxn modelId="{A2651043-791D-4817-8AE9-EA5DA0735109}" type="presParOf" srcId="{53B9CFE9-D313-4E89-91E3-06B7137A88BD}" destId="{943BC709-990C-4A38-AEC9-4DFF8A2F9B2E}" srcOrd="0" destOrd="0" presId="urn:microsoft.com/office/officeart/2008/layout/VerticalCurvedList"/>
    <dgm:cxn modelId="{6A71F39A-311A-4AF6-AD24-9D5FBA7D12CD}" type="presParOf" srcId="{943BC709-990C-4A38-AEC9-4DFF8A2F9B2E}" destId="{60A01D24-1FC1-421A-A768-C4723ECC6E1D}" srcOrd="0" destOrd="0" presId="urn:microsoft.com/office/officeart/2008/layout/VerticalCurvedList"/>
    <dgm:cxn modelId="{026251DE-4BDA-4949-BFC0-70ABD3B4B167}" type="presParOf" srcId="{943BC709-990C-4A38-AEC9-4DFF8A2F9B2E}" destId="{14934C28-3252-49A0-8DE2-E0291C6DAE5C}" srcOrd="1" destOrd="0" presId="urn:microsoft.com/office/officeart/2008/layout/VerticalCurvedList"/>
    <dgm:cxn modelId="{26E53D28-A080-4FF8-BEED-4299F198E9C3}" type="presParOf" srcId="{943BC709-990C-4A38-AEC9-4DFF8A2F9B2E}" destId="{DEE3D59F-B838-4C12-A11C-F4D04780E6BE}" srcOrd="2" destOrd="0" presId="urn:microsoft.com/office/officeart/2008/layout/VerticalCurvedList"/>
    <dgm:cxn modelId="{44C389B9-EF38-4988-B7F4-D6002C38BDD0}" type="presParOf" srcId="{943BC709-990C-4A38-AEC9-4DFF8A2F9B2E}" destId="{A2B135A1-74A3-48D9-BB55-E768793C4439}" srcOrd="3" destOrd="0" presId="urn:microsoft.com/office/officeart/2008/layout/VerticalCurvedList"/>
    <dgm:cxn modelId="{E23749CB-FE11-48DE-9B54-5E95BA8C3D42}" type="presParOf" srcId="{53B9CFE9-D313-4E89-91E3-06B7137A88BD}" destId="{BBBCF795-9B29-47D0-A0BC-D0CCB219A033}" srcOrd="1" destOrd="0" presId="urn:microsoft.com/office/officeart/2008/layout/VerticalCurvedList"/>
    <dgm:cxn modelId="{BBE0FE2A-012A-4042-96F5-3082D76FB6CA}" type="presParOf" srcId="{53B9CFE9-D313-4E89-91E3-06B7137A88BD}" destId="{3307B7DB-D029-429B-8640-9A1B372298E7}" srcOrd="2" destOrd="0" presId="urn:microsoft.com/office/officeart/2008/layout/VerticalCurvedList"/>
    <dgm:cxn modelId="{95E80DF2-1694-4426-8F0A-83C422964682}" type="presParOf" srcId="{3307B7DB-D029-429B-8640-9A1B372298E7}" destId="{7C6A5EDC-ED93-46C8-9CDF-A1378F6E8EFF}" srcOrd="0" destOrd="0" presId="urn:microsoft.com/office/officeart/2008/layout/VerticalCurvedList"/>
    <dgm:cxn modelId="{1D77F940-04CA-40F4-8552-F9A4DA78B538}" type="presParOf" srcId="{53B9CFE9-D313-4E89-91E3-06B7137A88BD}" destId="{D181C0CC-D36A-4679-98A4-DD63B04C0830}" srcOrd="3" destOrd="0" presId="urn:microsoft.com/office/officeart/2008/layout/VerticalCurvedList"/>
    <dgm:cxn modelId="{CDD845BD-C400-40AB-928E-3849316D85F5}" type="presParOf" srcId="{53B9CFE9-D313-4E89-91E3-06B7137A88BD}" destId="{FD54F555-1C4A-41D0-BFC7-CB445031CFD0}" srcOrd="4" destOrd="0" presId="urn:microsoft.com/office/officeart/2008/layout/VerticalCurvedList"/>
    <dgm:cxn modelId="{C5FE40CC-C5CB-4C81-91D2-5BE17B6177CD}" type="presParOf" srcId="{FD54F555-1C4A-41D0-BFC7-CB445031CFD0}" destId="{DE482818-D646-4BC5-840B-62B249F54203}" srcOrd="0" destOrd="0" presId="urn:microsoft.com/office/officeart/2008/layout/VerticalCurvedList"/>
    <dgm:cxn modelId="{61A55392-4B82-4009-8E02-EEDB9FFF31BA}" type="presParOf" srcId="{53B9CFE9-D313-4E89-91E3-06B7137A88BD}" destId="{F240920A-DC37-4BCA-A97E-F8C6ACAB8E46}" srcOrd="5" destOrd="0" presId="urn:microsoft.com/office/officeart/2008/layout/VerticalCurvedList"/>
    <dgm:cxn modelId="{40C59FE6-6A6A-4421-A27A-612589ACFE87}" type="presParOf" srcId="{53B9CFE9-D313-4E89-91E3-06B7137A88BD}" destId="{0D324150-896F-4FF8-905A-CF8B9275F3A3}" srcOrd="6" destOrd="0" presId="urn:microsoft.com/office/officeart/2008/layout/VerticalCurvedList"/>
    <dgm:cxn modelId="{E01BFEF8-9AAD-4208-B7E3-5A3861204C4C}" type="presParOf" srcId="{0D324150-896F-4FF8-905A-CF8B9275F3A3}" destId="{ABD3B617-E04B-43A3-87AA-2D1F958A200D}" srcOrd="0" destOrd="0" presId="urn:microsoft.com/office/officeart/2008/layout/VerticalCurvedList"/>
    <dgm:cxn modelId="{D52369CE-4190-47F5-8235-EF8D43C5D4CF}" type="presParOf" srcId="{53B9CFE9-D313-4E89-91E3-06B7137A88BD}" destId="{68ED8705-9885-4C93-B7F2-8079C7AC02DB}" srcOrd="7" destOrd="0" presId="urn:microsoft.com/office/officeart/2008/layout/VerticalCurvedList"/>
    <dgm:cxn modelId="{C4AC7887-6F61-4469-83FD-CDCB092E63AB}" type="presParOf" srcId="{53B9CFE9-D313-4E89-91E3-06B7137A88BD}" destId="{DC88E05D-FC41-48ED-8E8B-2FE8151BC771}" srcOrd="8" destOrd="0" presId="urn:microsoft.com/office/officeart/2008/layout/VerticalCurvedList"/>
    <dgm:cxn modelId="{D4124BA0-641B-4EFF-A67D-FFC52B08D3CA}" type="presParOf" srcId="{DC88E05D-FC41-48ED-8E8B-2FE8151BC771}" destId="{CA3E362E-192C-4109-BBC9-7143AE97EBB9}" srcOrd="0" destOrd="0" presId="urn:microsoft.com/office/officeart/2008/layout/VerticalCurvedList"/>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34C28-3252-49A0-8DE2-E0291C6DAE5C}">
      <dsp:nvSpPr>
        <dsp:cNvPr id="0" name=""/>
        <dsp:cNvSpPr/>
      </dsp:nvSpPr>
      <dsp:spPr>
        <a:xfrm>
          <a:off x="-3267866" y="-502749"/>
          <a:ext cx="3897066" cy="3897066"/>
        </a:xfrm>
        <a:prstGeom prst="blockArc">
          <a:avLst>
            <a:gd name="adj1" fmla="val 18900000"/>
            <a:gd name="adj2" fmla="val 2700000"/>
            <a:gd name="adj3" fmla="val 554"/>
          </a:avLst>
        </a:prstGeom>
        <a:noFill/>
        <a:ln w="25400" cap="flat" cmpd="sng" algn="ctr">
          <a:solidFill>
            <a:srgbClr val="77B800"/>
          </a:solidFill>
          <a:prstDash val="solid"/>
        </a:ln>
        <a:effectLst/>
      </dsp:spPr>
      <dsp:style>
        <a:lnRef idx="2">
          <a:scrgbClr r="0" g="0" b="0"/>
        </a:lnRef>
        <a:fillRef idx="0">
          <a:scrgbClr r="0" g="0" b="0"/>
        </a:fillRef>
        <a:effectRef idx="0">
          <a:scrgbClr r="0" g="0" b="0"/>
        </a:effectRef>
        <a:fontRef idx="minor"/>
      </dsp:style>
    </dsp:sp>
    <dsp:sp modelId="{BBBCF795-9B29-47D0-A0BC-D0CCB219A033}">
      <dsp:nvSpPr>
        <dsp:cNvPr id="0" name=""/>
        <dsp:cNvSpPr/>
      </dsp:nvSpPr>
      <dsp:spPr>
        <a:xfrm>
          <a:off x="329981" y="222303"/>
          <a:ext cx="4331104" cy="444838"/>
        </a:xfrm>
        <a:prstGeom prst="rect">
          <a:avLst/>
        </a:prstGeom>
        <a:gradFill rotWithShape="0">
          <a:gsLst>
            <a:gs pos="0">
              <a:srgbClr val="77B800"/>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tx1"/>
              </a:solidFill>
            </a:rPr>
            <a:t>What is Visualfiles Online?</a:t>
          </a:r>
          <a:endParaRPr lang="en-GB" sz="2300" kern="1200" dirty="0">
            <a:solidFill>
              <a:schemeClr val="tx1"/>
            </a:solidFill>
          </a:endParaRPr>
        </a:p>
      </dsp:txBody>
      <dsp:txXfrm>
        <a:off x="329981" y="222303"/>
        <a:ext cx="4331104" cy="444838"/>
      </dsp:txXfrm>
    </dsp:sp>
    <dsp:sp modelId="{7C6A5EDC-ED93-46C8-9CDF-A1378F6E8EFF}">
      <dsp:nvSpPr>
        <dsp:cNvPr id="0" name=""/>
        <dsp:cNvSpPr/>
      </dsp:nvSpPr>
      <dsp:spPr>
        <a:xfrm>
          <a:off x="51957" y="166698"/>
          <a:ext cx="556048" cy="556048"/>
        </a:xfrm>
        <a:prstGeom prst="ellipse">
          <a:avLst/>
        </a:prstGeom>
        <a:solidFill>
          <a:srgbClr val="77B8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D181C0CC-D36A-4679-98A4-DD63B04C0830}">
      <dsp:nvSpPr>
        <dsp:cNvPr id="0" name=""/>
        <dsp:cNvSpPr/>
      </dsp:nvSpPr>
      <dsp:spPr>
        <a:xfrm>
          <a:off x="585017" y="889677"/>
          <a:ext cx="4076068" cy="444838"/>
        </a:xfrm>
        <a:prstGeom prst="rect">
          <a:avLst/>
        </a:prstGeom>
        <a:gradFill rotWithShape="0">
          <a:gsLst>
            <a:gs pos="0">
              <a:srgbClr val="77B800"/>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tx1"/>
              </a:solidFill>
            </a:rPr>
            <a:t>Why Build An Online Solution</a:t>
          </a:r>
          <a:endParaRPr lang="en-GB" sz="2300" kern="1200" dirty="0">
            <a:solidFill>
              <a:schemeClr val="tx1"/>
            </a:solidFill>
          </a:endParaRPr>
        </a:p>
      </dsp:txBody>
      <dsp:txXfrm>
        <a:off x="585017" y="889677"/>
        <a:ext cx="4076068" cy="444838"/>
      </dsp:txXfrm>
    </dsp:sp>
    <dsp:sp modelId="{DE482818-D646-4BC5-840B-62B249F54203}">
      <dsp:nvSpPr>
        <dsp:cNvPr id="0" name=""/>
        <dsp:cNvSpPr/>
      </dsp:nvSpPr>
      <dsp:spPr>
        <a:xfrm>
          <a:off x="306993" y="834072"/>
          <a:ext cx="556048" cy="556048"/>
        </a:xfrm>
        <a:prstGeom prst="ellipse">
          <a:avLst/>
        </a:prstGeom>
        <a:solidFill>
          <a:srgbClr val="77B8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F240920A-DC37-4BCA-A97E-F8C6ACAB8E46}">
      <dsp:nvSpPr>
        <dsp:cNvPr id="0" name=""/>
        <dsp:cNvSpPr/>
      </dsp:nvSpPr>
      <dsp:spPr>
        <a:xfrm>
          <a:off x="585017" y="1557050"/>
          <a:ext cx="4076068" cy="444838"/>
        </a:xfrm>
        <a:prstGeom prst="rect">
          <a:avLst/>
        </a:prstGeom>
        <a:gradFill rotWithShape="0">
          <a:gsLst>
            <a:gs pos="0">
              <a:srgbClr val="77B800"/>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tx1"/>
              </a:solidFill>
            </a:rPr>
            <a:t>Example Application</a:t>
          </a:r>
          <a:endParaRPr lang="en-GB" sz="2300" kern="1200" dirty="0">
            <a:solidFill>
              <a:schemeClr val="tx1"/>
            </a:solidFill>
          </a:endParaRPr>
        </a:p>
      </dsp:txBody>
      <dsp:txXfrm>
        <a:off x="585017" y="1557050"/>
        <a:ext cx="4076068" cy="444838"/>
      </dsp:txXfrm>
    </dsp:sp>
    <dsp:sp modelId="{ABD3B617-E04B-43A3-87AA-2D1F958A200D}">
      <dsp:nvSpPr>
        <dsp:cNvPr id="0" name=""/>
        <dsp:cNvSpPr/>
      </dsp:nvSpPr>
      <dsp:spPr>
        <a:xfrm>
          <a:off x="306993" y="1501446"/>
          <a:ext cx="556048" cy="556048"/>
        </a:xfrm>
        <a:prstGeom prst="ellipse">
          <a:avLst/>
        </a:prstGeom>
        <a:solidFill>
          <a:srgbClr val="77B8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68ED8705-9885-4C93-B7F2-8079C7AC02DB}">
      <dsp:nvSpPr>
        <dsp:cNvPr id="0" name=""/>
        <dsp:cNvSpPr/>
      </dsp:nvSpPr>
      <dsp:spPr>
        <a:xfrm>
          <a:off x="329981" y="2224424"/>
          <a:ext cx="4331104" cy="444838"/>
        </a:xfrm>
        <a:prstGeom prst="rect">
          <a:avLst/>
        </a:prstGeom>
        <a:gradFill rotWithShape="0">
          <a:gsLst>
            <a:gs pos="0">
              <a:srgbClr val="77B800"/>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tx1"/>
              </a:solidFill>
            </a:rPr>
            <a:t>Important Considerations</a:t>
          </a:r>
          <a:endParaRPr lang="en-GB" sz="2300" kern="1200" dirty="0">
            <a:solidFill>
              <a:schemeClr val="tx1"/>
            </a:solidFill>
          </a:endParaRPr>
        </a:p>
      </dsp:txBody>
      <dsp:txXfrm>
        <a:off x="329981" y="2224424"/>
        <a:ext cx="4331104" cy="444838"/>
      </dsp:txXfrm>
    </dsp:sp>
    <dsp:sp modelId="{CA3E362E-192C-4109-BBC9-7143AE97EBB9}">
      <dsp:nvSpPr>
        <dsp:cNvPr id="0" name=""/>
        <dsp:cNvSpPr/>
      </dsp:nvSpPr>
      <dsp:spPr>
        <a:xfrm>
          <a:off x="51957" y="2168819"/>
          <a:ext cx="556048" cy="556048"/>
        </a:xfrm>
        <a:prstGeom prst="ellipse">
          <a:avLst/>
        </a:prstGeom>
        <a:solidFill>
          <a:srgbClr val="77B8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34C28-3252-49A0-8DE2-E0291C6DAE5C}">
      <dsp:nvSpPr>
        <dsp:cNvPr id="0" name=""/>
        <dsp:cNvSpPr/>
      </dsp:nvSpPr>
      <dsp:spPr>
        <a:xfrm>
          <a:off x="-3267866" y="-502749"/>
          <a:ext cx="3897066" cy="3897066"/>
        </a:xfrm>
        <a:prstGeom prst="blockArc">
          <a:avLst>
            <a:gd name="adj1" fmla="val 18900000"/>
            <a:gd name="adj2" fmla="val 2700000"/>
            <a:gd name="adj3" fmla="val 554"/>
          </a:avLst>
        </a:prstGeom>
        <a:noFill/>
        <a:ln w="25400" cap="flat" cmpd="sng" algn="ctr">
          <a:solidFill>
            <a:srgbClr val="77B800"/>
          </a:solidFill>
          <a:prstDash val="solid"/>
        </a:ln>
        <a:effectLst/>
      </dsp:spPr>
      <dsp:style>
        <a:lnRef idx="2">
          <a:scrgbClr r="0" g="0" b="0"/>
        </a:lnRef>
        <a:fillRef idx="0">
          <a:scrgbClr r="0" g="0" b="0"/>
        </a:fillRef>
        <a:effectRef idx="0">
          <a:scrgbClr r="0" g="0" b="0"/>
        </a:effectRef>
        <a:fontRef idx="minor"/>
      </dsp:style>
    </dsp:sp>
    <dsp:sp modelId="{BBBCF795-9B29-47D0-A0BC-D0CCB219A033}">
      <dsp:nvSpPr>
        <dsp:cNvPr id="0" name=""/>
        <dsp:cNvSpPr/>
      </dsp:nvSpPr>
      <dsp:spPr>
        <a:xfrm>
          <a:off x="329981" y="222303"/>
          <a:ext cx="4331104" cy="444838"/>
        </a:xfrm>
        <a:prstGeom prst="rect">
          <a:avLst/>
        </a:prstGeom>
        <a:gradFill rotWithShape="0">
          <a:gsLst>
            <a:gs pos="0">
              <a:srgbClr val="77B800"/>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tx1"/>
              </a:solidFill>
            </a:rPr>
            <a:t>What is Visualfiles Online?</a:t>
          </a:r>
          <a:endParaRPr lang="en-GB" sz="2300" kern="1200" dirty="0">
            <a:solidFill>
              <a:schemeClr val="tx1"/>
            </a:solidFill>
          </a:endParaRPr>
        </a:p>
      </dsp:txBody>
      <dsp:txXfrm>
        <a:off x="329981" y="222303"/>
        <a:ext cx="4331104" cy="444838"/>
      </dsp:txXfrm>
    </dsp:sp>
    <dsp:sp modelId="{7C6A5EDC-ED93-46C8-9CDF-A1378F6E8EFF}">
      <dsp:nvSpPr>
        <dsp:cNvPr id="0" name=""/>
        <dsp:cNvSpPr/>
      </dsp:nvSpPr>
      <dsp:spPr>
        <a:xfrm>
          <a:off x="51957" y="166698"/>
          <a:ext cx="556048" cy="556048"/>
        </a:xfrm>
        <a:prstGeom prst="ellipse">
          <a:avLst/>
        </a:prstGeom>
        <a:solidFill>
          <a:srgbClr val="77B8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D181C0CC-D36A-4679-98A4-DD63B04C0830}">
      <dsp:nvSpPr>
        <dsp:cNvPr id="0" name=""/>
        <dsp:cNvSpPr/>
      </dsp:nvSpPr>
      <dsp:spPr>
        <a:xfrm>
          <a:off x="585017" y="889677"/>
          <a:ext cx="4076068"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Why Build an Online Solution</a:t>
          </a:r>
          <a:endParaRPr lang="en-GB" sz="2300" kern="1200" dirty="0">
            <a:solidFill>
              <a:schemeClr val="bg1">
                <a:lumMod val="75000"/>
              </a:schemeClr>
            </a:solidFill>
          </a:endParaRPr>
        </a:p>
      </dsp:txBody>
      <dsp:txXfrm>
        <a:off x="585017" y="889677"/>
        <a:ext cx="4076068" cy="444838"/>
      </dsp:txXfrm>
    </dsp:sp>
    <dsp:sp modelId="{DE482818-D646-4BC5-840B-62B249F54203}">
      <dsp:nvSpPr>
        <dsp:cNvPr id="0" name=""/>
        <dsp:cNvSpPr/>
      </dsp:nvSpPr>
      <dsp:spPr>
        <a:xfrm>
          <a:off x="306993" y="834072"/>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F240920A-DC37-4BCA-A97E-F8C6ACAB8E46}">
      <dsp:nvSpPr>
        <dsp:cNvPr id="0" name=""/>
        <dsp:cNvSpPr/>
      </dsp:nvSpPr>
      <dsp:spPr>
        <a:xfrm>
          <a:off x="585017" y="1557050"/>
          <a:ext cx="4076068"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Example Application</a:t>
          </a:r>
          <a:endParaRPr lang="en-GB" sz="2300" kern="1200" dirty="0">
            <a:solidFill>
              <a:schemeClr val="bg1">
                <a:lumMod val="75000"/>
              </a:schemeClr>
            </a:solidFill>
          </a:endParaRPr>
        </a:p>
      </dsp:txBody>
      <dsp:txXfrm>
        <a:off x="585017" y="1557050"/>
        <a:ext cx="4076068" cy="444838"/>
      </dsp:txXfrm>
    </dsp:sp>
    <dsp:sp modelId="{ABD3B617-E04B-43A3-87AA-2D1F958A200D}">
      <dsp:nvSpPr>
        <dsp:cNvPr id="0" name=""/>
        <dsp:cNvSpPr/>
      </dsp:nvSpPr>
      <dsp:spPr>
        <a:xfrm>
          <a:off x="306993" y="1501446"/>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68ED8705-9885-4C93-B7F2-8079C7AC02DB}">
      <dsp:nvSpPr>
        <dsp:cNvPr id="0" name=""/>
        <dsp:cNvSpPr/>
      </dsp:nvSpPr>
      <dsp:spPr>
        <a:xfrm>
          <a:off x="329981" y="2224424"/>
          <a:ext cx="4331104"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Important Considerations</a:t>
          </a:r>
          <a:endParaRPr lang="en-GB" sz="2300" kern="1200" dirty="0">
            <a:solidFill>
              <a:schemeClr val="bg1">
                <a:lumMod val="75000"/>
              </a:schemeClr>
            </a:solidFill>
          </a:endParaRPr>
        </a:p>
      </dsp:txBody>
      <dsp:txXfrm>
        <a:off x="329981" y="2224424"/>
        <a:ext cx="4331104" cy="444838"/>
      </dsp:txXfrm>
    </dsp:sp>
    <dsp:sp modelId="{CA3E362E-192C-4109-BBC9-7143AE97EBB9}">
      <dsp:nvSpPr>
        <dsp:cNvPr id="0" name=""/>
        <dsp:cNvSpPr/>
      </dsp:nvSpPr>
      <dsp:spPr>
        <a:xfrm>
          <a:off x="51957" y="2168819"/>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34C28-3252-49A0-8DE2-E0291C6DAE5C}">
      <dsp:nvSpPr>
        <dsp:cNvPr id="0" name=""/>
        <dsp:cNvSpPr/>
      </dsp:nvSpPr>
      <dsp:spPr>
        <a:xfrm>
          <a:off x="-3267866" y="-502749"/>
          <a:ext cx="3897066" cy="3897066"/>
        </a:xfrm>
        <a:prstGeom prst="blockArc">
          <a:avLst>
            <a:gd name="adj1" fmla="val 18900000"/>
            <a:gd name="adj2" fmla="val 2700000"/>
            <a:gd name="adj3" fmla="val 554"/>
          </a:avLst>
        </a:prstGeom>
        <a:noFill/>
        <a:ln w="25400" cap="flat" cmpd="sng" algn="ctr">
          <a:solidFill>
            <a:srgbClr val="77B800"/>
          </a:solidFill>
          <a:prstDash val="solid"/>
        </a:ln>
        <a:effectLst/>
      </dsp:spPr>
      <dsp:style>
        <a:lnRef idx="2">
          <a:scrgbClr r="0" g="0" b="0"/>
        </a:lnRef>
        <a:fillRef idx="0">
          <a:scrgbClr r="0" g="0" b="0"/>
        </a:fillRef>
        <a:effectRef idx="0">
          <a:scrgbClr r="0" g="0" b="0"/>
        </a:effectRef>
        <a:fontRef idx="minor"/>
      </dsp:style>
    </dsp:sp>
    <dsp:sp modelId="{BBBCF795-9B29-47D0-A0BC-D0CCB219A033}">
      <dsp:nvSpPr>
        <dsp:cNvPr id="0" name=""/>
        <dsp:cNvSpPr/>
      </dsp:nvSpPr>
      <dsp:spPr>
        <a:xfrm>
          <a:off x="329981" y="222303"/>
          <a:ext cx="4331104"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What is Visualfiles Online?</a:t>
          </a:r>
          <a:endParaRPr lang="en-GB" sz="2300" kern="1200" dirty="0">
            <a:solidFill>
              <a:schemeClr val="bg1">
                <a:lumMod val="75000"/>
              </a:schemeClr>
            </a:solidFill>
          </a:endParaRPr>
        </a:p>
      </dsp:txBody>
      <dsp:txXfrm>
        <a:off x="329981" y="222303"/>
        <a:ext cx="4331104" cy="444838"/>
      </dsp:txXfrm>
    </dsp:sp>
    <dsp:sp modelId="{7C6A5EDC-ED93-46C8-9CDF-A1378F6E8EFF}">
      <dsp:nvSpPr>
        <dsp:cNvPr id="0" name=""/>
        <dsp:cNvSpPr/>
      </dsp:nvSpPr>
      <dsp:spPr>
        <a:xfrm>
          <a:off x="51957" y="166698"/>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D181C0CC-D36A-4679-98A4-DD63B04C0830}">
      <dsp:nvSpPr>
        <dsp:cNvPr id="0" name=""/>
        <dsp:cNvSpPr/>
      </dsp:nvSpPr>
      <dsp:spPr>
        <a:xfrm>
          <a:off x="585017" y="889677"/>
          <a:ext cx="4076068" cy="444838"/>
        </a:xfrm>
        <a:prstGeom prst="rect">
          <a:avLst/>
        </a:prstGeom>
        <a:gradFill rotWithShape="0">
          <a:gsLst>
            <a:gs pos="0">
              <a:srgbClr val="77B800"/>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tx1"/>
              </a:solidFill>
            </a:rPr>
            <a:t>Why Build an Online Solution</a:t>
          </a:r>
          <a:endParaRPr lang="en-GB" sz="2300" kern="1200" dirty="0">
            <a:solidFill>
              <a:schemeClr val="tx1"/>
            </a:solidFill>
          </a:endParaRPr>
        </a:p>
      </dsp:txBody>
      <dsp:txXfrm>
        <a:off x="585017" y="889677"/>
        <a:ext cx="4076068" cy="444838"/>
      </dsp:txXfrm>
    </dsp:sp>
    <dsp:sp modelId="{DE482818-D646-4BC5-840B-62B249F54203}">
      <dsp:nvSpPr>
        <dsp:cNvPr id="0" name=""/>
        <dsp:cNvSpPr/>
      </dsp:nvSpPr>
      <dsp:spPr>
        <a:xfrm>
          <a:off x="306993" y="834072"/>
          <a:ext cx="556048" cy="556048"/>
        </a:xfrm>
        <a:prstGeom prst="ellipse">
          <a:avLst/>
        </a:prstGeom>
        <a:solidFill>
          <a:srgbClr val="77B8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F240920A-DC37-4BCA-A97E-F8C6ACAB8E46}">
      <dsp:nvSpPr>
        <dsp:cNvPr id="0" name=""/>
        <dsp:cNvSpPr/>
      </dsp:nvSpPr>
      <dsp:spPr>
        <a:xfrm>
          <a:off x="585017" y="1557050"/>
          <a:ext cx="4076068"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Example Application</a:t>
          </a:r>
          <a:endParaRPr lang="en-GB" sz="2300" kern="1200" dirty="0">
            <a:solidFill>
              <a:schemeClr val="bg1">
                <a:lumMod val="75000"/>
              </a:schemeClr>
            </a:solidFill>
          </a:endParaRPr>
        </a:p>
      </dsp:txBody>
      <dsp:txXfrm>
        <a:off x="585017" y="1557050"/>
        <a:ext cx="4076068" cy="444838"/>
      </dsp:txXfrm>
    </dsp:sp>
    <dsp:sp modelId="{ABD3B617-E04B-43A3-87AA-2D1F958A200D}">
      <dsp:nvSpPr>
        <dsp:cNvPr id="0" name=""/>
        <dsp:cNvSpPr/>
      </dsp:nvSpPr>
      <dsp:spPr>
        <a:xfrm>
          <a:off x="306993" y="1501446"/>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68ED8705-9885-4C93-B7F2-8079C7AC02DB}">
      <dsp:nvSpPr>
        <dsp:cNvPr id="0" name=""/>
        <dsp:cNvSpPr/>
      </dsp:nvSpPr>
      <dsp:spPr>
        <a:xfrm>
          <a:off x="329981" y="2224424"/>
          <a:ext cx="4331104"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Important Considerations</a:t>
          </a:r>
          <a:endParaRPr lang="en-GB" sz="2300" kern="1200" dirty="0">
            <a:solidFill>
              <a:schemeClr val="bg1">
                <a:lumMod val="75000"/>
              </a:schemeClr>
            </a:solidFill>
          </a:endParaRPr>
        </a:p>
      </dsp:txBody>
      <dsp:txXfrm>
        <a:off x="329981" y="2224424"/>
        <a:ext cx="4331104" cy="444838"/>
      </dsp:txXfrm>
    </dsp:sp>
    <dsp:sp modelId="{CA3E362E-192C-4109-BBC9-7143AE97EBB9}">
      <dsp:nvSpPr>
        <dsp:cNvPr id="0" name=""/>
        <dsp:cNvSpPr/>
      </dsp:nvSpPr>
      <dsp:spPr>
        <a:xfrm>
          <a:off x="51957" y="2168819"/>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34C28-3252-49A0-8DE2-E0291C6DAE5C}">
      <dsp:nvSpPr>
        <dsp:cNvPr id="0" name=""/>
        <dsp:cNvSpPr/>
      </dsp:nvSpPr>
      <dsp:spPr>
        <a:xfrm>
          <a:off x="-3267866" y="-502749"/>
          <a:ext cx="3897066" cy="3897066"/>
        </a:xfrm>
        <a:prstGeom prst="blockArc">
          <a:avLst>
            <a:gd name="adj1" fmla="val 18900000"/>
            <a:gd name="adj2" fmla="val 2700000"/>
            <a:gd name="adj3" fmla="val 554"/>
          </a:avLst>
        </a:prstGeom>
        <a:noFill/>
        <a:ln w="25400" cap="flat" cmpd="sng" algn="ctr">
          <a:solidFill>
            <a:srgbClr val="77B800"/>
          </a:solidFill>
          <a:prstDash val="solid"/>
        </a:ln>
        <a:effectLst/>
      </dsp:spPr>
      <dsp:style>
        <a:lnRef idx="2">
          <a:scrgbClr r="0" g="0" b="0"/>
        </a:lnRef>
        <a:fillRef idx="0">
          <a:scrgbClr r="0" g="0" b="0"/>
        </a:fillRef>
        <a:effectRef idx="0">
          <a:scrgbClr r="0" g="0" b="0"/>
        </a:effectRef>
        <a:fontRef idx="minor"/>
      </dsp:style>
    </dsp:sp>
    <dsp:sp modelId="{BBBCF795-9B29-47D0-A0BC-D0CCB219A033}">
      <dsp:nvSpPr>
        <dsp:cNvPr id="0" name=""/>
        <dsp:cNvSpPr/>
      </dsp:nvSpPr>
      <dsp:spPr>
        <a:xfrm>
          <a:off x="329981" y="222303"/>
          <a:ext cx="4331104"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What is Visualfiles Online?</a:t>
          </a:r>
          <a:endParaRPr lang="en-GB" sz="2300" kern="1200" dirty="0">
            <a:solidFill>
              <a:schemeClr val="bg1">
                <a:lumMod val="75000"/>
              </a:schemeClr>
            </a:solidFill>
          </a:endParaRPr>
        </a:p>
      </dsp:txBody>
      <dsp:txXfrm>
        <a:off x="329981" y="222303"/>
        <a:ext cx="4331104" cy="444838"/>
      </dsp:txXfrm>
    </dsp:sp>
    <dsp:sp modelId="{7C6A5EDC-ED93-46C8-9CDF-A1378F6E8EFF}">
      <dsp:nvSpPr>
        <dsp:cNvPr id="0" name=""/>
        <dsp:cNvSpPr/>
      </dsp:nvSpPr>
      <dsp:spPr>
        <a:xfrm>
          <a:off x="51957" y="166698"/>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D181C0CC-D36A-4679-98A4-DD63B04C0830}">
      <dsp:nvSpPr>
        <dsp:cNvPr id="0" name=""/>
        <dsp:cNvSpPr/>
      </dsp:nvSpPr>
      <dsp:spPr>
        <a:xfrm>
          <a:off x="585017" y="889677"/>
          <a:ext cx="4076068"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Why Build An Online Solution</a:t>
          </a:r>
          <a:endParaRPr lang="en-GB" sz="2300" kern="1200" dirty="0">
            <a:solidFill>
              <a:schemeClr val="bg1">
                <a:lumMod val="75000"/>
              </a:schemeClr>
            </a:solidFill>
          </a:endParaRPr>
        </a:p>
      </dsp:txBody>
      <dsp:txXfrm>
        <a:off x="585017" y="889677"/>
        <a:ext cx="4076068" cy="444838"/>
      </dsp:txXfrm>
    </dsp:sp>
    <dsp:sp modelId="{DE482818-D646-4BC5-840B-62B249F54203}">
      <dsp:nvSpPr>
        <dsp:cNvPr id="0" name=""/>
        <dsp:cNvSpPr/>
      </dsp:nvSpPr>
      <dsp:spPr>
        <a:xfrm>
          <a:off x="306993" y="834072"/>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F240920A-DC37-4BCA-A97E-F8C6ACAB8E46}">
      <dsp:nvSpPr>
        <dsp:cNvPr id="0" name=""/>
        <dsp:cNvSpPr/>
      </dsp:nvSpPr>
      <dsp:spPr>
        <a:xfrm>
          <a:off x="585017" y="1557050"/>
          <a:ext cx="4076068" cy="444838"/>
        </a:xfrm>
        <a:prstGeom prst="rect">
          <a:avLst/>
        </a:prstGeom>
        <a:gradFill rotWithShape="0">
          <a:gsLst>
            <a:gs pos="0">
              <a:srgbClr val="77B800"/>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tx1"/>
              </a:solidFill>
            </a:rPr>
            <a:t>Example Application</a:t>
          </a:r>
          <a:endParaRPr lang="en-GB" sz="2300" kern="1200" dirty="0">
            <a:solidFill>
              <a:schemeClr val="tx1"/>
            </a:solidFill>
          </a:endParaRPr>
        </a:p>
      </dsp:txBody>
      <dsp:txXfrm>
        <a:off x="585017" y="1557050"/>
        <a:ext cx="4076068" cy="444838"/>
      </dsp:txXfrm>
    </dsp:sp>
    <dsp:sp modelId="{ABD3B617-E04B-43A3-87AA-2D1F958A200D}">
      <dsp:nvSpPr>
        <dsp:cNvPr id="0" name=""/>
        <dsp:cNvSpPr/>
      </dsp:nvSpPr>
      <dsp:spPr>
        <a:xfrm>
          <a:off x="306993" y="1501446"/>
          <a:ext cx="556048" cy="556048"/>
        </a:xfrm>
        <a:prstGeom prst="ellipse">
          <a:avLst/>
        </a:prstGeom>
        <a:solidFill>
          <a:srgbClr val="77B8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68ED8705-9885-4C93-B7F2-8079C7AC02DB}">
      <dsp:nvSpPr>
        <dsp:cNvPr id="0" name=""/>
        <dsp:cNvSpPr/>
      </dsp:nvSpPr>
      <dsp:spPr>
        <a:xfrm>
          <a:off x="329981" y="2224424"/>
          <a:ext cx="4331104"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Important Considerations</a:t>
          </a:r>
          <a:endParaRPr lang="en-GB" sz="2300" kern="1200" dirty="0">
            <a:solidFill>
              <a:schemeClr val="bg1">
                <a:lumMod val="75000"/>
              </a:schemeClr>
            </a:solidFill>
          </a:endParaRPr>
        </a:p>
      </dsp:txBody>
      <dsp:txXfrm>
        <a:off x="329981" y="2224424"/>
        <a:ext cx="4331104" cy="444838"/>
      </dsp:txXfrm>
    </dsp:sp>
    <dsp:sp modelId="{CA3E362E-192C-4109-BBC9-7143AE97EBB9}">
      <dsp:nvSpPr>
        <dsp:cNvPr id="0" name=""/>
        <dsp:cNvSpPr/>
      </dsp:nvSpPr>
      <dsp:spPr>
        <a:xfrm>
          <a:off x="51957" y="2168819"/>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34C28-3252-49A0-8DE2-E0291C6DAE5C}">
      <dsp:nvSpPr>
        <dsp:cNvPr id="0" name=""/>
        <dsp:cNvSpPr/>
      </dsp:nvSpPr>
      <dsp:spPr>
        <a:xfrm>
          <a:off x="-3267866" y="-502749"/>
          <a:ext cx="3897066" cy="3897066"/>
        </a:xfrm>
        <a:prstGeom prst="blockArc">
          <a:avLst>
            <a:gd name="adj1" fmla="val 18900000"/>
            <a:gd name="adj2" fmla="val 2700000"/>
            <a:gd name="adj3" fmla="val 554"/>
          </a:avLst>
        </a:prstGeom>
        <a:noFill/>
        <a:ln w="25400" cap="flat" cmpd="sng" algn="ctr">
          <a:solidFill>
            <a:srgbClr val="77B800"/>
          </a:solidFill>
          <a:prstDash val="solid"/>
        </a:ln>
        <a:effectLst/>
      </dsp:spPr>
      <dsp:style>
        <a:lnRef idx="2">
          <a:scrgbClr r="0" g="0" b="0"/>
        </a:lnRef>
        <a:fillRef idx="0">
          <a:scrgbClr r="0" g="0" b="0"/>
        </a:fillRef>
        <a:effectRef idx="0">
          <a:scrgbClr r="0" g="0" b="0"/>
        </a:effectRef>
        <a:fontRef idx="minor"/>
      </dsp:style>
    </dsp:sp>
    <dsp:sp modelId="{BBBCF795-9B29-47D0-A0BC-D0CCB219A033}">
      <dsp:nvSpPr>
        <dsp:cNvPr id="0" name=""/>
        <dsp:cNvSpPr/>
      </dsp:nvSpPr>
      <dsp:spPr>
        <a:xfrm>
          <a:off x="329981" y="222303"/>
          <a:ext cx="4331104"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What is Visualfiles Online?</a:t>
          </a:r>
          <a:endParaRPr lang="en-GB" sz="2300" kern="1200" dirty="0">
            <a:solidFill>
              <a:schemeClr val="bg1">
                <a:lumMod val="75000"/>
              </a:schemeClr>
            </a:solidFill>
          </a:endParaRPr>
        </a:p>
      </dsp:txBody>
      <dsp:txXfrm>
        <a:off x="329981" y="222303"/>
        <a:ext cx="4331104" cy="444838"/>
      </dsp:txXfrm>
    </dsp:sp>
    <dsp:sp modelId="{7C6A5EDC-ED93-46C8-9CDF-A1378F6E8EFF}">
      <dsp:nvSpPr>
        <dsp:cNvPr id="0" name=""/>
        <dsp:cNvSpPr/>
      </dsp:nvSpPr>
      <dsp:spPr>
        <a:xfrm>
          <a:off x="51957" y="166698"/>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D181C0CC-D36A-4679-98A4-DD63B04C0830}">
      <dsp:nvSpPr>
        <dsp:cNvPr id="0" name=""/>
        <dsp:cNvSpPr/>
      </dsp:nvSpPr>
      <dsp:spPr>
        <a:xfrm>
          <a:off x="585017" y="889677"/>
          <a:ext cx="4076068"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Why Build An Online Solution</a:t>
          </a:r>
          <a:endParaRPr lang="en-GB" sz="2300" kern="1200" dirty="0">
            <a:solidFill>
              <a:schemeClr val="bg1">
                <a:lumMod val="75000"/>
              </a:schemeClr>
            </a:solidFill>
          </a:endParaRPr>
        </a:p>
      </dsp:txBody>
      <dsp:txXfrm>
        <a:off x="585017" y="889677"/>
        <a:ext cx="4076068" cy="444838"/>
      </dsp:txXfrm>
    </dsp:sp>
    <dsp:sp modelId="{DE482818-D646-4BC5-840B-62B249F54203}">
      <dsp:nvSpPr>
        <dsp:cNvPr id="0" name=""/>
        <dsp:cNvSpPr/>
      </dsp:nvSpPr>
      <dsp:spPr>
        <a:xfrm>
          <a:off x="306993" y="834072"/>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F240920A-DC37-4BCA-A97E-F8C6ACAB8E46}">
      <dsp:nvSpPr>
        <dsp:cNvPr id="0" name=""/>
        <dsp:cNvSpPr/>
      </dsp:nvSpPr>
      <dsp:spPr>
        <a:xfrm>
          <a:off x="585017" y="1557050"/>
          <a:ext cx="4076068" cy="444838"/>
        </a:xfrm>
        <a:prstGeom prst="rect">
          <a:avLst/>
        </a:prstGeom>
        <a:gradFill rotWithShape="0">
          <a:gsLst>
            <a:gs pos="0">
              <a:schemeClr val="bg1">
                <a:lumMod val="75000"/>
              </a:schemeClr>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bg1">
                  <a:lumMod val="75000"/>
                </a:schemeClr>
              </a:solidFill>
            </a:rPr>
            <a:t>Example Application</a:t>
          </a:r>
          <a:endParaRPr lang="en-GB" sz="2300" kern="1200" dirty="0">
            <a:solidFill>
              <a:schemeClr val="bg1">
                <a:lumMod val="75000"/>
              </a:schemeClr>
            </a:solidFill>
          </a:endParaRPr>
        </a:p>
      </dsp:txBody>
      <dsp:txXfrm>
        <a:off x="585017" y="1557050"/>
        <a:ext cx="4076068" cy="444838"/>
      </dsp:txXfrm>
    </dsp:sp>
    <dsp:sp modelId="{ABD3B617-E04B-43A3-87AA-2D1F958A200D}">
      <dsp:nvSpPr>
        <dsp:cNvPr id="0" name=""/>
        <dsp:cNvSpPr/>
      </dsp:nvSpPr>
      <dsp:spPr>
        <a:xfrm>
          <a:off x="306993" y="1501446"/>
          <a:ext cx="556048" cy="556048"/>
        </a:xfrm>
        <a:prstGeom prst="ellipse">
          <a:avLst/>
        </a:prstGeom>
        <a:solidFill>
          <a:schemeClr val="bg1">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68ED8705-9885-4C93-B7F2-8079C7AC02DB}">
      <dsp:nvSpPr>
        <dsp:cNvPr id="0" name=""/>
        <dsp:cNvSpPr/>
      </dsp:nvSpPr>
      <dsp:spPr>
        <a:xfrm>
          <a:off x="329981" y="2224424"/>
          <a:ext cx="4331104" cy="444838"/>
        </a:xfrm>
        <a:prstGeom prst="rect">
          <a:avLst/>
        </a:prstGeom>
        <a:gradFill rotWithShape="0">
          <a:gsLst>
            <a:gs pos="0">
              <a:srgbClr val="77B800"/>
            </a:gs>
            <a:gs pos="100000">
              <a:schemeClr val="bg1"/>
            </a:gs>
          </a:gsLst>
          <a:lin ang="16200000" scaled="0"/>
        </a:gra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53091" tIns="58420" rIns="58420" bIns="58420" numCol="1" spcCol="1270" anchor="ctr" anchorCtr="0">
          <a:noAutofit/>
        </a:bodyPr>
        <a:lstStyle/>
        <a:p>
          <a:pPr lvl="0" algn="l" defTabSz="1022350">
            <a:lnSpc>
              <a:spcPct val="90000"/>
            </a:lnSpc>
            <a:spcBef>
              <a:spcPct val="0"/>
            </a:spcBef>
            <a:spcAft>
              <a:spcPct val="35000"/>
            </a:spcAft>
          </a:pPr>
          <a:r>
            <a:rPr lang="en-GB" sz="2300" kern="1200" dirty="0" smtClean="0">
              <a:solidFill>
                <a:schemeClr val="tx1"/>
              </a:solidFill>
            </a:rPr>
            <a:t>Important Considerations</a:t>
          </a:r>
          <a:endParaRPr lang="en-GB" sz="2300" kern="1200" dirty="0">
            <a:solidFill>
              <a:schemeClr val="tx1"/>
            </a:solidFill>
          </a:endParaRPr>
        </a:p>
      </dsp:txBody>
      <dsp:txXfrm>
        <a:off x="329981" y="2224424"/>
        <a:ext cx="4331104" cy="444838"/>
      </dsp:txXfrm>
    </dsp:sp>
    <dsp:sp modelId="{CA3E362E-192C-4109-BBC9-7143AE97EBB9}">
      <dsp:nvSpPr>
        <dsp:cNvPr id="0" name=""/>
        <dsp:cNvSpPr/>
      </dsp:nvSpPr>
      <dsp:spPr>
        <a:xfrm>
          <a:off x="51957" y="2168819"/>
          <a:ext cx="556048" cy="556048"/>
        </a:xfrm>
        <a:prstGeom prst="ellipse">
          <a:avLst/>
        </a:prstGeom>
        <a:solidFill>
          <a:srgbClr val="77B8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5427"/>
          </a:xfrm>
          <a:prstGeom prst="rect">
            <a:avLst/>
          </a:prstGeom>
        </p:spPr>
        <p:txBody>
          <a:bodyPr vert="horz" lIns="91440" tIns="45720" rIns="91440" bIns="45720" rtlCol="0"/>
          <a:lstStyle>
            <a:lvl1pPr algn="r">
              <a:defRPr sz="1200"/>
            </a:lvl1pPr>
          </a:lstStyle>
          <a:p>
            <a:fld id="{2DD1FA45-3D96-442C-AC5D-D96C88F6200F}" type="datetimeFigureOut">
              <a:rPr lang="en-GB" smtClean="0"/>
              <a:t>13/03/2017</a:t>
            </a:fld>
            <a:endParaRPr lang="en-GB"/>
          </a:p>
        </p:txBody>
      </p:sp>
      <p:sp>
        <p:nvSpPr>
          <p:cNvPr id="4" name="Footer Placeholder 3"/>
          <p:cNvSpPr>
            <a:spLocks noGrp="1"/>
          </p:cNvSpPr>
          <p:nvPr>
            <p:ph type="ftr" sz="quarter" idx="2"/>
          </p:nvPr>
        </p:nvSpPr>
        <p:spPr>
          <a:xfrm>
            <a:off x="0" y="9378824"/>
            <a:ext cx="2945659" cy="49542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378824"/>
            <a:ext cx="2945659" cy="495426"/>
          </a:xfrm>
          <a:prstGeom prst="rect">
            <a:avLst/>
          </a:prstGeom>
        </p:spPr>
        <p:txBody>
          <a:bodyPr vert="horz" lIns="91440" tIns="45720" rIns="91440" bIns="45720" rtlCol="0" anchor="b"/>
          <a:lstStyle>
            <a:lvl1pPr algn="r">
              <a:defRPr sz="1200"/>
            </a:lvl1pPr>
          </a:lstStyle>
          <a:p>
            <a:fld id="{EC80C657-F364-4959-B11A-399DBC69214A}" type="slidenum">
              <a:rPr lang="en-GB" smtClean="0"/>
              <a:t>‹#›</a:t>
            </a:fld>
            <a:endParaRPr lang="en-GB"/>
          </a:p>
        </p:txBody>
      </p:sp>
    </p:spTree>
    <p:extLst>
      <p:ext uri="{BB962C8B-B14F-4D97-AF65-F5344CB8AC3E}">
        <p14:creationId xmlns:p14="http://schemas.microsoft.com/office/powerpoint/2010/main" val="596029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wrap="square" lIns="91440" tIns="45720" rIns="91440" bIns="45720" numCol="1" anchor="t" anchorCtr="0" compatLnSpc="1">
            <a:prstTxWarp prst="textNoShape">
              <a:avLst/>
            </a:prstTxWarp>
          </a:bodyPr>
          <a:lstStyle>
            <a:lvl1pPr algn="l" eaLnBrk="1" hangingPunct="1">
              <a:defRPr sz="1200">
                <a:latin typeface="Gill Sans MT" charset="0"/>
                <a:ea typeface="ＭＳ Ｐゴシック" pitchFamily="34" charset="-128"/>
                <a:cs typeface="+mn-cs"/>
              </a:defRPr>
            </a:lvl1pPr>
          </a:lstStyle>
          <a:p>
            <a:pPr>
              <a:defRPr/>
            </a:pPr>
            <a:endParaRPr lang="en-GB"/>
          </a:p>
        </p:txBody>
      </p:sp>
      <p:sp>
        <p:nvSpPr>
          <p:cNvPr id="3" name="Date Placeholder 2"/>
          <p:cNvSpPr>
            <a:spLocks noGrp="1"/>
          </p:cNvSpPr>
          <p:nvPr>
            <p:ph type="dt" idx="1"/>
          </p:nvPr>
        </p:nvSpPr>
        <p:spPr>
          <a:xfrm>
            <a:off x="3850443" y="0"/>
            <a:ext cx="2945659"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B4690B5B-43D4-7E44-913B-1A5FFBE7793B}" type="datetime1">
              <a:rPr lang="en-US"/>
              <a:pPr>
                <a:defRPr/>
              </a:pPr>
              <a:t>3/13/2017</a:t>
            </a:fld>
            <a:endParaRPr lang="en-GB"/>
          </a:p>
        </p:txBody>
      </p:sp>
      <p:sp>
        <p:nvSpPr>
          <p:cNvPr id="4" name="Slide Image Placeholder 3"/>
          <p:cNvSpPr>
            <a:spLocks noGrp="1" noRot="1" noChangeAspect="1"/>
          </p:cNvSpPr>
          <p:nvPr>
            <p:ph type="sldImg" idx="2"/>
          </p:nvPr>
        </p:nvSpPr>
        <p:spPr>
          <a:xfrm>
            <a:off x="109538" y="741363"/>
            <a:ext cx="6578600" cy="37020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noProof="0"/>
          </a:p>
        </p:txBody>
      </p:sp>
      <p:sp>
        <p:nvSpPr>
          <p:cNvPr id="5" name="Notes Placeholder 4"/>
          <p:cNvSpPr>
            <a:spLocks noGrp="1"/>
          </p:cNvSpPr>
          <p:nvPr>
            <p:ph type="body" sz="quarter" idx="3"/>
          </p:nvPr>
        </p:nvSpPr>
        <p:spPr>
          <a:xfrm>
            <a:off x="679768" y="4690269"/>
            <a:ext cx="5438140" cy="444341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378824"/>
            <a:ext cx="2945659" cy="493713"/>
          </a:xfrm>
          <a:prstGeom prst="rect">
            <a:avLst/>
          </a:prstGeom>
        </p:spPr>
        <p:txBody>
          <a:bodyPr vert="horz" wrap="square" lIns="91440" tIns="45720" rIns="91440" bIns="45720" numCol="1" anchor="b" anchorCtr="0" compatLnSpc="1">
            <a:prstTxWarp prst="textNoShape">
              <a:avLst/>
            </a:prstTxWarp>
          </a:bodyPr>
          <a:lstStyle>
            <a:lvl1pPr algn="l" eaLnBrk="1" hangingPunct="1">
              <a:defRPr sz="1200">
                <a:latin typeface="Gill Sans MT" charset="0"/>
                <a:ea typeface="ＭＳ Ｐゴシック" pitchFamily="34" charset="-128"/>
                <a:cs typeface="+mn-cs"/>
              </a:defRPr>
            </a:lvl1pPr>
          </a:lstStyle>
          <a:p>
            <a:pPr>
              <a:defRPr/>
            </a:pPr>
            <a:endParaRPr lang="en-GB"/>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37D5214-3F06-1B4D-9BE0-5A1876BF1989}" type="slidenum">
              <a:rPr lang="en-GB"/>
              <a:pPr>
                <a:defRPr/>
              </a:pPr>
              <a:t>‹#›</a:t>
            </a:fld>
            <a:endParaRPr lang="en-GB"/>
          </a:p>
        </p:txBody>
      </p:sp>
    </p:spTree>
    <p:extLst>
      <p:ext uri="{BB962C8B-B14F-4D97-AF65-F5344CB8AC3E}">
        <p14:creationId xmlns:p14="http://schemas.microsoft.com/office/powerpoint/2010/main" val="8240435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800" kern="1200">
        <a:solidFill>
          <a:schemeClr val="tx1"/>
        </a:solidFill>
        <a:latin typeface="+mn-lt"/>
        <a:ea typeface="ＭＳ Ｐゴシック" charset="-128"/>
        <a:cs typeface="ＭＳ Ｐゴシック" charset="-128"/>
      </a:defRPr>
    </a:lvl1pPr>
    <a:lvl2pPr marL="286984" algn="l" rtl="0" eaLnBrk="0" fontAlgn="base" hangingPunct="0">
      <a:spcBef>
        <a:spcPct val="30000"/>
      </a:spcBef>
      <a:spcAft>
        <a:spcPct val="0"/>
      </a:spcAft>
      <a:defRPr sz="800" kern="1200">
        <a:solidFill>
          <a:schemeClr val="tx1"/>
        </a:solidFill>
        <a:latin typeface="+mn-lt"/>
        <a:ea typeface="ＭＳ Ｐゴシック" charset="-128"/>
        <a:cs typeface="ＭＳ Ｐゴシック" pitchFamily="34" charset="-128"/>
      </a:defRPr>
    </a:lvl2pPr>
    <a:lvl3pPr marL="573969" algn="l" rtl="0" eaLnBrk="0" fontAlgn="base" hangingPunct="0">
      <a:spcBef>
        <a:spcPct val="30000"/>
      </a:spcBef>
      <a:spcAft>
        <a:spcPct val="0"/>
      </a:spcAft>
      <a:defRPr sz="800" kern="1200">
        <a:solidFill>
          <a:schemeClr val="tx1"/>
        </a:solidFill>
        <a:latin typeface="+mn-lt"/>
        <a:ea typeface="ＭＳ Ｐゴシック" charset="-128"/>
        <a:cs typeface="ＭＳ Ｐゴシック" pitchFamily="34" charset="-128"/>
      </a:defRPr>
    </a:lvl3pPr>
    <a:lvl4pPr marL="860953" algn="l" rtl="0" eaLnBrk="0" fontAlgn="base" hangingPunct="0">
      <a:spcBef>
        <a:spcPct val="30000"/>
      </a:spcBef>
      <a:spcAft>
        <a:spcPct val="0"/>
      </a:spcAft>
      <a:defRPr sz="800" kern="1200">
        <a:solidFill>
          <a:schemeClr val="tx1"/>
        </a:solidFill>
        <a:latin typeface="+mn-lt"/>
        <a:ea typeface="ＭＳ Ｐゴシック" charset="-128"/>
        <a:cs typeface="ＭＳ Ｐゴシック" pitchFamily="34" charset="-128"/>
      </a:defRPr>
    </a:lvl4pPr>
    <a:lvl5pPr marL="1147938" algn="l" rtl="0" eaLnBrk="0" fontAlgn="base" hangingPunct="0">
      <a:spcBef>
        <a:spcPct val="30000"/>
      </a:spcBef>
      <a:spcAft>
        <a:spcPct val="0"/>
      </a:spcAft>
      <a:defRPr sz="800" kern="1200">
        <a:solidFill>
          <a:schemeClr val="tx1"/>
        </a:solidFill>
        <a:latin typeface="+mn-lt"/>
        <a:ea typeface="ＭＳ Ｐゴシック" charset="-128"/>
        <a:cs typeface="ＭＳ Ｐゴシック" pitchFamily="34" charset="-128"/>
      </a:defRPr>
    </a:lvl5pPr>
    <a:lvl6pPr marL="1434922" algn="l" defTabSz="573969" rtl="0" eaLnBrk="1" latinLnBrk="0" hangingPunct="1">
      <a:defRPr sz="800" kern="1200">
        <a:solidFill>
          <a:schemeClr val="tx1"/>
        </a:solidFill>
        <a:latin typeface="+mn-lt"/>
        <a:ea typeface="+mn-ea"/>
        <a:cs typeface="+mn-cs"/>
      </a:defRPr>
    </a:lvl6pPr>
    <a:lvl7pPr marL="1721907" algn="l" defTabSz="573969" rtl="0" eaLnBrk="1" latinLnBrk="0" hangingPunct="1">
      <a:defRPr sz="800" kern="1200">
        <a:solidFill>
          <a:schemeClr val="tx1"/>
        </a:solidFill>
        <a:latin typeface="+mn-lt"/>
        <a:ea typeface="+mn-ea"/>
        <a:cs typeface="+mn-cs"/>
      </a:defRPr>
    </a:lvl7pPr>
    <a:lvl8pPr marL="2008891" algn="l" defTabSz="573969" rtl="0" eaLnBrk="1" latinLnBrk="0" hangingPunct="1">
      <a:defRPr sz="800" kern="1200">
        <a:solidFill>
          <a:schemeClr val="tx1"/>
        </a:solidFill>
        <a:latin typeface="+mn-lt"/>
        <a:ea typeface="+mn-ea"/>
        <a:cs typeface="+mn-cs"/>
      </a:defRPr>
    </a:lvl8pPr>
    <a:lvl9pPr marL="2295876" algn="l" defTabSz="573969"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start with a quick</a:t>
            </a:r>
            <a:r>
              <a:rPr lang="en-US" baseline="0" dirty="0" smtClean="0"/>
              <a:t> overview of Online and why you might use it.</a:t>
            </a:r>
          </a:p>
          <a:p>
            <a:r>
              <a:rPr lang="en-US" baseline="0" dirty="0" smtClean="0"/>
              <a:t>We will run through some very important considerations to be planned before starting a project.</a:t>
            </a:r>
          </a:p>
          <a:p>
            <a:r>
              <a:rPr lang="en-US" baseline="0" dirty="0" smtClean="0"/>
              <a:t>The session is an overview building an example application</a:t>
            </a:r>
          </a:p>
          <a:p>
            <a:pPr marL="171450" indent="-171450">
              <a:buFont typeface="Arial" panose="020B0604020202020204" pitchFamily="34" charset="0"/>
              <a:buChar char="•"/>
            </a:pPr>
            <a:r>
              <a:rPr lang="en-US" baseline="0" dirty="0" smtClean="0"/>
              <a:t>Will pull out some interesting code snippets</a:t>
            </a:r>
          </a:p>
          <a:p>
            <a:pPr marL="171450" indent="-171450">
              <a:buFont typeface="Arial" panose="020B0604020202020204" pitchFamily="34" charset="0"/>
              <a:buChar char="•"/>
            </a:pPr>
            <a:r>
              <a:rPr lang="en-US" baseline="0" dirty="0" smtClean="0"/>
              <a:t>Full source code and documentation will be available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Not going to be showing every line of code</a:t>
            </a:r>
          </a:p>
          <a:p>
            <a:pPr marL="171450" indent="-171450">
              <a:buFont typeface="Arial" panose="020B0604020202020204" pitchFamily="34" charset="0"/>
              <a:buChar char="•"/>
            </a:pPr>
            <a:r>
              <a:rPr lang="en-US" baseline="0" dirty="0" smtClean="0"/>
              <a:t>Not a training course for HTML</a:t>
            </a:r>
          </a:p>
          <a:p>
            <a:endParaRPr lang="en-US"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4</a:t>
            </a:fld>
            <a:endParaRPr lang="en-GB"/>
          </a:p>
        </p:txBody>
      </p:sp>
    </p:spTree>
    <p:extLst>
      <p:ext uri="{BB962C8B-B14F-4D97-AF65-F5344CB8AC3E}">
        <p14:creationId xmlns:p14="http://schemas.microsoft.com/office/powerpoint/2010/main" val="4128477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building</a:t>
            </a:r>
            <a:r>
              <a:rPr lang="en-US" baseline="0" dirty="0" smtClean="0"/>
              <a:t> a solution there are important considerations and decisions to plan.</a:t>
            </a:r>
            <a:endParaRPr lang="en-US"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13</a:t>
            </a:fld>
            <a:endParaRPr lang="en-GB"/>
          </a:p>
        </p:txBody>
      </p:sp>
    </p:spTree>
    <p:extLst>
      <p:ext uri="{BB962C8B-B14F-4D97-AF65-F5344CB8AC3E}">
        <p14:creationId xmlns:p14="http://schemas.microsoft.com/office/powerpoint/2010/main" val="2980265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last year we included a question in our feedback form, what mobile functionality</a:t>
            </a:r>
            <a:r>
              <a:rPr lang="en-GB" baseline="0" dirty="0" smtClean="0"/>
              <a:t> would be important to your organisation. The leading area, with 71% of respondents was To-Do list so my example is a simple application based on the items in the to-do list.</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14</a:t>
            </a:fld>
            <a:endParaRPr lang="en-GB"/>
          </a:p>
        </p:txBody>
      </p:sp>
    </p:spTree>
    <p:extLst>
      <p:ext uri="{BB962C8B-B14F-4D97-AF65-F5344CB8AC3E}">
        <p14:creationId xmlns:p14="http://schemas.microsoft.com/office/powerpoint/2010/main" val="1807208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successful</a:t>
            </a:r>
            <a:r>
              <a:rPr lang="en-GB" baseline="0" dirty="0" smtClean="0"/>
              <a:t> login a list of all to do items for cases that you are permitted to access (more on this later)</a:t>
            </a:r>
          </a:p>
          <a:p>
            <a:pPr marL="171450" indent="-171450">
              <a:buFont typeface="Arial" panose="020B0604020202020204" pitchFamily="34" charset="0"/>
              <a:buChar char="•"/>
            </a:pPr>
            <a:r>
              <a:rPr lang="en-GB" baseline="0" dirty="0" smtClean="0"/>
              <a:t>Options to filter results based on priority and/or category.</a:t>
            </a:r>
          </a:p>
          <a:p>
            <a:pPr marL="171450" indent="-171450">
              <a:buFont typeface="Arial" panose="020B0604020202020204" pitchFamily="34" charset="0"/>
              <a:buChar char="•"/>
            </a:pPr>
            <a:r>
              <a:rPr lang="en-GB" baseline="0" dirty="0" smtClean="0"/>
              <a:t>Category and priority represented by icons</a:t>
            </a:r>
          </a:p>
          <a:p>
            <a:pPr marL="171450" indent="-171450">
              <a:buFont typeface="Arial" panose="020B0604020202020204" pitchFamily="34" charset="0"/>
              <a:buChar char="•"/>
            </a:pPr>
            <a:r>
              <a:rPr lang="en-GB" baseline="0" dirty="0" smtClean="0"/>
              <a:t>Select a task and edit date due (includes cross browser date picker), fee earner (from a list), description, priority (from a list) and category (from a list).</a:t>
            </a:r>
          </a:p>
          <a:p>
            <a:pPr marL="171450" indent="-171450">
              <a:buFont typeface="Arial" panose="020B0604020202020204" pitchFamily="34" charset="0"/>
              <a:buChar char="•"/>
            </a:pPr>
            <a:r>
              <a:rPr lang="en-GB" baseline="0" dirty="0" smtClean="0"/>
              <a:t>Check for </a:t>
            </a:r>
          </a:p>
          <a:p>
            <a:pPr marL="458434" lvl="1" indent="-171450">
              <a:buFont typeface="Arial" panose="020B0604020202020204" pitchFamily="34" charset="0"/>
              <a:buChar char="•"/>
            </a:pPr>
            <a:r>
              <a:rPr lang="en-GB" baseline="0" dirty="0" smtClean="0"/>
              <a:t>disabled JavaScript</a:t>
            </a:r>
          </a:p>
          <a:p>
            <a:pPr marL="458434" lvl="1" indent="-171450">
              <a:buFont typeface="Arial" panose="020B0604020202020204" pitchFamily="34" charset="0"/>
              <a:buChar char="•"/>
            </a:pPr>
            <a:r>
              <a:rPr lang="en-GB" baseline="0" dirty="0" smtClean="0"/>
              <a:t>Invalid logins</a:t>
            </a:r>
          </a:p>
          <a:p>
            <a:pPr marL="458434" lvl="1" indent="-171450">
              <a:buFont typeface="Arial" panose="020B0604020202020204" pitchFamily="34" charset="0"/>
              <a:buChar char="•"/>
            </a:pPr>
            <a:r>
              <a:rPr lang="en-GB" baseline="0" dirty="0" smtClean="0"/>
              <a:t>Errors returned from </a:t>
            </a:r>
            <a:r>
              <a:rPr lang="en-GB" baseline="0" dirty="0" err="1" smtClean="0"/>
              <a:t>Visualfiles</a:t>
            </a:r>
            <a:r>
              <a:rPr lang="en-GB" baseline="0" dirty="0" smtClean="0"/>
              <a:t> service</a:t>
            </a:r>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15</a:t>
            </a:fld>
            <a:endParaRPr lang="en-GB"/>
          </a:p>
        </p:txBody>
      </p:sp>
    </p:spTree>
    <p:extLst>
      <p:ext uri="{BB962C8B-B14F-4D97-AF65-F5344CB8AC3E}">
        <p14:creationId xmlns:p14="http://schemas.microsoft.com/office/powerpoint/2010/main" val="3059768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application will have</a:t>
            </a:r>
            <a:r>
              <a:rPr lang="en-GB" baseline="0" dirty="0" smtClean="0"/>
              <a:t> data associated with multiple organisations. Users associated with one organisation will not be able to see data stored against other organisations.</a:t>
            </a:r>
          </a:p>
          <a:p>
            <a:endParaRPr lang="en-GB" baseline="0" dirty="0" smtClean="0"/>
          </a:p>
          <a:p>
            <a:r>
              <a:rPr lang="en-GB" baseline="0" dirty="0" smtClean="0"/>
              <a:t>The URL for the application will be fully obfuscated – using handler mappings and HTTP Post.</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16</a:t>
            </a:fld>
            <a:endParaRPr lang="en-GB"/>
          </a:p>
        </p:txBody>
      </p:sp>
    </p:spTree>
    <p:extLst>
      <p:ext uri="{BB962C8B-B14F-4D97-AF65-F5344CB8AC3E}">
        <p14:creationId xmlns:p14="http://schemas.microsoft.com/office/powerpoint/2010/main" val="950662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Need to be able to detect the width of the screen and dynamically</a:t>
            </a:r>
            <a:r>
              <a:rPr lang="en-GB" baseline="0" dirty="0" smtClean="0"/>
              <a:t> </a:t>
            </a:r>
            <a:r>
              <a:rPr lang="en-GB" dirty="0" smtClean="0"/>
              <a:t>change the contents displayed</a:t>
            </a:r>
          </a:p>
          <a:p>
            <a:pPr marL="171450" indent="-171450">
              <a:buFont typeface="Arial" panose="020B0604020202020204" pitchFamily="34" charset="0"/>
              <a:buChar char="•"/>
            </a:pPr>
            <a:r>
              <a:rPr lang="en-GB" dirty="0" smtClean="0"/>
              <a:t>Stop</a:t>
            </a:r>
            <a:r>
              <a:rPr lang="en-GB" baseline="0" dirty="0" smtClean="0"/>
              <a:t> keyboards appearing unexpectedly (apple)</a:t>
            </a:r>
          </a:p>
          <a:p>
            <a:pPr marL="171450" indent="-171450">
              <a:buFont typeface="Arial" panose="020B0604020202020204" pitchFamily="34" charset="0"/>
              <a:buChar char="•"/>
            </a:pPr>
            <a:r>
              <a:rPr lang="en-GB" baseline="0" dirty="0" smtClean="0"/>
              <a:t>Stop unexpected auto scaling/zooming (apple)</a:t>
            </a:r>
          </a:p>
          <a:p>
            <a:pPr marL="171450" indent="-171450">
              <a:buFont typeface="Arial" panose="020B0604020202020204" pitchFamily="34" charset="0"/>
              <a:buChar char="•"/>
            </a:pPr>
            <a:r>
              <a:rPr lang="en-GB" baseline="0" dirty="0" smtClean="0"/>
              <a:t>Date input with picker working consistently across browsers – avoiding the html5 date input</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Use of XSL includes to ensure common sections of code written once</a:t>
            </a:r>
          </a:p>
          <a:p>
            <a:pPr marL="458434" lvl="1" indent="-171450">
              <a:buFont typeface="Arial" panose="020B0604020202020204" pitchFamily="34" charset="0"/>
              <a:buChar char="•"/>
            </a:pPr>
            <a:r>
              <a:rPr lang="en-GB" baseline="0" dirty="0" smtClean="0"/>
              <a:t>Standard head, header, footer and error handling</a:t>
            </a:r>
          </a:p>
          <a:p>
            <a:pPr marL="458434" lvl="1" indent="-171450">
              <a:buFont typeface="Arial" panose="020B0604020202020204" pitchFamily="34" charset="0"/>
              <a:buChar char="•"/>
            </a:pPr>
            <a:r>
              <a:rPr lang="en-GB" baseline="0" dirty="0" smtClean="0"/>
              <a:t>Error handling built into every page (through the use of the include file) – any error returned from a call to the service displays warning.</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17</a:t>
            </a:fld>
            <a:endParaRPr lang="en-GB"/>
          </a:p>
        </p:txBody>
      </p:sp>
    </p:spTree>
    <p:extLst>
      <p:ext uri="{BB962C8B-B14F-4D97-AF65-F5344CB8AC3E}">
        <p14:creationId xmlns:p14="http://schemas.microsoft.com/office/powerpoint/2010/main" val="4217861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each have a label</a:t>
            </a:r>
            <a:r>
              <a:rPr lang="en-GB" baseline="0" dirty="0" smtClean="0"/>
              <a:t> in your pack that gives you an organisation A to Z and a user-id within that organisation. There are at most six people associated with each organisation, ID’s A01 to A06, B01 to B06 and so-on.</a:t>
            </a:r>
          </a:p>
          <a:p>
            <a:endParaRPr lang="en-GB" baseline="0" dirty="0" smtClean="0"/>
          </a:p>
          <a:p>
            <a:r>
              <a:rPr lang="en-GB" baseline="0" dirty="0" err="1" smtClean="0"/>
              <a:t>Lets</a:t>
            </a:r>
            <a:r>
              <a:rPr lang="en-GB" baseline="0" dirty="0" smtClean="0"/>
              <a:t> focus on organisation A.</a:t>
            </a:r>
          </a:p>
          <a:p>
            <a:r>
              <a:rPr lang="en-GB" baseline="0" dirty="0" smtClean="0"/>
              <a:t>There is an entity for the organisation and each user belonging to that organisation is configured for access to that entity (restricted entity). A total of 6 cases have been created for that organisation entity, each case is parented to one of the 6 users and each case has three schedule items. So, the organisation has a total of 18 schedule items and each user has 3 schedule items assigned to them.</a:t>
            </a:r>
          </a:p>
          <a:p>
            <a:endParaRPr lang="en-GB" baseline="0" dirty="0" smtClean="0"/>
          </a:p>
          <a:p>
            <a:r>
              <a:rPr lang="en-GB" baseline="0" dirty="0" smtClean="0"/>
              <a:t>In addition, we have a global entity that has a single case – on that case 2 history items, one contains a zip file of all the code in this example and the other a pdf guide explaining how the application is put together. Each user has this entity in their restricted entity list (in addition to their organisation entity). They therefore have access to their organisations schedule items and the global cases 2 history items.</a:t>
            </a:r>
          </a:p>
          <a:p>
            <a:endParaRPr lang="en-GB" baseline="0" dirty="0" smtClean="0"/>
          </a:p>
          <a:p>
            <a:r>
              <a:rPr lang="en-GB" baseline="0" dirty="0" err="1" smtClean="0"/>
              <a:t>Lets</a:t>
            </a:r>
            <a:r>
              <a:rPr lang="en-GB" baseline="0" dirty="0" smtClean="0"/>
              <a:t> look at Organisation B. It also has 6 users each with a case that they are the fee earner for. Each of their cases has 3 schedule items so Organisation B has 18 schedule items. The users B01 to B06 have their restricted entity list set to organisation b and the global entity so those users only see the 18 schedule items in their organisation and again the 2 history items for the global case.</a:t>
            </a:r>
          </a:p>
          <a:p>
            <a:endParaRPr lang="en-GB" baseline="0" dirty="0" smtClean="0"/>
          </a:p>
          <a:p>
            <a:r>
              <a:rPr lang="en-GB" baseline="0" dirty="0" smtClean="0"/>
              <a:t>There is in effect a barrier between each organisation, it is not possible to see or edit schedule items outside your organisation.</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18</a:t>
            </a:fld>
            <a:endParaRPr lang="en-GB"/>
          </a:p>
        </p:txBody>
      </p:sp>
    </p:spTree>
    <p:extLst>
      <p:ext uri="{BB962C8B-B14F-4D97-AF65-F5344CB8AC3E}">
        <p14:creationId xmlns:p14="http://schemas.microsoft.com/office/powerpoint/2010/main" val="1515022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Login as </a:t>
            </a:r>
            <a:r>
              <a:rPr lang="en-GB" dirty="0" err="1" smtClean="0"/>
              <a:t>vfile</a:t>
            </a:r>
            <a:r>
              <a:rPr lang="en-GB" dirty="0" smtClean="0"/>
              <a:t>, show</a:t>
            </a:r>
            <a:r>
              <a:rPr lang="en-GB" baseline="0" dirty="0" smtClean="0"/>
              <a:t> user setup for A01 and B01 – different restricted entities.</a:t>
            </a:r>
          </a:p>
          <a:p>
            <a:r>
              <a:rPr lang="en-GB" baseline="0" dirty="0" smtClean="0"/>
              <a:t>Show full </a:t>
            </a:r>
            <a:r>
              <a:rPr lang="en-GB" baseline="0" dirty="0" err="1" smtClean="0"/>
              <a:t>todo</a:t>
            </a:r>
            <a:r>
              <a:rPr lang="en-GB" baseline="0" dirty="0" smtClean="0"/>
              <a:t> list, for </a:t>
            </a:r>
            <a:r>
              <a:rPr lang="en-GB" baseline="0" dirty="0" err="1" smtClean="0"/>
              <a:t>vfile</a:t>
            </a:r>
            <a:r>
              <a:rPr lang="en-GB" baseline="0" dirty="0" smtClean="0"/>
              <a:t> we see everything. Show case C01 and its schedule items. Show global case and its history items.</a:t>
            </a:r>
          </a:p>
          <a:p>
            <a:r>
              <a:rPr lang="en-GB" baseline="0" dirty="0" smtClean="0"/>
              <a:t>Login as A01, show the </a:t>
            </a:r>
            <a:r>
              <a:rPr lang="en-GB" baseline="0" dirty="0" err="1" smtClean="0"/>
              <a:t>todo</a:t>
            </a:r>
            <a:r>
              <a:rPr lang="en-GB" baseline="0" dirty="0" smtClean="0"/>
              <a:t> list – only items for org a. Finder shows org a cases and global case.</a:t>
            </a:r>
          </a:p>
          <a:p>
            <a:r>
              <a:rPr lang="en-GB" baseline="0" dirty="0" smtClean="0"/>
              <a:t>Login as B01, show the </a:t>
            </a:r>
            <a:r>
              <a:rPr lang="en-GB" baseline="0" dirty="0" err="1" smtClean="0"/>
              <a:t>todo</a:t>
            </a:r>
            <a:r>
              <a:rPr lang="en-GB" baseline="0" dirty="0" smtClean="0"/>
              <a:t> list – only items for org b. Finder shows org b cases and global case.</a:t>
            </a:r>
          </a:p>
          <a:p>
            <a:endParaRPr lang="en-GB" baseline="0" dirty="0" smtClean="0"/>
          </a:p>
          <a:p>
            <a:r>
              <a:rPr lang="en-GB" baseline="0" dirty="0" smtClean="0"/>
              <a:t>Moving to the mobile application:</a:t>
            </a:r>
          </a:p>
          <a:p>
            <a:r>
              <a:rPr lang="en-GB" baseline="0" dirty="0" smtClean="0"/>
              <a:t>Login as A01. Show the filters. Edit an item.</a:t>
            </a:r>
          </a:p>
          <a:p>
            <a:r>
              <a:rPr lang="en-GB" baseline="0" dirty="0" smtClean="0"/>
              <a:t>Show the browser reducing in size.</a:t>
            </a:r>
          </a:p>
          <a:p>
            <a:r>
              <a:rPr lang="en-GB" baseline="0" dirty="0" smtClean="0"/>
              <a:t>GUI: Edit the script to introduce an error.</a:t>
            </a:r>
          </a:p>
          <a:p>
            <a:r>
              <a:rPr lang="en-GB" baseline="0" dirty="0" smtClean="0"/>
              <a:t>Show the error page. Correct the error.</a:t>
            </a:r>
          </a:p>
          <a:p>
            <a:r>
              <a:rPr lang="en-GB" baseline="0" dirty="0" smtClean="0"/>
              <a:t>GUI: Set the script so not allowed to run by online</a:t>
            </a:r>
          </a:p>
          <a:p>
            <a:r>
              <a:rPr lang="en-GB" baseline="0" dirty="0" smtClean="0"/>
              <a:t>Show the error page.</a:t>
            </a:r>
          </a:p>
          <a:p>
            <a:r>
              <a:rPr lang="en-GB" baseline="0" dirty="0" smtClean="0"/>
              <a:t>GUI: Set no-access override on case 4/1</a:t>
            </a:r>
          </a:p>
          <a:p>
            <a:r>
              <a:rPr lang="en-GB" baseline="0" dirty="0" smtClean="0"/>
              <a:t>Attempt to edit schedule item on case 4/1 – no-access</a:t>
            </a:r>
          </a:p>
          <a:p>
            <a:r>
              <a:rPr lang="en-GB" baseline="0" dirty="0" smtClean="0"/>
              <a:t>Switch off scripting in internet options (trusted sites)</a:t>
            </a:r>
          </a:p>
          <a:p>
            <a:r>
              <a:rPr lang="en-GB" baseline="0" dirty="0" smtClean="0"/>
              <a:t>Show that the “has </a:t>
            </a:r>
            <a:r>
              <a:rPr lang="en-GB" baseline="0" dirty="0" err="1" smtClean="0"/>
              <a:t>javascript</a:t>
            </a:r>
            <a:r>
              <a:rPr lang="en-GB" baseline="0" dirty="0" smtClean="0"/>
              <a:t> been disabled?” screen appears.</a:t>
            </a:r>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19</a:t>
            </a:fld>
            <a:endParaRPr lang="en-GB"/>
          </a:p>
        </p:txBody>
      </p:sp>
    </p:spTree>
    <p:extLst>
      <p:ext uri="{BB962C8B-B14F-4D97-AF65-F5344CB8AC3E}">
        <p14:creationId xmlns:p14="http://schemas.microsoft.com/office/powerpoint/2010/main" val="305127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quick look at the</a:t>
            </a:r>
            <a:r>
              <a:rPr lang="en-GB" baseline="0" dirty="0" smtClean="0"/>
              <a:t> architecture behind the example:</a:t>
            </a:r>
          </a:p>
          <a:p>
            <a:r>
              <a:rPr lang="en-GB" baseline="0" dirty="0" smtClean="0"/>
              <a:t>Top left we have the devices that access and run the application.</a:t>
            </a:r>
          </a:p>
          <a:p>
            <a:r>
              <a:rPr lang="en-GB" baseline="0" dirty="0" smtClean="0"/>
              <a:t>They communicate with an IIS server exposed to the internet. That server has access to the source code for the application – written in XSL, HTML and JavaScript supported by CSS and PNG format images. The application sends HTTP POST instructions through the firewall into the </a:t>
            </a:r>
            <a:r>
              <a:rPr lang="en-GB" baseline="0" dirty="0" err="1" smtClean="0"/>
              <a:t>Visualfiles</a:t>
            </a:r>
            <a:r>
              <a:rPr lang="en-GB" baseline="0" dirty="0" smtClean="0"/>
              <a:t> </a:t>
            </a:r>
            <a:r>
              <a:rPr lang="en-GB" baseline="0" dirty="0" err="1" smtClean="0"/>
              <a:t>AppServer</a:t>
            </a:r>
            <a:r>
              <a:rPr lang="en-GB" baseline="0" dirty="0" smtClean="0"/>
              <a:t> – the same engine as used by GUI users, it connects to the database.</a:t>
            </a:r>
          </a:p>
          <a:p>
            <a:r>
              <a:rPr lang="en-GB" baseline="0" dirty="0" smtClean="0"/>
              <a:t>When the request has concluded a response is created in the form of XML and sent back to the IIS machine where it is transformed by the XSL files into HTML to appear on the device.</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20</a:t>
            </a:fld>
            <a:endParaRPr lang="en-GB"/>
          </a:p>
        </p:txBody>
      </p:sp>
    </p:spTree>
    <p:extLst>
      <p:ext uri="{BB962C8B-B14F-4D97-AF65-F5344CB8AC3E}">
        <p14:creationId xmlns:p14="http://schemas.microsoft.com/office/powerpoint/2010/main" val="1044605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Looking at some of the code highlights,</a:t>
            </a:r>
            <a:r>
              <a:rPr lang="en-GB" baseline="0" dirty="0" smtClean="0"/>
              <a:t> starting with login:</a:t>
            </a:r>
          </a:p>
          <a:p>
            <a:pPr marL="228600" indent="-228600">
              <a:buAutoNum type="arabicParenR"/>
            </a:pPr>
            <a:r>
              <a:rPr lang="en-GB" baseline="0" dirty="0" smtClean="0"/>
              <a:t>Setting the viewport to scale the page – otherwise we end up with a difficult to use login page on an iPhone – when what we really want is zoomed in.</a:t>
            </a:r>
          </a:p>
          <a:p>
            <a:pPr marL="228600" indent="-228600">
              <a:buAutoNum type="arabicParenR"/>
            </a:pPr>
            <a:r>
              <a:rPr lang="en-GB" baseline="0" dirty="0" smtClean="0"/>
              <a:t>Three stylesheets – a base </a:t>
            </a:r>
            <a:r>
              <a:rPr lang="en-GB" baseline="0" dirty="0" err="1" smtClean="0"/>
              <a:t>css</a:t>
            </a:r>
            <a:r>
              <a:rPr lang="en-GB" baseline="0" dirty="0" smtClean="0"/>
              <a:t> that has all standard definitions, a wide </a:t>
            </a:r>
            <a:r>
              <a:rPr lang="en-GB" baseline="0" dirty="0" err="1" smtClean="0"/>
              <a:t>css</a:t>
            </a:r>
            <a:r>
              <a:rPr lang="en-GB" baseline="0" dirty="0" smtClean="0"/>
              <a:t> that overrides the base when the browser is &gt; 600 pixels and a mobile </a:t>
            </a:r>
            <a:r>
              <a:rPr lang="en-GB" baseline="0" dirty="0" err="1" smtClean="0"/>
              <a:t>css</a:t>
            </a:r>
            <a:r>
              <a:rPr lang="en-GB" baseline="0" dirty="0" smtClean="0"/>
              <a:t> that overrides the other two when the screen &lt; 600 pixels</a:t>
            </a:r>
          </a:p>
          <a:p>
            <a:pPr marL="228600" indent="-228600">
              <a:buAutoNum type="arabicParenR"/>
            </a:pPr>
            <a:r>
              <a:rPr lang="en-GB" baseline="0" dirty="0" smtClean="0"/>
              <a:t>A couple of icon references – one allows an image to be used on apple devices when bookmarked and the other an image to appear in the browser tab.</a:t>
            </a:r>
          </a:p>
          <a:p>
            <a:pPr marL="228600" indent="-228600">
              <a:buAutoNum type="arabicParenR"/>
            </a:pPr>
            <a:endParaRPr lang="en-GB" baseline="0" dirty="0" smtClean="0"/>
          </a:p>
          <a:p>
            <a:pPr marL="228600" indent="-228600">
              <a:buAutoNum type="arabicParenR"/>
            </a:pPr>
            <a:r>
              <a:rPr lang="en-GB" baseline="0" dirty="0" smtClean="0"/>
              <a:t>In the header section I have added a </a:t>
            </a:r>
            <a:r>
              <a:rPr lang="en-GB" baseline="0" dirty="0" err="1" smtClean="0"/>
              <a:t>noscript</a:t>
            </a:r>
            <a:r>
              <a:rPr lang="en-GB" baseline="0" dirty="0" smtClean="0"/>
              <a:t> entry to redirect to a page should </a:t>
            </a:r>
            <a:r>
              <a:rPr lang="en-GB" baseline="0" dirty="0" err="1" smtClean="0"/>
              <a:t>javascript</a:t>
            </a:r>
            <a:r>
              <a:rPr lang="en-GB" baseline="0" dirty="0" smtClean="0"/>
              <a:t> be disabled.</a:t>
            </a:r>
          </a:p>
          <a:p>
            <a:pPr marL="228600" indent="-228600">
              <a:buAutoNum type="arabicParenR"/>
            </a:pPr>
            <a:r>
              <a:rPr lang="en-GB" baseline="0" dirty="0" smtClean="0"/>
              <a:t>Then a quick look at the form that displays the login box – when we press “login” it calls </a:t>
            </a:r>
            <a:r>
              <a:rPr lang="en-GB" baseline="0" dirty="0" err="1" smtClean="0"/>
              <a:t>Visualfiles</a:t>
            </a:r>
            <a:r>
              <a:rPr lang="en-GB" baseline="0" dirty="0" smtClean="0"/>
              <a:t> and waits for an XML response.</a:t>
            </a:r>
          </a:p>
          <a:p>
            <a:pPr marL="228600" indent="-228600">
              <a:buAutoNum type="arabicParenR"/>
            </a:pPr>
            <a:r>
              <a:rPr lang="en-GB" baseline="0" dirty="0" smtClean="0"/>
              <a:t>In that response is a flag indicating if the </a:t>
            </a:r>
            <a:r>
              <a:rPr lang="en-GB" baseline="0" dirty="0" err="1" smtClean="0"/>
              <a:t>userid</a:t>
            </a:r>
            <a:r>
              <a:rPr lang="en-GB" baseline="0" dirty="0" smtClean="0"/>
              <a:t>/password was accepted. When FALSE returned, we navigate to an invalid login page.</a:t>
            </a:r>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21</a:t>
            </a:fld>
            <a:endParaRPr lang="en-GB"/>
          </a:p>
        </p:txBody>
      </p:sp>
    </p:spTree>
    <p:extLst>
      <p:ext uri="{BB962C8B-B14F-4D97-AF65-F5344CB8AC3E}">
        <p14:creationId xmlns:p14="http://schemas.microsoft.com/office/powerpoint/2010/main" val="2155290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task list is a good example of a dynamic screen,</a:t>
            </a:r>
            <a:r>
              <a:rPr lang="en-GB" baseline="0" dirty="0" smtClean="0"/>
              <a:t> the grid changes based on screen width. For a wide screen we get  7 columns. A small screen, such as a mobile removes the case code and date created and changes the Priority and Category column labels to 3 characters each.</a:t>
            </a:r>
          </a:p>
          <a:p>
            <a:endParaRPr lang="en-GB" baseline="0" dirty="0" smtClean="0"/>
          </a:p>
          <a:p>
            <a:r>
              <a:rPr lang="en-GB" baseline="0" dirty="0" smtClean="0"/>
              <a:t>The HTML behind that is pretty simple. The PRI and CAT column headers are given a class “</a:t>
            </a:r>
            <a:r>
              <a:rPr lang="en-GB" baseline="0" dirty="0" err="1" smtClean="0"/>
              <a:t>visualfilescolmobile</a:t>
            </a:r>
            <a:r>
              <a:rPr lang="en-GB" baseline="0" dirty="0" smtClean="0"/>
              <a:t>” which in the wide </a:t>
            </a:r>
            <a:r>
              <a:rPr lang="en-GB" baseline="0" dirty="0" err="1" smtClean="0"/>
              <a:t>css</a:t>
            </a:r>
            <a:r>
              <a:rPr lang="en-GB" baseline="0" dirty="0" smtClean="0"/>
              <a:t> is defined as “display none” (hidden) but in the mobile </a:t>
            </a:r>
            <a:r>
              <a:rPr lang="en-GB" baseline="0" dirty="0" err="1" smtClean="0"/>
              <a:t>css</a:t>
            </a:r>
            <a:r>
              <a:rPr lang="en-GB" baseline="0" dirty="0" smtClean="0"/>
              <a:t> a “display table-cell” to make visible.</a:t>
            </a:r>
          </a:p>
          <a:p>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The next 4 column headers are given a class “</a:t>
            </a:r>
            <a:r>
              <a:rPr lang="en-GB" baseline="0" dirty="0" err="1" smtClean="0"/>
              <a:t>visualfilescolwide</a:t>
            </a:r>
            <a:r>
              <a:rPr lang="en-GB" baseline="0" dirty="0" smtClean="0"/>
              <a:t>” which in the wide </a:t>
            </a:r>
            <a:r>
              <a:rPr lang="en-GB" baseline="0" dirty="0" err="1" smtClean="0"/>
              <a:t>css</a:t>
            </a:r>
            <a:r>
              <a:rPr lang="en-GB" baseline="0" dirty="0" smtClean="0"/>
              <a:t> is defined as “display table-cell” (visible) but in the mobile </a:t>
            </a:r>
            <a:r>
              <a:rPr lang="en-GB" baseline="0" dirty="0" err="1" smtClean="0"/>
              <a:t>css</a:t>
            </a:r>
            <a:r>
              <a:rPr lang="en-GB" baseline="0" dirty="0" smtClean="0"/>
              <a:t> a “display none” to make hidden.</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22</a:t>
            </a:fld>
            <a:endParaRPr lang="en-GB"/>
          </a:p>
        </p:txBody>
      </p:sp>
    </p:spTree>
    <p:extLst>
      <p:ext uri="{BB962C8B-B14F-4D97-AF65-F5344CB8AC3E}">
        <p14:creationId xmlns:p14="http://schemas.microsoft.com/office/powerpoint/2010/main" val="131959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the background</a:t>
            </a:r>
            <a:r>
              <a:rPr lang="en-US" baseline="0" dirty="0" smtClean="0"/>
              <a:t> to </a:t>
            </a:r>
            <a:r>
              <a:rPr lang="en-US" baseline="0" dirty="0" err="1" smtClean="0"/>
              <a:t>Visualfiles</a:t>
            </a:r>
            <a:r>
              <a:rPr lang="en-US" baseline="0" dirty="0" smtClean="0"/>
              <a:t> Online.</a:t>
            </a:r>
            <a:endParaRPr lang="en-US"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5</a:t>
            </a:fld>
            <a:endParaRPr lang="en-GB"/>
          </a:p>
        </p:txBody>
      </p:sp>
    </p:spTree>
    <p:extLst>
      <p:ext uri="{BB962C8B-B14F-4D97-AF65-F5344CB8AC3E}">
        <p14:creationId xmlns:p14="http://schemas.microsoft.com/office/powerpoint/2010/main" val="2440448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clicking</a:t>
            </a:r>
            <a:r>
              <a:rPr lang="en-GB" baseline="0" dirty="0" smtClean="0"/>
              <a:t> on an item in the grid the application makes a call to </a:t>
            </a:r>
            <a:r>
              <a:rPr lang="en-GB" baseline="0" dirty="0" err="1" smtClean="0"/>
              <a:t>Visualfiles</a:t>
            </a:r>
            <a:r>
              <a:rPr lang="en-GB" baseline="0" dirty="0" smtClean="0"/>
              <a:t> to run a System Script. When that script was created its flag was set to allow access from online. The script contains:</a:t>
            </a:r>
          </a:p>
          <a:p>
            <a:pPr marL="171450" indent="-171450">
              <a:buFont typeface="Arial" panose="020B0604020202020204" pitchFamily="34" charset="0"/>
              <a:buChar char="•"/>
            </a:pPr>
            <a:r>
              <a:rPr lang="en-GB" baseline="0" dirty="0" smtClean="0"/>
              <a:t>A field defined with value NA to represent No-Access. Should any of the criteria in the logic fail, the last line of the script sends back to the web page the value of the field – NO-ACCESS and the user is warned.</a:t>
            </a:r>
          </a:p>
          <a:p>
            <a:pPr marL="171450" indent="-171450">
              <a:buFont typeface="Arial" panose="020B0604020202020204" pitchFamily="34" charset="0"/>
              <a:buChar char="•"/>
            </a:pPr>
            <a:r>
              <a:rPr lang="en-GB" baseline="0" dirty="0" smtClean="0"/>
              <a:t>It then tests the value of US36 – new field, if blank it’s a full login otherwise its value is the case code used to login. This script only executes when invoked by full users.</a:t>
            </a:r>
          </a:p>
          <a:p>
            <a:pPr marL="171450" indent="-171450">
              <a:buFont typeface="Arial" panose="020B0604020202020204" pitchFamily="34" charset="0"/>
              <a:buChar char="•"/>
            </a:pPr>
            <a:r>
              <a:rPr lang="en-GB" baseline="0" dirty="0" smtClean="0"/>
              <a:t>We then test for access plans. Users must have full access to the case in order to edit the schedule item.</a:t>
            </a:r>
          </a:p>
          <a:p>
            <a:pPr marL="171450" indent="-171450">
              <a:buFont typeface="Arial" panose="020B0604020202020204" pitchFamily="34" charset="0"/>
              <a:buChar char="•"/>
            </a:pPr>
            <a:r>
              <a:rPr lang="en-GB" baseline="0" dirty="0" smtClean="0"/>
              <a:t>If all this criteria met, we </a:t>
            </a:r>
            <a:r>
              <a:rPr lang="en-GB" baseline="0" dirty="0" err="1" smtClean="0"/>
              <a:t>lookup</a:t>
            </a:r>
            <a:r>
              <a:rPr lang="en-GB" baseline="0" dirty="0" smtClean="0"/>
              <a:t> the schedule item selected, return the details in the XML and then clear the no-access flag to let the web page proceed allowing the user to edit the details.</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23</a:t>
            </a:fld>
            <a:endParaRPr lang="en-GB"/>
          </a:p>
        </p:txBody>
      </p:sp>
    </p:spTree>
    <p:extLst>
      <p:ext uri="{BB962C8B-B14F-4D97-AF65-F5344CB8AC3E}">
        <p14:creationId xmlns:p14="http://schemas.microsoft.com/office/powerpoint/2010/main" val="506567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Spoke earlier about cross browser support –</a:t>
            </a:r>
            <a:r>
              <a:rPr lang="en-GB" baseline="0" dirty="0" smtClean="0"/>
              <a:t> using date input as an example.</a:t>
            </a:r>
          </a:p>
          <a:p>
            <a:r>
              <a:rPr lang="en-GB" baseline="0" dirty="0" smtClean="0"/>
              <a:t>Here we have an input field for date due. Instead of using HTML5 date type, use a freely available component from </a:t>
            </a:r>
            <a:r>
              <a:rPr lang="en-GB" baseline="0" dirty="0" err="1" smtClean="0"/>
              <a:t>jquery</a:t>
            </a:r>
            <a:r>
              <a:rPr lang="en-GB" baseline="0" dirty="0" smtClean="0"/>
              <a:t>.</a:t>
            </a:r>
          </a:p>
          <a:p>
            <a:r>
              <a:rPr lang="en-GB" baseline="0" dirty="0" smtClean="0"/>
              <a:t>It’s a set of libraries you can download and host from your own site or you can connect to the cloud hosted version – either from Microsoft cloud or google – here we go with the google hosting. Once references are made it’s a simple few lines of code to embed within your own pages.</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24</a:t>
            </a:fld>
            <a:endParaRPr lang="en-GB"/>
          </a:p>
        </p:txBody>
      </p:sp>
    </p:spTree>
    <p:extLst>
      <p:ext uri="{BB962C8B-B14F-4D97-AF65-F5344CB8AC3E}">
        <p14:creationId xmlns:p14="http://schemas.microsoft.com/office/powerpoint/2010/main" val="869181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Moving on to the common look and feel – I have used XSL includes along with the CSS to ease future</a:t>
            </a:r>
            <a:r>
              <a:rPr lang="en-GB" baseline="0" dirty="0" smtClean="0"/>
              <a:t> maintenance and ensure a consistent appearance across the application…</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25</a:t>
            </a:fld>
            <a:endParaRPr lang="en-GB"/>
          </a:p>
        </p:txBody>
      </p:sp>
    </p:spTree>
    <p:extLst>
      <p:ext uri="{BB962C8B-B14F-4D97-AF65-F5344CB8AC3E}">
        <p14:creationId xmlns:p14="http://schemas.microsoft.com/office/powerpoint/2010/main" val="2862422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Looking at the template for each of my pages…</a:t>
            </a:r>
          </a:p>
          <a:p>
            <a:r>
              <a:rPr lang="en-GB" dirty="0" smtClean="0"/>
              <a:t>At the top</a:t>
            </a:r>
            <a:r>
              <a:rPr lang="en-GB" baseline="0" dirty="0" smtClean="0"/>
              <a:t> of the page I reference the include file – making its contents available to the page.</a:t>
            </a:r>
          </a:p>
          <a:p>
            <a:r>
              <a:rPr lang="en-GB" baseline="0" dirty="0" smtClean="0"/>
              <a:t>I then import a standard HEAD block from the include – this sets the auto-scaling, stylesheets and performs the </a:t>
            </a:r>
            <a:r>
              <a:rPr lang="en-GB" baseline="0" dirty="0" err="1" smtClean="0"/>
              <a:t>nojavascript</a:t>
            </a:r>
            <a:r>
              <a:rPr lang="en-GB" baseline="0" dirty="0" smtClean="0"/>
              <a:t> check.</a:t>
            </a:r>
          </a:p>
          <a:p>
            <a:r>
              <a:rPr lang="en-GB" baseline="0" dirty="0" smtClean="0"/>
              <a:t>I then import a standard HEADER which includes the Lexis and ES logos and sets the hyperlinks.</a:t>
            </a:r>
          </a:p>
          <a:p>
            <a:r>
              <a:rPr lang="en-GB" baseline="0" dirty="0" smtClean="0"/>
              <a:t>Finally I import a standard FOOTER which brings in the address, contact and copyright notice that appears at the bottom of the page.</a:t>
            </a:r>
          </a:p>
          <a:p>
            <a:endParaRPr lang="en-GB" baseline="0" dirty="0" smtClean="0"/>
          </a:p>
          <a:p>
            <a:r>
              <a:rPr lang="en-GB" baseline="0" dirty="0" smtClean="0"/>
              <a:t>The actual include file has other blocks that manage the menu bar and page redirections. Download the source to see more.</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26</a:t>
            </a:fld>
            <a:endParaRPr lang="en-GB"/>
          </a:p>
        </p:txBody>
      </p:sp>
    </p:spTree>
    <p:extLst>
      <p:ext uri="{BB962C8B-B14F-4D97-AF65-F5344CB8AC3E}">
        <p14:creationId xmlns:p14="http://schemas.microsoft.com/office/powerpoint/2010/main" val="4107263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look at an example application using many of the topics discussed so far …</a:t>
            </a:r>
            <a:endParaRPr lang="en-US"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27</a:t>
            </a:fld>
            <a:endParaRPr lang="en-GB"/>
          </a:p>
        </p:txBody>
      </p:sp>
    </p:spTree>
    <p:extLst>
      <p:ext uri="{BB962C8B-B14F-4D97-AF65-F5344CB8AC3E}">
        <p14:creationId xmlns:p14="http://schemas.microsoft.com/office/powerpoint/2010/main" val="1092014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Online</a:t>
            </a:r>
            <a:r>
              <a:rPr lang="en-GB" baseline="0" dirty="0" smtClean="0"/>
              <a:t> does not mandate a particular technology.</a:t>
            </a:r>
          </a:p>
          <a:p>
            <a:pPr marL="171450" indent="-171450">
              <a:buFont typeface="Arial" panose="020B0604020202020204" pitchFamily="34" charset="0"/>
              <a:buChar char="•"/>
            </a:pPr>
            <a:r>
              <a:rPr lang="en-GB" baseline="0" dirty="0" smtClean="0"/>
              <a:t>In reality it receives instructions in the form of HTTP requests</a:t>
            </a:r>
          </a:p>
          <a:p>
            <a:pPr marL="171450" indent="-171450">
              <a:buFont typeface="Arial" panose="020B0604020202020204" pitchFamily="34" charset="0"/>
              <a:buChar char="•"/>
            </a:pPr>
            <a:r>
              <a:rPr lang="en-GB" baseline="0" dirty="0" smtClean="0"/>
              <a:t>It responds with data packaged as XML</a:t>
            </a:r>
          </a:p>
          <a:p>
            <a:pPr marL="171450" indent="-171450">
              <a:buFont typeface="Arial" panose="020B0604020202020204" pitchFamily="34" charset="0"/>
              <a:buChar char="•"/>
            </a:pPr>
            <a:r>
              <a:rPr lang="en-GB" baseline="0" dirty="0" smtClean="0"/>
              <a:t>Any technology that meets those requirements can be used.</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28</a:t>
            </a:fld>
            <a:endParaRPr lang="en-GB"/>
          </a:p>
        </p:txBody>
      </p:sp>
    </p:spTree>
    <p:extLst>
      <p:ext uri="{BB962C8B-B14F-4D97-AF65-F5344CB8AC3E}">
        <p14:creationId xmlns:p14="http://schemas.microsoft.com/office/powerpoint/2010/main" val="3278945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most</a:t>
            </a:r>
            <a:r>
              <a:rPr lang="en-GB" baseline="0" dirty="0" smtClean="0"/>
              <a:t> popular framework is XSLT and JavaScript. But it’s not mandatory!</a:t>
            </a:r>
          </a:p>
          <a:p>
            <a:pPr marL="171450" indent="-171450">
              <a:buFont typeface="Arial" panose="020B0604020202020204" pitchFamily="34" charset="0"/>
              <a:buChar char="•"/>
            </a:pPr>
            <a:r>
              <a:rPr lang="en-GB" baseline="0" dirty="0" smtClean="0"/>
              <a:t>It’s well established but its age shouldn’t be a blocker.</a:t>
            </a:r>
          </a:p>
          <a:p>
            <a:pPr marL="171450" indent="-171450">
              <a:buFont typeface="Arial" panose="020B0604020202020204" pitchFamily="34" charset="0"/>
              <a:buChar char="•"/>
            </a:pPr>
            <a:r>
              <a:rPr lang="en-GB" baseline="0" dirty="0" smtClean="0"/>
              <a:t>Very easy to learn – existing IT resource should be capable</a:t>
            </a:r>
          </a:p>
          <a:p>
            <a:pPr marL="458434" lvl="1" indent="-171450">
              <a:buFont typeface="Arial" panose="020B0604020202020204" pitchFamily="34" charset="0"/>
              <a:buChar char="•"/>
            </a:pPr>
            <a:r>
              <a:rPr lang="en-GB" baseline="0" dirty="0" smtClean="0"/>
              <a:t>External consultants readily available</a:t>
            </a:r>
          </a:p>
          <a:p>
            <a:pPr marL="171450" lvl="0" indent="-171450">
              <a:buFont typeface="Arial" panose="020B0604020202020204" pitchFamily="34" charset="0"/>
              <a:buChar char="•"/>
            </a:pPr>
            <a:r>
              <a:rPr lang="en-GB" baseline="0" dirty="0" smtClean="0"/>
              <a:t>Low cost infrastructure – I use free editor notepad plus </a:t>
            </a:r>
            <a:r>
              <a:rPr lang="en-GB" baseline="0" dirty="0" err="1" smtClean="0"/>
              <a:t>plus</a:t>
            </a:r>
            <a:endParaRPr lang="en-GB" baseline="0" dirty="0" smtClean="0"/>
          </a:p>
          <a:p>
            <a:pPr marL="171450" indent="-171450">
              <a:buFont typeface="Arial" panose="020B0604020202020204" pitchFamily="34" charset="0"/>
              <a:buChar char="•"/>
            </a:pPr>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29</a:t>
            </a:fld>
            <a:endParaRPr lang="en-GB"/>
          </a:p>
        </p:txBody>
      </p:sp>
    </p:spTree>
    <p:extLst>
      <p:ext uri="{BB962C8B-B14F-4D97-AF65-F5344CB8AC3E}">
        <p14:creationId xmlns:p14="http://schemas.microsoft.com/office/powerpoint/2010/main" val="3432223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smtClean="0"/>
              <a:t>The obvious alternative is</a:t>
            </a:r>
          </a:p>
          <a:p>
            <a:pPr marL="171450" indent="-171450">
              <a:buFont typeface="Arial" panose="020B0604020202020204" pitchFamily="34" charset="0"/>
              <a:buChar char="•"/>
            </a:pPr>
            <a:r>
              <a:rPr lang="en-GB" dirty="0" err="1" smtClean="0"/>
              <a:t>ASP.Net</a:t>
            </a:r>
            <a:r>
              <a:rPr lang="en-GB" baseline="0" dirty="0" smtClean="0"/>
              <a:t> using Model View Controller framework.</a:t>
            </a:r>
          </a:p>
          <a:p>
            <a:pPr marL="171450" indent="-171450">
              <a:buFont typeface="Arial" panose="020B0604020202020204" pitchFamily="34" charset="0"/>
              <a:buChar char="•"/>
            </a:pPr>
            <a:r>
              <a:rPr lang="en-GB" baseline="0" dirty="0" smtClean="0"/>
              <a:t>Some say – “more modern approach” (modern does mean better)</a:t>
            </a:r>
          </a:p>
          <a:p>
            <a:pPr marL="171450" indent="-171450">
              <a:buFont typeface="Arial" panose="020B0604020202020204" pitchFamily="34" charset="0"/>
              <a:buChar char="•"/>
            </a:pPr>
            <a:r>
              <a:rPr lang="en-GB" baseline="0" dirty="0" smtClean="0"/>
              <a:t>Full advanced capabilities of </a:t>
            </a:r>
            <a:r>
              <a:rPr lang="en-GB" baseline="0" dirty="0" err="1" smtClean="0"/>
              <a:t>.Net</a:t>
            </a:r>
            <a:r>
              <a:rPr lang="en-GB" baseline="0" dirty="0" smtClean="0"/>
              <a:t> </a:t>
            </a:r>
          </a:p>
          <a:p>
            <a:pPr marL="458434" lvl="1" indent="-171450">
              <a:buFont typeface="Arial" panose="020B0604020202020204" pitchFamily="34" charset="0"/>
              <a:buChar char="•"/>
            </a:pPr>
            <a:r>
              <a:rPr lang="en-GB" baseline="0" dirty="0" smtClean="0"/>
              <a:t>Might be necessary where more complex requirements</a:t>
            </a:r>
          </a:p>
          <a:p>
            <a:pPr marL="171450" lvl="0" indent="-171450">
              <a:buFont typeface="Arial" panose="020B0604020202020204" pitchFamily="34" charset="0"/>
              <a:buChar char="•"/>
            </a:pPr>
            <a:r>
              <a:rPr lang="en-GB" baseline="0" dirty="0" smtClean="0"/>
              <a:t>It does require an increase in skill set – hard-core programming.</a:t>
            </a:r>
          </a:p>
          <a:p>
            <a:pPr marL="171450" lvl="0" indent="-171450">
              <a:buFont typeface="Arial" panose="020B0604020202020204" pitchFamily="34" charset="0"/>
              <a:buChar char="•"/>
            </a:pPr>
            <a:r>
              <a:rPr lang="en-GB" baseline="0" dirty="0" smtClean="0"/>
              <a:t>It requires a more advanced infrastructure – Visual Studio.</a:t>
            </a:r>
          </a:p>
          <a:p>
            <a:pPr marL="171450" lvl="0" indent="-171450">
              <a:buFont typeface="Arial" panose="020B0604020202020204" pitchFamily="34" charset="0"/>
              <a:buChar char="•"/>
            </a:pPr>
            <a:endParaRPr lang="en-GB" baseline="0" dirty="0" smtClean="0"/>
          </a:p>
          <a:p>
            <a:pPr marL="171450" lvl="0" indent="-171450">
              <a:buFont typeface="Arial" panose="020B0604020202020204" pitchFamily="34" charset="0"/>
              <a:buChar char="•"/>
            </a:pPr>
            <a:r>
              <a:rPr lang="en-GB" baseline="0" dirty="0" smtClean="0"/>
              <a:t>Which one?</a:t>
            </a:r>
          </a:p>
          <a:p>
            <a:pPr marL="458434" lvl="1" indent="-171450">
              <a:buFont typeface="Arial" panose="020B0604020202020204" pitchFamily="34" charset="0"/>
              <a:buChar char="•"/>
            </a:pPr>
            <a:r>
              <a:rPr lang="en-GB" baseline="0" dirty="0" smtClean="0"/>
              <a:t>If you are building routine web application (for pc, mobile, table) and you don’t have Visual Studio or ASP skills – go with XSL. It will absolutely do the job and get you live quickly.</a:t>
            </a:r>
          </a:p>
          <a:p>
            <a:pPr marL="458434" lvl="1" indent="-171450">
              <a:buFont typeface="Arial" panose="020B0604020202020204" pitchFamily="34" charset="0"/>
              <a:buChar char="•"/>
            </a:pPr>
            <a:r>
              <a:rPr lang="en-GB" baseline="0" dirty="0" smtClean="0"/>
              <a:t>If you already have Visual Studio and ASP skills, go with that.</a:t>
            </a:r>
          </a:p>
          <a:p>
            <a:pPr marL="458434" lvl="1" indent="-171450">
              <a:buFont typeface="Arial" panose="020B0604020202020204" pitchFamily="34" charset="0"/>
              <a:buChar char="•"/>
            </a:pPr>
            <a:r>
              <a:rPr lang="en-GB" baseline="0" dirty="0" smtClean="0"/>
              <a:t>Don’t think XSL is a bad choice because </a:t>
            </a:r>
            <a:r>
              <a:rPr lang="en-GB" baseline="0" dirty="0" err="1" smtClean="0"/>
              <a:t>its</a:t>
            </a:r>
            <a:r>
              <a:rPr lang="en-GB" baseline="0" dirty="0" smtClean="0"/>
              <a:t> been around a while!</a:t>
            </a:r>
          </a:p>
          <a:p>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30</a:t>
            </a:fld>
            <a:endParaRPr lang="en-GB"/>
          </a:p>
        </p:txBody>
      </p:sp>
    </p:spTree>
    <p:extLst>
      <p:ext uri="{BB962C8B-B14F-4D97-AF65-F5344CB8AC3E}">
        <p14:creationId xmlns:p14="http://schemas.microsoft.com/office/powerpoint/2010/main" val="663755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will</a:t>
            </a:r>
            <a:r>
              <a:rPr lang="en-GB" baseline="0" dirty="0" smtClean="0"/>
              <a:t> explore some of these in more detail later, but …</a:t>
            </a:r>
          </a:p>
          <a:p>
            <a:pPr marL="171450" indent="-171450">
              <a:buFont typeface="Arial" panose="020B0604020202020204" pitchFamily="34" charset="0"/>
              <a:buChar char="•"/>
            </a:pPr>
            <a:r>
              <a:rPr lang="en-GB" baseline="0" dirty="0" smtClean="0"/>
              <a:t>Restricted entities allow a user to be associated with one or more entity. This restricts them to access only those entities and the cases belonging to those entities.</a:t>
            </a:r>
          </a:p>
          <a:p>
            <a:pPr marL="171450" indent="-171450">
              <a:buFont typeface="Arial" panose="020B0604020202020204" pitchFamily="34" charset="0"/>
              <a:buChar char="•"/>
            </a:pPr>
            <a:r>
              <a:rPr lang="en-GB" baseline="0" dirty="0" smtClean="0"/>
              <a:t>Access Plans allow you to set the level of access a user has to specific cases – read-write, read-only or no-access. Many of the online functions will exclude results for cases with no-access.</a:t>
            </a:r>
          </a:p>
          <a:p>
            <a:pPr marL="171450" indent="-171450">
              <a:buFont typeface="Arial" panose="020B0604020202020204" pitchFamily="34" charset="0"/>
              <a:buChar char="•"/>
            </a:pPr>
            <a:r>
              <a:rPr lang="en-GB" baseline="0" dirty="0" smtClean="0"/>
              <a:t>Case Passwords – allows direct login to that case without having a full VF user account.</a:t>
            </a:r>
          </a:p>
          <a:p>
            <a:pPr marL="171450" indent="-171450">
              <a:buFont typeface="Arial" panose="020B0604020202020204" pitchFamily="34" charset="0"/>
              <a:buChar char="•"/>
            </a:pPr>
            <a:r>
              <a:rPr lang="en-GB" baseline="0" dirty="0" smtClean="0"/>
              <a:t>Scripts can be blocked from online access. Good practice to block everything that is known to be for use in your main VF system and never intended to be executed by online.</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31</a:t>
            </a:fld>
            <a:endParaRPr lang="en-GB"/>
          </a:p>
        </p:txBody>
      </p:sp>
    </p:spTree>
    <p:extLst>
      <p:ext uri="{BB962C8B-B14F-4D97-AF65-F5344CB8AC3E}">
        <p14:creationId xmlns:p14="http://schemas.microsoft.com/office/powerpoint/2010/main" val="845395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planning an</a:t>
            </a:r>
            <a:r>
              <a:rPr lang="en-GB" baseline="0" dirty="0" smtClean="0"/>
              <a:t> application …</a:t>
            </a:r>
          </a:p>
          <a:p>
            <a:pPr marL="171450" indent="-171450">
              <a:buFont typeface="Arial" panose="020B0604020202020204" pitchFamily="34" charset="0"/>
              <a:buChar char="•"/>
            </a:pPr>
            <a:r>
              <a:rPr lang="en-GB" baseline="0" dirty="0" smtClean="0"/>
              <a:t>Spend a little time understanding how different devices behave. Some devices can scale pages (if configured) which gives a much better user experience. It’s simple to do – one line of HTML. We will see shortly.</a:t>
            </a:r>
          </a:p>
          <a:p>
            <a:pPr marL="171450" indent="-171450">
              <a:buFont typeface="Arial" panose="020B0604020202020204" pitchFamily="34" charset="0"/>
              <a:buChar char="•"/>
            </a:pPr>
            <a:r>
              <a:rPr lang="en-GB" baseline="0" dirty="0" smtClean="0"/>
              <a:t>Understand that what works in one browser doesn’t necessarily work the same in others.</a:t>
            </a:r>
          </a:p>
          <a:p>
            <a:pPr marL="458434" lvl="1" indent="-171450">
              <a:buFont typeface="Arial" panose="020B0604020202020204" pitchFamily="34" charset="0"/>
              <a:buChar char="•"/>
            </a:pPr>
            <a:r>
              <a:rPr lang="en-GB" baseline="0" dirty="0" smtClean="0"/>
              <a:t>For example a simple date input field. HTML5 provides a standard for showing a date picker to simplify date input and ensure only valid dates entered. If you run this on Chrome you get what you expect. If you run on IE the same page doesn’t. </a:t>
            </a:r>
          </a:p>
          <a:p>
            <a:pPr marL="458434" lvl="1" indent="-171450">
              <a:buFont typeface="Arial" panose="020B0604020202020204" pitchFamily="34" charset="0"/>
              <a:buChar char="•"/>
            </a:pPr>
            <a:r>
              <a:rPr lang="en-GB" baseline="0" dirty="0" smtClean="0"/>
              <a:t>Factor such things into your application to ensure your application works consistently across browsers.</a:t>
            </a:r>
          </a:p>
          <a:p>
            <a:pPr marL="458434" lvl="1" indent="-171450">
              <a:buFont typeface="Arial" panose="020B0604020202020204" pitchFamily="34" charset="0"/>
              <a:buChar char="•"/>
            </a:pPr>
            <a:r>
              <a:rPr lang="en-GB" baseline="0" dirty="0" smtClean="0"/>
              <a:t>We will see an example of dates shortly.</a:t>
            </a:r>
          </a:p>
          <a:p>
            <a:pPr marL="171450" lvl="0" indent="-171450">
              <a:buFont typeface="Arial" panose="020B0604020202020204" pitchFamily="34" charset="0"/>
              <a:buChar char="•"/>
            </a:pPr>
            <a:r>
              <a:rPr lang="en-GB" baseline="0" dirty="0" smtClean="0"/>
              <a:t>Be mindful of users who may not have gigabit hardwired network connections or maybe run with a metered mobile data connection. Reduce the impact on them – minimise file sizes (images).</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32</a:t>
            </a:fld>
            <a:endParaRPr lang="en-GB"/>
          </a:p>
        </p:txBody>
      </p:sp>
    </p:spTree>
    <p:extLst>
      <p:ext uri="{BB962C8B-B14F-4D97-AF65-F5344CB8AC3E}">
        <p14:creationId xmlns:p14="http://schemas.microsoft.com/office/powerpoint/2010/main" val="285497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toolkit allowing the creation of</a:t>
            </a:r>
            <a:r>
              <a:rPr lang="en-GB" baseline="0" dirty="0" smtClean="0"/>
              <a:t> Visualfiles applications delivered securely over the internet.</a:t>
            </a:r>
          </a:p>
          <a:p>
            <a:endParaRPr lang="en-GB" dirty="0" smtClean="0"/>
          </a:p>
          <a:p>
            <a:r>
              <a:rPr lang="en-GB" dirty="0" smtClean="0"/>
              <a:t>It’s a</a:t>
            </a:r>
            <a:r>
              <a:rPr lang="en-GB" baseline="0" dirty="0" smtClean="0"/>
              <a:t> Visualfiles service on the web.</a:t>
            </a:r>
          </a:p>
          <a:p>
            <a:endParaRPr lang="en-GB" baseline="0" dirty="0" smtClean="0"/>
          </a:p>
          <a:p>
            <a:r>
              <a:rPr lang="en-GB" baseline="0" dirty="0" smtClean="0"/>
              <a:t>Allows easy creation of applications or the embedding of </a:t>
            </a:r>
            <a:r>
              <a:rPr lang="en-GB" baseline="0" dirty="0" err="1" smtClean="0"/>
              <a:t>Visualfiles</a:t>
            </a:r>
            <a:r>
              <a:rPr lang="en-GB" baseline="0" dirty="0" smtClean="0"/>
              <a:t> functionality into existing portals, giving secure remote access to the live system.</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6</a:t>
            </a:fld>
            <a:endParaRPr lang="en-GB"/>
          </a:p>
        </p:txBody>
      </p:sp>
    </p:spTree>
    <p:extLst>
      <p:ext uri="{BB962C8B-B14F-4D97-AF65-F5344CB8AC3E}">
        <p14:creationId xmlns:p14="http://schemas.microsoft.com/office/powerpoint/2010/main" val="4175243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Think</a:t>
            </a:r>
            <a:r>
              <a:rPr lang="en-GB" baseline="0" dirty="0" smtClean="0"/>
              <a:t> about maintaining your application going forward. You will likely need to</a:t>
            </a:r>
          </a:p>
          <a:p>
            <a:pPr marL="171450" indent="-171450">
              <a:buFont typeface="Arial" panose="020B0604020202020204" pitchFamily="34" charset="0"/>
              <a:buChar char="•"/>
            </a:pPr>
            <a:r>
              <a:rPr lang="en-GB" baseline="0" dirty="0" smtClean="0"/>
              <a:t>Make changes to your branding – logos, colours and hyperlinks change often.</a:t>
            </a:r>
          </a:p>
          <a:p>
            <a:pPr marL="171450" indent="-171450">
              <a:buFont typeface="Arial" panose="020B0604020202020204" pitchFamily="34" charset="0"/>
              <a:buChar char="•"/>
            </a:pPr>
            <a:r>
              <a:rPr lang="en-GB" baseline="0" dirty="0" smtClean="0"/>
              <a:t>Copyright notices change each year</a:t>
            </a:r>
          </a:p>
          <a:p>
            <a:pPr marL="171450" indent="-171450">
              <a:buFont typeface="Arial" panose="020B0604020202020204" pitchFamily="34" charset="0"/>
              <a:buChar char="•"/>
            </a:pPr>
            <a:r>
              <a:rPr lang="en-GB" baseline="0" dirty="0" smtClean="0"/>
              <a:t>Your contact information – phone number and address can change</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smtClean="0"/>
              <a:t>These details are usually visible on multiple pages (if not all) within your application. If you hardcode into every page it becomes a challenge to update and keep everything in synch.</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Instead investigate the use of XSL Include files that allow you to define blocks of code (perhaps a standard header and footer) which can then be included into each of your application pages. When a change is required, do it once in the include file and it is automatically reflected in all pages.</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CSS is very powerful and makes it very easy to adopt standard fonts, colours and styles. They help provide a dynamic interface that can change based on the size of the screen.</a:t>
            </a:r>
          </a:p>
          <a:p>
            <a:pPr marL="0" indent="0">
              <a:buFont typeface="Arial" panose="020B0604020202020204" pitchFamily="34" charset="0"/>
              <a:buNone/>
            </a:pPr>
            <a:endParaRPr lang="en-GB" baseline="0" dirty="0" smtClean="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33</a:t>
            </a:fld>
            <a:endParaRPr lang="en-GB"/>
          </a:p>
        </p:txBody>
      </p:sp>
    </p:spTree>
    <p:extLst>
      <p:ext uri="{BB962C8B-B14F-4D97-AF65-F5344CB8AC3E}">
        <p14:creationId xmlns:p14="http://schemas.microsoft.com/office/powerpoint/2010/main" val="3240052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a toolkit</a:t>
            </a:r>
            <a:r>
              <a:rPr lang="en-GB" baseline="0" dirty="0" smtClean="0"/>
              <a:t> to allow creation of </a:t>
            </a:r>
            <a:r>
              <a:rPr lang="en-GB" baseline="0" dirty="0" err="1" smtClean="0"/>
              <a:t>vf</a:t>
            </a:r>
            <a:r>
              <a:rPr lang="en-GB" baseline="0" dirty="0" smtClean="0"/>
              <a:t> apps delivered securely over internet. </a:t>
            </a:r>
          </a:p>
          <a:p>
            <a:r>
              <a:rPr lang="en-GB" baseline="0" dirty="0" smtClean="0"/>
              <a:t>Here is the URL for the example app for you to login using the credentials provided – go have a play, download the source and the guide.</a:t>
            </a:r>
          </a:p>
          <a:p>
            <a:endParaRPr lang="en-GB" baseline="0" dirty="0" smtClean="0"/>
          </a:p>
          <a:p>
            <a:r>
              <a:rPr lang="en-GB" baseline="0" dirty="0" smtClean="0"/>
              <a:t>Some other useful stuff can be found – we have a fully updated reference guide for Online, another example app known as the accelerator and for help building HTML, go look at the websites.</a:t>
            </a:r>
          </a:p>
          <a:p>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34</a:t>
            </a:fld>
            <a:endParaRPr lang="en-GB"/>
          </a:p>
        </p:txBody>
      </p:sp>
    </p:spTree>
    <p:extLst>
      <p:ext uri="{BB962C8B-B14F-4D97-AF65-F5344CB8AC3E}">
        <p14:creationId xmlns:p14="http://schemas.microsoft.com/office/powerpoint/2010/main" val="185305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its simplest form, </a:t>
            </a:r>
          </a:p>
          <a:p>
            <a:pPr marL="171450" indent="-171450">
              <a:buFont typeface="Arial" panose="020B0604020202020204" pitchFamily="34" charset="0"/>
              <a:buChar char="•"/>
            </a:pPr>
            <a:r>
              <a:rPr lang="en-GB" dirty="0" smtClean="0"/>
              <a:t>The service</a:t>
            </a:r>
            <a:r>
              <a:rPr lang="en-GB" baseline="0" dirty="0" smtClean="0"/>
              <a:t> can receive instructions as HTTP requests</a:t>
            </a:r>
          </a:p>
          <a:p>
            <a:pPr marL="171450" indent="-171450">
              <a:buFont typeface="Arial" panose="020B0604020202020204" pitchFamily="34" charset="0"/>
              <a:buChar char="•"/>
            </a:pPr>
            <a:r>
              <a:rPr lang="en-GB" baseline="0" dirty="0" smtClean="0"/>
              <a:t>It responds back with information contained in XML form.</a:t>
            </a:r>
          </a:p>
          <a:p>
            <a:pPr marL="171450" indent="-171450">
              <a:buFont typeface="Arial" panose="020B0604020202020204" pitchFamily="34" charset="0"/>
              <a:buChar char="•"/>
            </a:pPr>
            <a:r>
              <a:rPr lang="en-GB" baseline="0" dirty="0" smtClean="0"/>
              <a:t>Applications written using Online can be run on any compatible device (phones, tablets, pc’s, macs, </a:t>
            </a:r>
            <a:r>
              <a:rPr lang="en-GB" baseline="0" dirty="0" err="1" smtClean="0"/>
              <a:t>chromebooks</a:t>
            </a:r>
            <a:r>
              <a:rPr lang="en-GB" baseline="0" dirty="0" smtClean="0"/>
              <a:t> etc.)</a:t>
            </a:r>
          </a:p>
          <a:p>
            <a:pPr marL="171450" indent="-171450">
              <a:buFont typeface="Arial" panose="020B0604020202020204" pitchFamily="34" charset="0"/>
              <a:buChar char="•"/>
            </a:pPr>
            <a:r>
              <a:rPr lang="en-GB" baseline="0" dirty="0" smtClean="0"/>
              <a:t>It has a small set of developer friendly functions for entity, case, history, schedule, documents, VBL etc.</a:t>
            </a:r>
          </a:p>
          <a:p>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7</a:t>
            </a:fld>
            <a:endParaRPr lang="en-GB"/>
          </a:p>
        </p:txBody>
      </p:sp>
    </p:spTree>
    <p:extLst>
      <p:ext uri="{BB962C8B-B14F-4D97-AF65-F5344CB8AC3E}">
        <p14:creationId xmlns:p14="http://schemas.microsoft.com/office/powerpoint/2010/main" val="3423346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a:t>
            </a:r>
          </a:p>
          <a:p>
            <a:pPr marL="171450" indent="-171450">
              <a:buFont typeface="Arial" panose="020B0604020202020204" pitchFamily="34" charset="0"/>
              <a:buChar char="•"/>
            </a:pPr>
            <a:r>
              <a:rPr lang="en-GB" dirty="0" smtClean="0"/>
              <a:t>Run system</a:t>
            </a:r>
            <a:r>
              <a:rPr lang="en-GB" baseline="0" dirty="0" smtClean="0"/>
              <a:t> scripts arguably its most powerful feature.</a:t>
            </a:r>
          </a:p>
          <a:p>
            <a:pPr marL="171450" indent="-171450">
              <a:buFont typeface="Arial" panose="020B0604020202020204" pitchFamily="34" charset="0"/>
              <a:buChar char="•"/>
            </a:pPr>
            <a:r>
              <a:rPr lang="en-GB" baseline="0" dirty="0" smtClean="0"/>
              <a:t>Search for entities and cases.</a:t>
            </a:r>
          </a:p>
          <a:p>
            <a:pPr marL="171450" indent="-171450">
              <a:buFont typeface="Arial" panose="020B0604020202020204" pitchFamily="34" charset="0"/>
              <a:buChar char="•"/>
            </a:pPr>
            <a:r>
              <a:rPr lang="en-GB" baseline="0" dirty="0" smtClean="0"/>
              <a:t>Retrieve and update data on screens.</a:t>
            </a:r>
          </a:p>
          <a:p>
            <a:pPr marL="171450" indent="-171450">
              <a:buFont typeface="Arial" panose="020B0604020202020204" pitchFamily="34" charset="0"/>
              <a:buChar char="•"/>
            </a:pPr>
            <a:r>
              <a:rPr lang="en-GB" baseline="0" dirty="0" smtClean="0"/>
              <a:t>Upload and download documents.</a:t>
            </a:r>
          </a:p>
          <a:p>
            <a:pPr marL="171450" indent="-171450">
              <a:buFont typeface="Arial" panose="020B0604020202020204" pitchFamily="34" charset="0"/>
              <a:buChar char="•"/>
            </a:pPr>
            <a:r>
              <a:rPr lang="en-GB" baseline="0" dirty="0" smtClean="0"/>
              <a:t>All of which are protected by the </a:t>
            </a:r>
            <a:r>
              <a:rPr lang="en-GB" baseline="0" dirty="0" err="1" smtClean="0"/>
              <a:t>Visualfiles</a:t>
            </a:r>
            <a:r>
              <a:rPr lang="en-GB" baseline="0" dirty="0" smtClean="0"/>
              <a:t> security features.</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8</a:t>
            </a:fld>
            <a:endParaRPr lang="en-GB"/>
          </a:p>
        </p:txBody>
      </p:sp>
    </p:spTree>
    <p:extLst>
      <p:ext uri="{BB962C8B-B14F-4D97-AF65-F5344CB8AC3E}">
        <p14:creationId xmlns:p14="http://schemas.microsoft.com/office/powerpoint/2010/main" val="366477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explore why you might want to build an online application with some typical</a:t>
            </a:r>
            <a:r>
              <a:rPr lang="en-US" baseline="0" dirty="0" smtClean="0"/>
              <a:t> use cases</a:t>
            </a:r>
            <a:endParaRPr lang="en-US"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9</a:t>
            </a:fld>
            <a:endParaRPr lang="en-GB"/>
          </a:p>
        </p:txBody>
      </p:sp>
    </p:spTree>
    <p:extLst>
      <p:ext uri="{BB962C8B-B14F-4D97-AF65-F5344CB8AC3E}">
        <p14:creationId xmlns:p14="http://schemas.microsoft.com/office/powerpoint/2010/main" val="661967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Some processes benefit from having a dedicated user interface tailored</a:t>
            </a:r>
            <a:r>
              <a:rPr lang="en-GB" baseline="0" dirty="0" smtClean="0"/>
              <a:t> to the task</a:t>
            </a:r>
          </a:p>
          <a:p>
            <a:pPr marL="458434" lvl="1" indent="-171450">
              <a:buFont typeface="Arial" panose="020B0604020202020204" pitchFamily="34" charset="0"/>
              <a:buChar char="•"/>
            </a:pPr>
            <a:r>
              <a:rPr lang="en-GB" baseline="0" dirty="0" smtClean="0"/>
              <a:t>Perhaps a quotation process would work better with 1 dynamic input form rather than the traditional VF screen limited to 30 fields. Like car insurance quote – answer one question (add named drivers) and the form changes.</a:t>
            </a:r>
          </a:p>
          <a:p>
            <a:pPr marL="171450" indent="-171450">
              <a:buFont typeface="Arial" panose="020B0604020202020204" pitchFamily="34" charset="0"/>
              <a:buChar char="•"/>
            </a:pPr>
            <a:r>
              <a:rPr lang="en-GB" dirty="0" smtClean="0"/>
              <a:t>You</a:t>
            </a:r>
            <a:r>
              <a:rPr lang="en-GB" baseline="0" dirty="0" smtClean="0"/>
              <a:t> may have “the same” product or process but branded differently – a number of trading organisations under company umbrella</a:t>
            </a:r>
          </a:p>
          <a:p>
            <a:pPr marL="458434" lvl="1" indent="-171450">
              <a:buFont typeface="Arial" panose="020B0604020202020204" pitchFamily="34" charset="0"/>
              <a:buChar char="•"/>
            </a:pPr>
            <a:r>
              <a:rPr lang="en-GB" baseline="0" dirty="0" smtClean="0"/>
              <a:t>Claims handling, insurance services</a:t>
            </a:r>
          </a:p>
          <a:p>
            <a:pPr marL="171450" lvl="0" indent="-171450">
              <a:buFont typeface="Arial" panose="020B0604020202020204" pitchFamily="34" charset="0"/>
              <a:buChar char="•"/>
            </a:pPr>
            <a:r>
              <a:rPr lang="en-GB" baseline="0" dirty="0" smtClean="0"/>
              <a:t>Online forms can be tailored to specific disability needs – colours, font sizes, animations.</a:t>
            </a:r>
          </a:p>
          <a:p>
            <a:pPr marL="171450" lvl="0" indent="-171450">
              <a:buFont typeface="Arial" panose="020B0604020202020204" pitchFamily="34" charset="0"/>
              <a:buChar char="•"/>
            </a:pPr>
            <a:r>
              <a:rPr lang="en-GB" baseline="0" dirty="0" smtClean="0"/>
              <a:t>Forms can be provided in multi-language variations with different layouts based on label text.</a:t>
            </a:r>
          </a:p>
          <a:p>
            <a:pPr marL="171450" lvl="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10</a:t>
            </a:fld>
            <a:endParaRPr lang="en-GB"/>
          </a:p>
        </p:txBody>
      </p:sp>
    </p:spTree>
    <p:extLst>
      <p:ext uri="{BB962C8B-B14F-4D97-AF65-F5344CB8AC3E}">
        <p14:creationId xmlns:p14="http://schemas.microsoft.com/office/powerpoint/2010/main" val="3938686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smtClean="0"/>
              <a:t>You may want to build an application that gives you specific functionality</a:t>
            </a:r>
            <a:r>
              <a:rPr lang="en-GB" baseline="0" dirty="0" smtClean="0"/>
              <a:t> whilst out of the office – travelling or in court</a:t>
            </a:r>
          </a:p>
          <a:p>
            <a:pPr marL="171450" indent="-171450">
              <a:buFont typeface="Arial" panose="020B0604020202020204" pitchFamily="34" charset="0"/>
              <a:buChar char="•"/>
            </a:pPr>
            <a:r>
              <a:rPr lang="en-GB" baseline="0" dirty="0" smtClean="0"/>
              <a:t>B</a:t>
            </a:r>
            <a:r>
              <a:rPr lang="en-GB" dirty="0" smtClean="0"/>
              <a:t>eing internet based access from anywhere with</a:t>
            </a:r>
            <a:r>
              <a:rPr lang="en-GB" baseline="0" dirty="0" smtClean="0"/>
              <a:t> a connection</a:t>
            </a:r>
          </a:p>
          <a:p>
            <a:pPr marL="171450" indent="-171450">
              <a:buFont typeface="Arial" panose="020B0604020202020204" pitchFamily="34" charset="0"/>
              <a:buChar char="•"/>
            </a:pPr>
            <a:r>
              <a:rPr lang="en-GB" baseline="0" dirty="0" smtClean="0"/>
              <a:t>Typical devices include </a:t>
            </a:r>
            <a:r>
              <a:rPr lang="en-GB" baseline="0" dirty="0" err="1" smtClean="0"/>
              <a:t>iphone</a:t>
            </a:r>
            <a:r>
              <a:rPr lang="en-GB" baseline="0" dirty="0" smtClean="0"/>
              <a:t>, </a:t>
            </a:r>
            <a:r>
              <a:rPr lang="en-GB" baseline="0" dirty="0" err="1" smtClean="0"/>
              <a:t>ipad</a:t>
            </a:r>
            <a:r>
              <a:rPr lang="en-GB" baseline="0" dirty="0" smtClean="0"/>
              <a:t>, android pone and tablet, Chrome, Safari, Microsoft Edge and Internet Explorer. But it could be any device that can send HTTP requests and process XML responses. </a:t>
            </a:r>
            <a:endParaRPr lang="en-GB" dirty="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11</a:t>
            </a:fld>
            <a:endParaRPr lang="en-GB"/>
          </a:p>
        </p:txBody>
      </p:sp>
    </p:spTree>
    <p:extLst>
      <p:ext uri="{BB962C8B-B14F-4D97-AF65-F5344CB8AC3E}">
        <p14:creationId xmlns:p14="http://schemas.microsoft.com/office/powerpoint/2010/main" val="48170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may want to give your clients direct access to their cases. B2C</a:t>
            </a:r>
          </a:p>
          <a:p>
            <a:pPr marL="458434" lvl="1" indent="-171450">
              <a:buFont typeface="Arial" panose="020B0604020202020204" pitchFamily="34" charset="0"/>
              <a:buChar char="•"/>
            </a:pPr>
            <a:r>
              <a:rPr lang="en-GB" dirty="0" smtClean="0"/>
              <a:t>Review progress,</a:t>
            </a:r>
            <a:r>
              <a:rPr lang="en-GB" baseline="0" dirty="0" smtClean="0"/>
              <a:t> submit instructions, download/upload documents.</a:t>
            </a:r>
          </a:p>
          <a:p>
            <a:pPr marL="458434" lvl="1" indent="-171450">
              <a:buFont typeface="Arial" panose="020B0604020202020204" pitchFamily="34" charset="0"/>
              <a:buChar char="•"/>
            </a:pPr>
            <a:endParaRPr lang="en-GB" baseline="0" dirty="0" smtClean="0"/>
          </a:p>
          <a:p>
            <a:pPr marL="171450" lvl="0" indent="-171450">
              <a:buFont typeface="Arial" panose="020B0604020202020204" pitchFamily="34" charset="0"/>
              <a:buChar char="•"/>
            </a:pPr>
            <a:r>
              <a:rPr lang="en-GB" baseline="0" dirty="0" smtClean="0"/>
              <a:t>You may want to give third parties access to perform certain tasks. B2B</a:t>
            </a:r>
          </a:p>
          <a:p>
            <a:pPr marL="458434" lvl="1" indent="-171450">
              <a:buFont typeface="Arial" panose="020B0604020202020204" pitchFamily="34" charset="0"/>
              <a:buChar char="•"/>
            </a:pPr>
            <a:r>
              <a:rPr lang="en-GB" baseline="0" dirty="0" smtClean="0"/>
              <a:t>Create a case, progress case to new stage, record fees</a:t>
            </a:r>
          </a:p>
          <a:p>
            <a:pPr marL="458434" lvl="1" indent="-171450">
              <a:buFont typeface="Arial" panose="020B0604020202020204" pitchFamily="34" charset="0"/>
              <a:buChar char="•"/>
            </a:pPr>
            <a:r>
              <a:rPr lang="en-GB" baseline="0" dirty="0" smtClean="0"/>
              <a:t>Of course, you don’t have to build an application for B2B, you could embed VF Online calls directly into the third parties own portals.</a:t>
            </a:r>
          </a:p>
          <a:p>
            <a:pPr marL="458434" lvl="1" indent="-171450">
              <a:buFont typeface="Arial" panose="020B0604020202020204" pitchFamily="34" charset="0"/>
              <a:buChar char="•"/>
            </a:pPr>
            <a:endParaRPr lang="en-GB" baseline="0" dirty="0" smtClean="0"/>
          </a:p>
          <a:p>
            <a:pPr marL="171450" lvl="0" indent="-171450">
              <a:buFont typeface="Arial" panose="020B0604020202020204" pitchFamily="34" charset="0"/>
              <a:buChar char="•"/>
            </a:pPr>
            <a:r>
              <a:rPr lang="en-GB" baseline="0" dirty="0" smtClean="0"/>
              <a:t>B2C and B2B -&gt; self-service reduces cost.</a:t>
            </a:r>
            <a:endParaRPr lang="en-GB" baseline="0" dirty="0"/>
          </a:p>
          <a:p>
            <a:pPr marL="458434" lvl="1"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pPr>
              <a:defRPr/>
            </a:pPr>
            <a:fld id="{337D5214-3F06-1B4D-9BE0-5A1876BF1989}" type="slidenum">
              <a:rPr lang="en-GB" smtClean="0"/>
              <a:pPr>
                <a:defRPr/>
              </a:pPr>
              <a:t>12</a:t>
            </a:fld>
            <a:endParaRPr lang="en-GB"/>
          </a:p>
        </p:txBody>
      </p:sp>
    </p:spTree>
    <p:extLst>
      <p:ext uri="{BB962C8B-B14F-4D97-AF65-F5344CB8AC3E}">
        <p14:creationId xmlns:p14="http://schemas.microsoft.com/office/powerpoint/2010/main" val="259597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580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330184" y="2693799"/>
            <a:ext cx="7886700" cy="693638"/>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1670575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Content Placeholder 4"/>
          <p:cNvSpPr>
            <a:spLocks noGrp="1"/>
          </p:cNvSpPr>
          <p:nvPr>
            <p:ph sz="quarter" idx="11"/>
          </p:nvPr>
        </p:nvSpPr>
        <p:spPr>
          <a:xfrm>
            <a:off x="450850" y="1453236"/>
            <a:ext cx="5730494" cy="496309"/>
          </a:xfrm>
          <a:prstGeom prst="rect">
            <a:avLst/>
          </a:prstGeom>
        </p:spPr>
        <p:txBody>
          <a:bodyPr vert="horz" lIns="57397" tIns="28698" rIns="57397" bIns="28698"/>
          <a:lstStyle>
            <a:lvl1pPr marL="42849" indent="0">
              <a:buFont typeface="Arial"/>
              <a:buNone/>
              <a:defRPr sz="3200" b="1">
                <a:solidFill>
                  <a:srgbClr val="77B800"/>
                </a:solidFill>
              </a:defRPr>
            </a:lvl1pPr>
            <a:lvl2pPr marL="336808" indent="0">
              <a:buNone/>
              <a:defRPr/>
            </a:lvl2pPr>
            <a:lvl3pPr marL="728423" indent="0">
              <a:buNone/>
              <a:defRPr/>
            </a:lvl3pPr>
            <a:lvl4pPr marL="1129005" indent="0">
              <a:buNone/>
              <a:defRPr/>
            </a:lvl4pPr>
            <a:lvl5pPr marL="1583397" indent="0">
              <a:buNone/>
              <a:defRPr/>
            </a:lvl5pPr>
          </a:lstStyle>
          <a:p>
            <a:pPr lvl="0"/>
            <a:r>
              <a:rPr lang="en-GB" dirty="0"/>
              <a:t>Click to edit Master text styles</a:t>
            </a:r>
          </a:p>
        </p:txBody>
      </p:sp>
      <p:sp>
        <p:nvSpPr>
          <p:cNvPr id="3" name="Content Placeholder 6"/>
          <p:cNvSpPr>
            <a:spLocks noGrp="1"/>
          </p:cNvSpPr>
          <p:nvPr>
            <p:ph sz="quarter" idx="12"/>
          </p:nvPr>
        </p:nvSpPr>
        <p:spPr>
          <a:xfrm>
            <a:off x="456752" y="1949660"/>
            <a:ext cx="4832135" cy="471672"/>
          </a:xfrm>
          <a:prstGeom prst="rect">
            <a:avLst/>
          </a:prstGeom>
        </p:spPr>
        <p:txBody>
          <a:bodyPr vert="horz" lIns="57397" tIns="28698" rIns="57397" bIns="28698"/>
          <a:lstStyle>
            <a:lvl1pPr marL="42849" indent="0">
              <a:buFont typeface="Arial"/>
              <a:buNone/>
              <a:defRPr sz="2000"/>
            </a:lvl1pPr>
          </a:lstStyle>
          <a:p>
            <a:pPr lvl="0"/>
            <a:r>
              <a:rPr lang="en-GB" dirty="0"/>
              <a:t>Click to edit Master text styles</a:t>
            </a:r>
          </a:p>
        </p:txBody>
      </p:sp>
    </p:spTree>
    <p:extLst>
      <p:ext uri="{BB962C8B-B14F-4D97-AF65-F5344CB8AC3E}">
        <p14:creationId xmlns:p14="http://schemas.microsoft.com/office/powerpoint/2010/main" val="72261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1000"/>
                        <p:tgtEl>
                          <p:spTgt spid="2"/>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10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a:cs typeface="Calibri"/>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89976" y="597812"/>
            <a:ext cx="8390316" cy="3923880"/>
          </a:xfrm>
        </p:spPr>
        <p:txBody>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6708529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83715" y="87743"/>
            <a:ext cx="6893447" cy="279232"/>
          </a:xfrm>
        </p:spPr>
        <p:txBody>
          <a:bodyPr/>
          <a:lstStyle>
            <a:lvl1pPr>
              <a:defRPr>
                <a:latin typeface="Calibri"/>
                <a:cs typeface="Calibri"/>
              </a:defRPr>
            </a:lvl1pPr>
          </a:lstStyle>
          <a:p>
            <a:r>
              <a:rPr lang="en-US" dirty="0"/>
              <a:t>Click to edit Master title style</a:t>
            </a:r>
            <a:endParaRPr lang="en-GB" dirty="0"/>
          </a:p>
        </p:txBody>
      </p:sp>
      <p:sp>
        <p:nvSpPr>
          <p:cNvPr id="5" name="Content Placeholder 2"/>
          <p:cNvSpPr>
            <a:spLocks noGrp="1"/>
          </p:cNvSpPr>
          <p:nvPr>
            <p:ph idx="1" hasCustomPrompt="1"/>
          </p:nvPr>
        </p:nvSpPr>
        <p:spPr>
          <a:xfrm>
            <a:off x="289976" y="597812"/>
            <a:ext cx="8390316" cy="3923880"/>
          </a:xfrm>
          <a:prstGeom prst="rect">
            <a:avLst/>
          </a:prstGeom>
        </p:spPr>
        <p:txBody>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6708529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83715" y="87743"/>
            <a:ext cx="6893447" cy="279232"/>
          </a:xfrm>
        </p:spPr>
        <p:txBody>
          <a:bodyPr/>
          <a:lstStyle>
            <a:lvl1pPr>
              <a:defRPr>
                <a:latin typeface="Calibri"/>
                <a:cs typeface="Calibri"/>
              </a:defRPr>
            </a:lvl1pPr>
          </a:lstStyle>
          <a:p>
            <a:r>
              <a:rPr lang="en-US" dirty="0"/>
              <a:t>Click to edit Master title style</a:t>
            </a:r>
            <a:endParaRPr lang="en-GB" dirty="0"/>
          </a:p>
        </p:txBody>
      </p:sp>
      <p:sp>
        <p:nvSpPr>
          <p:cNvPr id="5" name="Content Placeholder 2"/>
          <p:cNvSpPr>
            <a:spLocks noGrp="1"/>
          </p:cNvSpPr>
          <p:nvPr>
            <p:ph idx="1" hasCustomPrompt="1"/>
          </p:nvPr>
        </p:nvSpPr>
        <p:spPr>
          <a:xfrm>
            <a:off x="289976" y="597812"/>
            <a:ext cx="8390316" cy="3923880"/>
          </a:xfrm>
        </p:spPr>
        <p:txBody>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6708529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4.tif"/><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4.tif"/><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4.tif"/><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tif"/><Relationship Id="rId5" Type="http://schemas.openxmlformats.org/officeDocument/2006/relationships/image" Target="../media/image1.jpe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tif"/><Relationship Id="rId5" Type="http://schemas.openxmlformats.org/officeDocument/2006/relationships/image" Target="../media/image1.jpeg"/><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4.tif"/><Relationship Id="rId5" Type="http://schemas.openxmlformats.org/officeDocument/2006/relationships/image" Target="../media/image1.jpe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1355" y="763"/>
            <a:ext cx="9141289" cy="5141975"/>
          </a:xfrm>
          <a:prstGeom prst="rect">
            <a:avLst/>
          </a:prstGeom>
        </p:spPr>
      </p:pic>
      <p:pic>
        <p:nvPicPr>
          <p:cNvPr id="4" name="Picture 3" descr="LEXISNEXIS new logo 2010.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5" name="TextBox 4"/>
          <p:cNvSpPr txBox="1"/>
          <p:nvPr userDrawn="1"/>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pic>
        <p:nvPicPr>
          <p:cNvPr id="6" name="Picture 5"/>
          <p:cNvPicPr>
            <a:picLocks noChangeAspect="1"/>
          </p:cNvPicPr>
          <p:nvPr userDrawn="1"/>
        </p:nvPicPr>
        <p:blipFill>
          <a:blip r:embed="rId5"/>
          <a:stretch>
            <a:fillRect/>
          </a:stretch>
        </p:blipFill>
        <p:spPr>
          <a:xfrm>
            <a:off x="825500" y="3967699"/>
            <a:ext cx="2249190" cy="185089"/>
          </a:xfrm>
          <a:prstGeom prst="rect">
            <a:avLst/>
          </a:prstGeom>
        </p:spPr>
      </p:pic>
    </p:spTree>
    <p:extLst>
      <p:ext uri="{BB962C8B-B14F-4D97-AF65-F5344CB8AC3E}">
        <p14:creationId xmlns:p14="http://schemas.microsoft.com/office/powerpoint/2010/main" val="748712751"/>
      </p:ext>
    </p:extLst>
  </p:cSld>
  <p:clrMap bg1="lt1" tx1="dk1" bg2="lt2" tx2="dk2" accent1="accent1" accent2="accent2" accent3="accent3" accent4="accent4" accent5="accent5" accent6="accent6" hlink="hlink" folHlink="folHlink"/>
  <p:sldLayoutIdLst>
    <p:sldLayoutId id="2147483669" r:id="rId1"/>
  </p:sldLayoutIdLst>
  <p:transition/>
  <p:txStyles>
    <p:titleStyle>
      <a:lvl1pPr algn="l" rtl="0" eaLnBrk="1" fontAlgn="base" hangingPunct="1">
        <a:spcBef>
          <a:spcPct val="0"/>
        </a:spcBef>
        <a:spcAft>
          <a:spcPct val="0"/>
        </a:spcAft>
        <a:defRPr sz="1500">
          <a:solidFill>
            <a:srgbClr val="000000"/>
          </a:solidFill>
          <a:latin typeface="Calibri"/>
          <a:ea typeface="ＭＳ Ｐゴシック" charset="-128"/>
          <a:cs typeface="Calibri"/>
          <a:sym typeface="Times New Roman Bold" charset="0"/>
        </a:defRPr>
      </a:lvl1pPr>
      <a:lvl2pPr algn="l" rtl="0" eaLnBrk="1" fontAlgn="base" hangingPunct="1">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2pPr>
      <a:lvl3pPr algn="l" rtl="0" eaLnBrk="1" fontAlgn="base" hangingPunct="1">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3pPr>
      <a:lvl4pPr algn="l" rtl="0" eaLnBrk="1" fontAlgn="base" hangingPunct="1">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4pPr>
      <a:lvl5pPr algn="l" rtl="0" eaLnBrk="1" fontAlgn="base" hangingPunct="1">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5pPr>
      <a:lvl6pPr marL="286984" algn="l" rtl="0" eaLnBrk="1" fontAlgn="base" hangingPunct="1">
        <a:spcBef>
          <a:spcPct val="0"/>
        </a:spcBef>
        <a:spcAft>
          <a:spcPct val="0"/>
        </a:spcAft>
        <a:defRPr sz="2400">
          <a:solidFill>
            <a:srgbClr val="005671"/>
          </a:solidFill>
          <a:latin typeface="Gill Sans MT" pitchFamily="34" charset="0"/>
          <a:sym typeface="Times New Roman Bold" charset="0"/>
        </a:defRPr>
      </a:lvl6pPr>
      <a:lvl7pPr marL="573969" algn="l" rtl="0" eaLnBrk="1" fontAlgn="base" hangingPunct="1">
        <a:spcBef>
          <a:spcPct val="0"/>
        </a:spcBef>
        <a:spcAft>
          <a:spcPct val="0"/>
        </a:spcAft>
        <a:defRPr sz="2400">
          <a:solidFill>
            <a:srgbClr val="005671"/>
          </a:solidFill>
          <a:latin typeface="Gill Sans MT" pitchFamily="34" charset="0"/>
          <a:sym typeface="Times New Roman Bold" charset="0"/>
        </a:defRPr>
      </a:lvl7pPr>
      <a:lvl8pPr marL="860953" algn="l" rtl="0" eaLnBrk="1" fontAlgn="base" hangingPunct="1">
        <a:spcBef>
          <a:spcPct val="0"/>
        </a:spcBef>
        <a:spcAft>
          <a:spcPct val="0"/>
        </a:spcAft>
        <a:defRPr sz="2400">
          <a:solidFill>
            <a:srgbClr val="005671"/>
          </a:solidFill>
          <a:latin typeface="Gill Sans MT" pitchFamily="34" charset="0"/>
          <a:sym typeface="Times New Roman Bold" charset="0"/>
        </a:defRPr>
      </a:lvl8pPr>
      <a:lvl9pPr marL="1147938" algn="l" rtl="0" eaLnBrk="1" fontAlgn="base" hangingPunct="1">
        <a:spcBef>
          <a:spcPct val="0"/>
        </a:spcBef>
        <a:spcAft>
          <a:spcPct val="0"/>
        </a:spcAft>
        <a:defRPr sz="2400">
          <a:solidFill>
            <a:srgbClr val="005671"/>
          </a:solidFill>
          <a:latin typeface="Gill Sans MT" pitchFamily="34" charset="0"/>
          <a:sym typeface="Times New Roman Bold" charset="0"/>
        </a:defRPr>
      </a:lvl9pPr>
    </p:titleStyle>
    <p:bodyStyle>
      <a:lvl1pPr marL="42849" indent="0" algn="l" rtl="0" eaLnBrk="1" fontAlgn="base" hangingPunct="1">
        <a:lnSpc>
          <a:spcPct val="120000"/>
        </a:lnSpc>
        <a:spcBef>
          <a:spcPct val="10000"/>
        </a:spcBef>
        <a:spcAft>
          <a:spcPct val="40000"/>
        </a:spcAft>
        <a:buClr>
          <a:srgbClr val="77B800"/>
        </a:buClr>
        <a:buNone/>
        <a:tabLst>
          <a:tab pos="619807" algn="l"/>
        </a:tabLst>
        <a:defRPr sz="1100">
          <a:solidFill>
            <a:schemeClr val="tx1"/>
          </a:solidFill>
          <a:latin typeface="Calibri"/>
          <a:ea typeface="ＭＳ Ｐゴシック" charset="-128"/>
          <a:cs typeface="Calibri"/>
          <a:sym typeface="Times New Roman" charset="0"/>
        </a:defRPr>
      </a:lvl1pPr>
      <a:lvl2pPr marL="510195" indent="-173386" algn="l" rtl="0" eaLnBrk="1" fontAlgn="base" hangingPunct="1">
        <a:lnSpc>
          <a:spcPct val="120000"/>
        </a:lnSpc>
        <a:spcBef>
          <a:spcPct val="10000"/>
        </a:spcBef>
        <a:spcAft>
          <a:spcPct val="40000"/>
        </a:spcAft>
        <a:buClr>
          <a:srgbClr val="77B800"/>
        </a:buClr>
        <a:buSzPct val="105000"/>
        <a:buFont typeface="Arial"/>
        <a:buChar char="•"/>
        <a:tabLst>
          <a:tab pos="619807" algn="l"/>
        </a:tabLst>
        <a:defRPr sz="1100">
          <a:solidFill>
            <a:schemeClr val="tx1"/>
          </a:solidFill>
          <a:latin typeface="Calibri"/>
          <a:ea typeface="ＭＳ Ｐゴシック" charset="-128"/>
          <a:cs typeface="Calibri"/>
          <a:sym typeface="Times New Roman" charset="0"/>
        </a:defRPr>
      </a:lvl2pPr>
      <a:lvl3pPr marL="901809" indent="-173386" algn="l" rtl="0" eaLnBrk="1" fontAlgn="base" hangingPunct="1">
        <a:lnSpc>
          <a:spcPct val="120000"/>
        </a:lnSpc>
        <a:spcBef>
          <a:spcPct val="10000"/>
        </a:spcBef>
        <a:spcAft>
          <a:spcPct val="40000"/>
        </a:spcAft>
        <a:buClr>
          <a:srgbClr val="77B800"/>
        </a:buClr>
        <a:buSzPct val="105000"/>
        <a:buFont typeface="Times New Roman" charset="0"/>
        <a:buChar char="-"/>
        <a:tabLst>
          <a:tab pos="619807" algn="l"/>
        </a:tabLst>
        <a:defRPr sz="1100">
          <a:solidFill>
            <a:schemeClr val="tx1"/>
          </a:solidFill>
          <a:latin typeface="Calibri"/>
          <a:ea typeface="ＭＳ Ｐゴシック" charset="-128"/>
          <a:cs typeface="Calibri"/>
          <a:sym typeface="Times New Roman" charset="0"/>
        </a:defRPr>
      </a:lvl3pPr>
      <a:lvl4pPr marL="1348229" indent="-219224" algn="l" rtl="0" eaLnBrk="1" fontAlgn="base" hangingPunct="1">
        <a:lnSpc>
          <a:spcPct val="120000"/>
        </a:lnSpc>
        <a:spcBef>
          <a:spcPct val="10000"/>
        </a:spcBef>
        <a:spcAft>
          <a:spcPct val="40000"/>
        </a:spcAft>
        <a:buClr>
          <a:srgbClr val="77B800"/>
        </a:buClr>
        <a:buSzPct val="105000"/>
        <a:buFont typeface="Times New Roman" charset="0"/>
        <a:buChar char="-"/>
        <a:tabLst>
          <a:tab pos="619807" algn="l"/>
        </a:tabLst>
        <a:defRPr sz="1100">
          <a:solidFill>
            <a:schemeClr val="tx1"/>
          </a:solidFill>
          <a:latin typeface="Calibri"/>
          <a:ea typeface="ＭＳ Ｐゴシック" charset="-128"/>
          <a:cs typeface="Calibri"/>
          <a:sym typeface="Times New Roman" charset="0"/>
        </a:defRPr>
      </a:lvl4pPr>
      <a:lvl5pPr marL="1748812" indent="-165415" algn="l" rtl="0" eaLnBrk="1" fontAlgn="base" hangingPunct="1">
        <a:lnSpc>
          <a:spcPct val="120000"/>
        </a:lnSpc>
        <a:spcBef>
          <a:spcPct val="10000"/>
        </a:spcBef>
        <a:spcAft>
          <a:spcPct val="40000"/>
        </a:spcAft>
        <a:buClr>
          <a:srgbClr val="77B800"/>
        </a:buClr>
        <a:buSzPct val="105000"/>
        <a:buFont typeface="Times New Roman" charset="0"/>
        <a:buChar char="-"/>
        <a:tabLst>
          <a:tab pos="619807" algn="l"/>
        </a:tabLst>
        <a:defRPr sz="1100">
          <a:solidFill>
            <a:schemeClr val="tx1"/>
          </a:solidFill>
          <a:latin typeface="Calibri"/>
          <a:ea typeface="ＭＳ Ｐゴシック" charset="-128"/>
          <a:cs typeface="Calibri"/>
          <a:sym typeface="Times New Roman" charset="0"/>
        </a:defRPr>
      </a:lvl5pPr>
      <a:lvl6pPr marL="2035796" indent="-165415" algn="l" rtl="0" eaLnBrk="1" fontAlgn="base" hangingPunct="1">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eaLnBrk="1" fontAlgn="base" hangingPunct="1">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eaLnBrk="1" fontAlgn="base" hangingPunct="1">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eaLnBrk="1" fontAlgn="base" hangingPunct="1">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1355" y="185"/>
            <a:ext cx="9141289" cy="5143129"/>
          </a:xfrm>
          <a:prstGeom prst="rect">
            <a:avLst/>
          </a:prstGeom>
        </p:spPr>
      </p:pic>
      <p:pic>
        <p:nvPicPr>
          <p:cNvPr id="4" name="Picture 3" descr="LEXISNEXIS new logo 2010.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5" name="TextBox 4"/>
          <p:cNvSpPr txBox="1"/>
          <p:nvPr userDrawn="1"/>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pic>
        <p:nvPicPr>
          <p:cNvPr id="6" name="Picture 5"/>
          <p:cNvPicPr>
            <a:picLocks noChangeAspect="1"/>
          </p:cNvPicPr>
          <p:nvPr userDrawn="1"/>
        </p:nvPicPr>
        <p:blipFill>
          <a:blip r:embed="rId5"/>
          <a:stretch>
            <a:fillRect/>
          </a:stretch>
        </p:blipFill>
        <p:spPr>
          <a:xfrm>
            <a:off x="413312" y="2436360"/>
            <a:ext cx="3502462" cy="288223"/>
          </a:xfrm>
          <a:prstGeom prst="rect">
            <a:avLst/>
          </a:prstGeom>
        </p:spPr>
      </p:pic>
      <p:sp>
        <p:nvSpPr>
          <p:cNvPr id="2" name="Title Placeholder 1"/>
          <p:cNvSpPr>
            <a:spLocks noGrp="1"/>
          </p:cNvSpPr>
          <p:nvPr>
            <p:ph type="title"/>
          </p:nvPr>
        </p:nvSpPr>
        <p:spPr>
          <a:xfrm>
            <a:off x="330184" y="2693799"/>
            <a:ext cx="7886700" cy="693638"/>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Tree>
    <p:extLst>
      <p:ext uri="{BB962C8B-B14F-4D97-AF65-F5344CB8AC3E}">
        <p14:creationId xmlns:p14="http://schemas.microsoft.com/office/powerpoint/2010/main" val="2689103187"/>
      </p:ext>
    </p:extLst>
  </p:cSld>
  <p:clrMap bg1="lt1" tx1="dk1" bg2="lt2" tx2="dk2" accent1="accent1" accent2="accent2" accent3="accent3" accent4="accent4" accent5="accent5" accent6="accent6" hlink="hlink" folHlink="folHlink"/>
  <p:sldLayoutIdLst>
    <p:sldLayoutId id="2147483681" r:id="rId1"/>
  </p:sldLayoutIdLst>
  <p:transition/>
  <p:txStyles>
    <p:titleStyle>
      <a:lvl1pPr algn="l" rtl="0" eaLnBrk="1" fontAlgn="base" hangingPunct="1">
        <a:spcBef>
          <a:spcPct val="0"/>
        </a:spcBef>
        <a:spcAft>
          <a:spcPct val="0"/>
        </a:spcAft>
        <a:defRPr sz="3200">
          <a:solidFill>
            <a:srgbClr val="000000"/>
          </a:solidFill>
          <a:latin typeface="Calibri"/>
          <a:ea typeface="ＭＳ Ｐゴシック" charset="-128"/>
          <a:cs typeface="Calibri"/>
          <a:sym typeface="Times New Roman Bold" charset="0"/>
        </a:defRPr>
      </a:lvl1pPr>
      <a:lvl2pPr algn="l" rtl="0" eaLnBrk="1" fontAlgn="base" hangingPunct="1">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2pPr>
      <a:lvl3pPr algn="l" rtl="0" eaLnBrk="1" fontAlgn="base" hangingPunct="1">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3pPr>
      <a:lvl4pPr algn="l" rtl="0" eaLnBrk="1" fontAlgn="base" hangingPunct="1">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4pPr>
      <a:lvl5pPr algn="l" rtl="0" eaLnBrk="1" fontAlgn="base" hangingPunct="1">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5pPr>
      <a:lvl6pPr marL="286984" algn="l" rtl="0" eaLnBrk="1" fontAlgn="base" hangingPunct="1">
        <a:spcBef>
          <a:spcPct val="0"/>
        </a:spcBef>
        <a:spcAft>
          <a:spcPct val="0"/>
        </a:spcAft>
        <a:defRPr sz="2400">
          <a:solidFill>
            <a:srgbClr val="005671"/>
          </a:solidFill>
          <a:latin typeface="Gill Sans MT" pitchFamily="34" charset="0"/>
          <a:sym typeface="Times New Roman Bold" charset="0"/>
        </a:defRPr>
      </a:lvl6pPr>
      <a:lvl7pPr marL="573969" algn="l" rtl="0" eaLnBrk="1" fontAlgn="base" hangingPunct="1">
        <a:spcBef>
          <a:spcPct val="0"/>
        </a:spcBef>
        <a:spcAft>
          <a:spcPct val="0"/>
        </a:spcAft>
        <a:defRPr sz="2400">
          <a:solidFill>
            <a:srgbClr val="005671"/>
          </a:solidFill>
          <a:latin typeface="Gill Sans MT" pitchFamily="34" charset="0"/>
          <a:sym typeface="Times New Roman Bold" charset="0"/>
        </a:defRPr>
      </a:lvl7pPr>
      <a:lvl8pPr marL="860953" algn="l" rtl="0" eaLnBrk="1" fontAlgn="base" hangingPunct="1">
        <a:spcBef>
          <a:spcPct val="0"/>
        </a:spcBef>
        <a:spcAft>
          <a:spcPct val="0"/>
        </a:spcAft>
        <a:defRPr sz="2400">
          <a:solidFill>
            <a:srgbClr val="005671"/>
          </a:solidFill>
          <a:latin typeface="Gill Sans MT" pitchFamily="34" charset="0"/>
          <a:sym typeface="Times New Roman Bold" charset="0"/>
        </a:defRPr>
      </a:lvl8pPr>
      <a:lvl9pPr marL="1147938" algn="l" rtl="0" eaLnBrk="1" fontAlgn="base" hangingPunct="1">
        <a:spcBef>
          <a:spcPct val="0"/>
        </a:spcBef>
        <a:spcAft>
          <a:spcPct val="0"/>
        </a:spcAft>
        <a:defRPr sz="2400">
          <a:solidFill>
            <a:srgbClr val="005671"/>
          </a:solidFill>
          <a:latin typeface="Gill Sans MT" pitchFamily="34" charset="0"/>
          <a:sym typeface="Times New Roman Bold" charset="0"/>
        </a:defRPr>
      </a:lvl9pPr>
    </p:titleStyle>
    <p:bodyStyle>
      <a:lvl1pPr marL="42849" indent="0" algn="l" rtl="0" eaLnBrk="1" fontAlgn="base" hangingPunct="1">
        <a:lnSpc>
          <a:spcPct val="120000"/>
        </a:lnSpc>
        <a:spcBef>
          <a:spcPct val="10000"/>
        </a:spcBef>
        <a:spcAft>
          <a:spcPct val="40000"/>
        </a:spcAft>
        <a:buClr>
          <a:srgbClr val="77B800"/>
        </a:buClr>
        <a:buNone/>
        <a:tabLst>
          <a:tab pos="619807" algn="l"/>
        </a:tabLst>
        <a:defRPr sz="1100">
          <a:solidFill>
            <a:schemeClr val="tx1"/>
          </a:solidFill>
          <a:latin typeface="Calibri"/>
          <a:ea typeface="ＭＳ Ｐゴシック" charset="-128"/>
          <a:cs typeface="Calibri"/>
          <a:sym typeface="Times New Roman" charset="0"/>
        </a:defRPr>
      </a:lvl1pPr>
      <a:lvl2pPr marL="510195" indent="-173386" algn="l" rtl="0" eaLnBrk="1" fontAlgn="base" hangingPunct="1">
        <a:lnSpc>
          <a:spcPct val="120000"/>
        </a:lnSpc>
        <a:spcBef>
          <a:spcPct val="10000"/>
        </a:spcBef>
        <a:spcAft>
          <a:spcPct val="40000"/>
        </a:spcAft>
        <a:buClr>
          <a:srgbClr val="77B800"/>
        </a:buClr>
        <a:buSzPct val="105000"/>
        <a:buFont typeface="Arial"/>
        <a:buChar char="•"/>
        <a:tabLst>
          <a:tab pos="619807" algn="l"/>
        </a:tabLst>
        <a:defRPr sz="1100">
          <a:solidFill>
            <a:schemeClr val="tx1"/>
          </a:solidFill>
          <a:latin typeface="Calibri"/>
          <a:ea typeface="ＭＳ Ｐゴシック" charset="-128"/>
          <a:cs typeface="Calibri"/>
          <a:sym typeface="Times New Roman" charset="0"/>
        </a:defRPr>
      </a:lvl2pPr>
      <a:lvl3pPr marL="901809" indent="-173386" algn="l" rtl="0" eaLnBrk="1" fontAlgn="base" hangingPunct="1">
        <a:lnSpc>
          <a:spcPct val="120000"/>
        </a:lnSpc>
        <a:spcBef>
          <a:spcPct val="10000"/>
        </a:spcBef>
        <a:spcAft>
          <a:spcPct val="40000"/>
        </a:spcAft>
        <a:buClr>
          <a:srgbClr val="77B800"/>
        </a:buClr>
        <a:buSzPct val="105000"/>
        <a:buFont typeface="Times New Roman" charset="0"/>
        <a:buChar char="-"/>
        <a:tabLst>
          <a:tab pos="619807" algn="l"/>
        </a:tabLst>
        <a:defRPr sz="1100">
          <a:solidFill>
            <a:schemeClr val="tx1"/>
          </a:solidFill>
          <a:latin typeface="Calibri"/>
          <a:ea typeface="ＭＳ Ｐゴシック" charset="-128"/>
          <a:cs typeface="Calibri"/>
          <a:sym typeface="Times New Roman" charset="0"/>
        </a:defRPr>
      </a:lvl3pPr>
      <a:lvl4pPr marL="1348229" indent="-219224" algn="l" rtl="0" eaLnBrk="1" fontAlgn="base" hangingPunct="1">
        <a:lnSpc>
          <a:spcPct val="120000"/>
        </a:lnSpc>
        <a:spcBef>
          <a:spcPct val="10000"/>
        </a:spcBef>
        <a:spcAft>
          <a:spcPct val="40000"/>
        </a:spcAft>
        <a:buClr>
          <a:srgbClr val="77B800"/>
        </a:buClr>
        <a:buSzPct val="105000"/>
        <a:buFont typeface="Times New Roman" charset="0"/>
        <a:buChar char="-"/>
        <a:tabLst>
          <a:tab pos="619807" algn="l"/>
        </a:tabLst>
        <a:defRPr sz="1100">
          <a:solidFill>
            <a:schemeClr val="tx1"/>
          </a:solidFill>
          <a:latin typeface="Calibri"/>
          <a:ea typeface="ＭＳ Ｐゴシック" charset="-128"/>
          <a:cs typeface="Calibri"/>
          <a:sym typeface="Times New Roman" charset="0"/>
        </a:defRPr>
      </a:lvl4pPr>
      <a:lvl5pPr marL="1748812" indent="-165415" algn="l" rtl="0" eaLnBrk="1" fontAlgn="base" hangingPunct="1">
        <a:lnSpc>
          <a:spcPct val="120000"/>
        </a:lnSpc>
        <a:spcBef>
          <a:spcPct val="10000"/>
        </a:spcBef>
        <a:spcAft>
          <a:spcPct val="40000"/>
        </a:spcAft>
        <a:buClr>
          <a:srgbClr val="77B800"/>
        </a:buClr>
        <a:buSzPct val="105000"/>
        <a:buFont typeface="Times New Roman" charset="0"/>
        <a:buChar char="-"/>
        <a:tabLst>
          <a:tab pos="619807" algn="l"/>
        </a:tabLst>
        <a:defRPr sz="1100">
          <a:solidFill>
            <a:schemeClr val="tx1"/>
          </a:solidFill>
          <a:latin typeface="Calibri"/>
          <a:ea typeface="ＭＳ Ｐゴシック" charset="-128"/>
          <a:cs typeface="Calibri"/>
          <a:sym typeface="Times New Roman" charset="0"/>
        </a:defRPr>
      </a:lvl5pPr>
      <a:lvl6pPr marL="2035796" indent="-165415" algn="l" rtl="0" eaLnBrk="1" fontAlgn="base" hangingPunct="1">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eaLnBrk="1" fontAlgn="base" hangingPunct="1">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eaLnBrk="1" fontAlgn="base" hangingPunct="1">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eaLnBrk="1" fontAlgn="base" hangingPunct="1">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stretch>
            <a:fillRect/>
          </a:stretch>
        </p:blipFill>
        <p:spPr>
          <a:xfrm>
            <a:off x="1355" y="762"/>
            <a:ext cx="9141288" cy="5141975"/>
          </a:xfrm>
          <a:prstGeom prst="rect">
            <a:avLst/>
          </a:prstGeom>
        </p:spPr>
      </p:pic>
      <p:pic>
        <p:nvPicPr>
          <p:cNvPr id="3" name="Picture 2" descr="LEXISNEXIS new logo 2010.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4" name="TextBox 3"/>
          <p:cNvSpPr txBox="1"/>
          <p:nvPr userDrawn="1"/>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pic>
        <p:nvPicPr>
          <p:cNvPr id="6" name="Picture 5"/>
          <p:cNvPicPr>
            <a:picLocks noChangeAspect="1"/>
          </p:cNvPicPr>
          <p:nvPr userDrawn="1"/>
        </p:nvPicPr>
        <p:blipFill>
          <a:blip r:embed="rId5"/>
          <a:stretch>
            <a:fillRect/>
          </a:stretch>
        </p:blipFill>
        <p:spPr>
          <a:xfrm>
            <a:off x="5401520" y="3924626"/>
            <a:ext cx="3502462" cy="288223"/>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Lst>
  <p:transition/>
  <p:txStyles>
    <p:titleStyle>
      <a:lvl1pPr algn="l" rtl="0" eaLnBrk="0" fontAlgn="base" hangingPunct="0">
        <a:spcBef>
          <a:spcPct val="0"/>
        </a:spcBef>
        <a:spcAft>
          <a:spcPct val="0"/>
        </a:spcAft>
        <a:defRPr sz="4000">
          <a:solidFill>
            <a:schemeClr val="bg1"/>
          </a:solidFill>
          <a:latin typeface="Calibri"/>
          <a:ea typeface="ＭＳ Ｐゴシック" charset="-128"/>
          <a:cs typeface="Calibri"/>
          <a:sym typeface="Times New Roman Bold" charset="0"/>
        </a:defRPr>
      </a:lvl1pPr>
      <a:lvl2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2pPr>
      <a:lvl3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3pPr>
      <a:lvl4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4pPr>
      <a:lvl5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5pPr>
      <a:lvl6pPr marL="286984" algn="l" rtl="0" fontAlgn="base">
        <a:spcBef>
          <a:spcPct val="0"/>
        </a:spcBef>
        <a:spcAft>
          <a:spcPct val="0"/>
        </a:spcAft>
        <a:defRPr sz="2400">
          <a:solidFill>
            <a:srgbClr val="005671"/>
          </a:solidFill>
          <a:latin typeface="Gill Sans MT" pitchFamily="34" charset="0"/>
          <a:sym typeface="Times New Roman Bold" charset="0"/>
        </a:defRPr>
      </a:lvl6pPr>
      <a:lvl7pPr marL="573969" algn="l" rtl="0" fontAlgn="base">
        <a:spcBef>
          <a:spcPct val="0"/>
        </a:spcBef>
        <a:spcAft>
          <a:spcPct val="0"/>
        </a:spcAft>
        <a:defRPr sz="2400">
          <a:solidFill>
            <a:srgbClr val="005671"/>
          </a:solidFill>
          <a:latin typeface="Gill Sans MT" pitchFamily="34" charset="0"/>
          <a:sym typeface="Times New Roman Bold" charset="0"/>
        </a:defRPr>
      </a:lvl7pPr>
      <a:lvl8pPr marL="860953" algn="l" rtl="0" fontAlgn="base">
        <a:spcBef>
          <a:spcPct val="0"/>
        </a:spcBef>
        <a:spcAft>
          <a:spcPct val="0"/>
        </a:spcAft>
        <a:defRPr sz="2400">
          <a:solidFill>
            <a:srgbClr val="005671"/>
          </a:solidFill>
          <a:latin typeface="Gill Sans MT" pitchFamily="34" charset="0"/>
          <a:sym typeface="Times New Roman Bold" charset="0"/>
        </a:defRPr>
      </a:lvl8pPr>
      <a:lvl9pPr marL="1147938" algn="l" rtl="0" fontAlgn="base">
        <a:spcBef>
          <a:spcPct val="0"/>
        </a:spcBef>
        <a:spcAft>
          <a:spcPct val="0"/>
        </a:spcAft>
        <a:defRPr sz="2400">
          <a:solidFill>
            <a:srgbClr val="005671"/>
          </a:solidFill>
          <a:latin typeface="Gill Sans MT" pitchFamily="34" charset="0"/>
          <a:sym typeface="Times New Roman Bold" charset="0"/>
        </a:defRPr>
      </a:lvl9pPr>
    </p:titleStyle>
    <p:bodyStyle>
      <a:lvl1pPr marL="42849" indent="0" algn="l" rtl="0" eaLnBrk="0" fontAlgn="base" hangingPunct="0">
        <a:lnSpc>
          <a:spcPct val="120000"/>
        </a:lnSpc>
        <a:spcBef>
          <a:spcPct val="10000"/>
        </a:spcBef>
        <a:spcAft>
          <a:spcPct val="40000"/>
        </a:spcAft>
        <a:buClr>
          <a:srgbClr val="77B800"/>
        </a:buClr>
        <a:buNone/>
        <a:tabLst>
          <a:tab pos="619807" algn="l"/>
        </a:tabLst>
        <a:defRPr sz="20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0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0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0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0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stretch>
            <a:fillRect/>
          </a:stretch>
        </p:blipFill>
        <p:spPr>
          <a:xfrm>
            <a:off x="4061" y="2285"/>
            <a:ext cx="9135877" cy="5138930"/>
          </a:xfrm>
          <a:prstGeom prst="rect">
            <a:avLst/>
          </a:prstGeom>
        </p:spPr>
      </p:pic>
      <p:sp>
        <p:nvSpPr>
          <p:cNvPr id="1027" name="Rectangle 3"/>
          <p:cNvSpPr>
            <a:spLocks noGrp="1" noChangeAspect="1" noChangeArrowheads="1"/>
          </p:cNvSpPr>
          <p:nvPr>
            <p:ph type="body" idx="1"/>
          </p:nvPr>
        </p:nvSpPr>
        <p:spPr bwMode="auto">
          <a:xfrm>
            <a:off x="289976" y="597812"/>
            <a:ext cx="8390316" cy="3011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p>
            <a:pPr lvl="0"/>
            <a:r>
              <a:rPr lang="en-US" dirty="0">
                <a:sym typeface="Times New Roman" charset="0"/>
              </a:rPr>
              <a:t> Click to edit Master text styles</a:t>
            </a:r>
          </a:p>
          <a:p>
            <a:pPr lvl="1"/>
            <a:r>
              <a:rPr lang="en-US" dirty="0">
                <a:sym typeface="Times New Roman" charset="0"/>
              </a:rPr>
              <a:t>Second level</a:t>
            </a:r>
          </a:p>
          <a:p>
            <a:pPr lvl="2"/>
            <a:r>
              <a:rPr lang="en-US" dirty="0">
                <a:sym typeface="Times New Roman" charset="0"/>
              </a:rPr>
              <a:t>Third level</a:t>
            </a:r>
          </a:p>
          <a:p>
            <a:pPr lvl="3"/>
            <a:r>
              <a:rPr lang="en-US" dirty="0">
                <a:sym typeface="Times New Roman" charset="0"/>
              </a:rPr>
              <a:t>Fourth level</a:t>
            </a:r>
          </a:p>
          <a:p>
            <a:pPr lvl="4"/>
            <a:r>
              <a:rPr lang="en-US" dirty="0">
                <a:sym typeface="Times New Roman" charset="0"/>
              </a:rPr>
              <a:t>Fifth level</a:t>
            </a:r>
          </a:p>
        </p:txBody>
      </p:sp>
      <p:sp>
        <p:nvSpPr>
          <p:cNvPr id="1028" name="Rectangle 4"/>
          <p:cNvSpPr>
            <a:spLocks noGrp="1" noChangeArrowheads="1"/>
          </p:cNvSpPr>
          <p:nvPr>
            <p:ph type="title"/>
          </p:nvPr>
        </p:nvSpPr>
        <p:spPr bwMode="auto">
          <a:xfrm>
            <a:off x="283715" y="87743"/>
            <a:ext cx="6893447" cy="279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b" anchorCtr="0" compatLnSpc="1">
            <a:prstTxWarp prst="textNoShape">
              <a:avLst/>
            </a:prstTxWarp>
          </a:bodyPr>
          <a:lstStyle/>
          <a:p>
            <a:pPr lvl="0"/>
            <a:r>
              <a:rPr lang="en-US" dirty="0">
                <a:sym typeface="Times New Roman Bold" charset="0"/>
              </a:rPr>
              <a:t>Click to edit Master title style</a:t>
            </a:r>
          </a:p>
        </p:txBody>
      </p:sp>
      <p:pic>
        <p:nvPicPr>
          <p:cNvPr id="6" name="Picture 5" descr="LEXISNEXIS new logo 2010.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7" name="TextBox 6"/>
          <p:cNvSpPr txBox="1"/>
          <p:nvPr userDrawn="1"/>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cxnSp>
        <p:nvCxnSpPr>
          <p:cNvPr id="3" name="Straight Connector 2"/>
          <p:cNvCxnSpPr/>
          <p:nvPr userDrawn="1"/>
        </p:nvCxnSpPr>
        <p:spPr bwMode="auto">
          <a:xfrm>
            <a:off x="0" y="395593"/>
            <a:ext cx="9139938" cy="0"/>
          </a:xfrm>
          <a:prstGeom prst="line">
            <a:avLst/>
          </a:prstGeom>
          <a:blipFill dpi="0" rotWithShape="0">
            <a:blip r:embed="rId5"/>
            <a:srcRect/>
            <a:tile tx="0" ty="0" sx="100000" sy="100000" flip="none" algn="tl"/>
          </a:blipFill>
          <a:ln w="12700" cap="flat" cmpd="sng" algn="ctr">
            <a:solidFill>
              <a:srgbClr val="B5C486"/>
            </a:solidFill>
            <a:prstDash val="solid"/>
            <a:round/>
            <a:headEnd type="none" w="med" len="med"/>
            <a:tailEnd type="none" w="med" len="med"/>
          </a:ln>
          <a:effectLst/>
        </p:spPr>
      </p:cxnSp>
      <p:pic>
        <p:nvPicPr>
          <p:cNvPr id="4" name="Picture 3"/>
          <p:cNvPicPr>
            <a:picLocks noChangeAspect="1"/>
          </p:cNvPicPr>
          <p:nvPr userDrawn="1"/>
        </p:nvPicPr>
        <p:blipFill>
          <a:blip r:embed="rId6"/>
          <a:stretch>
            <a:fillRect/>
          </a:stretch>
        </p:blipFill>
        <p:spPr>
          <a:xfrm>
            <a:off x="7237379" y="122932"/>
            <a:ext cx="1841606" cy="151549"/>
          </a:xfrm>
          <a:prstGeom prst="rect">
            <a:avLst/>
          </a:prstGeom>
        </p:spPr>
      </p:pic>
    </p:spTree>
    <p:extLst>
      <p:ext uri="{BB962C8B-B14F-4D97-AF65-F5344CB8AC3E}">
        <p14:creationId xmlns:p14="http://schemas.microsoft.com/office/powerpoint/2010/main" val="3577486791"/>
      </p:ext>
    </p:extLst>
  </p:cSld>
  <p:clrMap bg1="lt1" tx1="dk1" bg2="lt2" tx2="dk2" accent1="accent1" accent2="accent2" accent3="accent3" accent4="accent4" accent5="accent5" accent6="accent6" hlink="hlink" folHlink="folHlink"/>
  <p:sldLayoutIdLst>
    <p:sldLayoutId id="2147483675" r:id="rId1"/>
  </p:sldLayoutIdLst>
  <p:transition/>
  <p:txStyles>
    <p:titleStyle>
      <a:lvl1pPr algn="l" rtl="0" eaLnBrk="0" fontAlgn="base" hangingPunct="0">
        <a:spcBef>
          <a:spcPct val="0"/>
        </a:spcBef>
        <a:spcAft>
          <a:spcPct val="0"/>
        </a:spcAft>
        <a:defRPr sz="2000" b="0">
          <a:solidFill>
            <a:srgbClr val="77B800"/>
          </a:solidFill>
          <a:effectLst/>
          <a:latin typeface="Calibri"/>
          <a:ea typeface="ＭＳ Ｐゴシック" charset="-128"/>
          <a:cs typeface="Calibri"/>
          <a:sym typeface="Times New Roman Bold" charset="0"/>
        </a:defRPr>
      </a:lvl1pPr>
      <a:lvl2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2pPr>
      <a:lvl3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3pPr>
      <a:lvl4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4pPr>
      <a:lvl5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5pPr>
      <a:lvl6pPr marL="286984" algn="l" rtl="0" fontAlgn="base">
        <a:spcBef>
          <a:spcPct val="0"/>
        </a:spcBef>
        <a:spcAft>
          <a:spcPct val="0"/>
        </a:spcAft>
        <a:defRPr sz="2400">
          <a:solidFill>
            <a:srgbClr val="005671"/>
          </a:solidFill>
          <a:latin typeface="Gill Sans MT" pitchFamily="34" charset="0"/>
          <a:sym typeface="Times New Roman Bold" charset="0"/>
        </a:defRPr>
      </a:lvl6pPr>
      <a:lvl7pPr marL="573969" algn="l" rtl="0" fontAlgn="base">
        <a:spcBef>
          <a:spcPct val="0"/>
        </a:spcBef>
        <a:spcAft>
          <a:spcPct val="0"/>
        </a:spcAft>
        <a:defRPr sz="2400">
          <a:solidFill>
            <a:srgbClr val="005671"/>
          </a:solidFill>
          <a:latin typeface="Gill Sans MT" pitchFamily="34" charset="0"/>
          <a:sym typeface="Times New Roman Bold" charset="0"/>
        </a:defRPr>
      </a:lvl7pPr>
      <a:lvl8pPr marL="860953" algn="l" rtl="0" fontAlgn="base">
        <a:spcBef>
          <a:spcPct val="0"/>
        </a:spcBef>
        <a:spcAft>
          <a:spcPct val="0"/>
        </a:spcAft>
        <a:defRPr sz="2400">
          <a:solidFill>
            <a:srgbClr val="005671"/>
          </a:solidFill>
          <a:latin typeface="Gill Sans MT" pitchFamily="34" charset="0"/>
          <a:sym typeface="Times New Roman Bold" charset="0"/>
        </a:defRPr>
      </a:lvl8pPr>
      <a:lvl9pPr marL="1147938" algn="l" rtl="0" fontAlgn="base">
        <a:spcBef>
          <a:spcPct val="0"/>
        </a:spcBef>
        <a:spcAft>
          <a:spcPct val="0"/>
        </a:spcAft>
        <a:defRPr sz="2400">
          <a:solidFill>
            <a:srgbClr val="005671"/>
          </a:solidFill>
          <a:latin typeface="Gill Sans MT" pitchFamily="34" charset="0"/>
          <a:sym typeface="Times New Roman Bold" charset="0"/>
        </a:defRPr>
      </a:lvl9pPr>
    </p:titleStyle>
    <p:body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stretch>
            <a:fillRect/>
          </a:stretch>
        </p:blipFill>
        <p:spPr>
          <a:xfrm>
            <a:off x="1" y="2285"/>
            <a:ext cx="9135877" cy="5138930"/>
          </a:xfrm>
          <a:prstGeom prst="rect">
            <a:avLst/>
          </a:prstGeom>
        </p:spPr>
      </p:pic>
      <p:sp>
        <p:nvSpPr>
          <p:cNvPr id="8" name="Rectangle 4"/>
          <p:cNvSpPr>
            <a:spLocks noGrp="1" noChangeArrowheads="1"/>
          </p:cNvSpPr>
          <p:nvPr>
            <p:ph type="title"/>
          </p:nvPr>
        </p:nvSpPr>
        <p:spPr bwMode="auto">
          <a:xfrm>
            <a:off x="283715" y="87743"/>
            <a:ext cx="6893447" cy="279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b" anchorCtr="0" compatLnSpc="1">
            <a:prstTxWarp prst="textNoShape">
              <a:avLst/>
            </a:prstTxWarp>
          </a:bodyPr>
          <a:lstStyle/>
          <a:p>
            <a:pPr lvl="0"/>
            <a:r>
              <a:rPr lang="en-US" dirty="0">
                <a:sym typeface="Times New Roman Bold" charset="0"/>
              </a:rPr>
              <a:t>Click to edit Master title style</a:t>
            </a:r>
          </a:p>
        </p:txBody>
      </p:sp>
      <p:sp>
        <p:nvSpPr>
          <p:cNvPr id="10" name="Rectangle 3"/>
          <p:cNvSpPr>
            <a:spLocks noGrp="1" noChangeAspect="1" noChangeArrowheads="1"/>
          </p:cNvSpPr>
          <p:nvPr>
            <p:ph type="body" idx="1"/>
          </p:nvPr>
        </p:nvSpPr>
        <p:spPr bwMode="auto">
          <a:xfrm>
            <a:off x="289976" y="597812"/>
            <a:ext cx="8390316" cy="3011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p>
            <a:pPr lvl="0"/>
            <a:r>
              <a:rPr lang="en-US" dirty="0">
                <a:sym typeface="Times New Roman" charset="0"/>
              </a:rPr>
              <a:t> Click to edit Master text styles</a:t>
            </a:r>
          </a:p>
          <a:p>
            <a:pPr lvl="1"/>
            <a:r>
              <a:rPr lang="en-US" dirty="0">
                <a:sym typeface="Times New Roman" charset="0"/>
              </a:rPr>
              <a:t>Second level</a:t>
            </a:r>
          </a:p>
          <a:p>
            <a:pPr lvl="2"/>
            <a:r>
              <a:rPr lang="en-US" dirty="0">
                <a:sym typeface="Times New Roman" charset="0"/>
              </a:rPr>
              <a:t>Third level</a:t>
            </a:r>
          </a:p>
          <a:p>
            <a:pPr lvl="3"/>
            <a:r>
              <a:rPr lang="en-US" dirty="0">
                <a:sym typeface="Times New Roman" charset="0"/>
              </a:rPr>
              <a:t>Fourth level</a:t>
            </a:r>
          </a:p>
          <a:p>
            <a:pPr lvl="4"/>
            <a:r>
              <a:rPr lang="en-US" dirty="0">
                <a:sym typeface="Times New Roman" charset="0"/>
              </a:rPr>
              <a:t>Fifth level</a:t>
            </a:r>
          </a:p>
        </p:txBody>
      </p:sp>
      <p:pic>
        <p:nvPicPr>
          <p:cNvPr id="6" name="Picture 5" descr="LEXISNEXIS new logo 2010.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7" name="TextBox 6"/>
          <p:cNvSpPr txBox="1"/>
          <p:nvPr userDrawn="1"/>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cxnSp>
        <p:nvCxnSpPr>
          <p:cNvPr id="9" name="Straight Connector 8"/>
          <p:cNvCxnSpPr/>
          <p:nvPr userDrawn="1"/>
        </p:nvCxnSpPr>
        <p:spPr bwMode="auto">
          <a:xfrm>
            <a:off x="0" y="395593"/>
            <a:ext cx="9139938" cy="0"/>
          </a:xfrm>
          <a:prstGeom prst="line">
            <a:avLst/>
          </a:prstGeom>
          <a:blipFill dpi="0" rotWithShape="0">
            <a:blip r:embed="rId5"/>
            <a:srcRect/>
            <a:tile tx="0" ty="0" sx="100000" sy="100000" flip="none" algn="tl"/>
          </a:blipFill>
          <a:ln w="12700" cap="flat" cmpd="sng" algn="ctr">
            <a:solidFill>
              <a:srgbClr val="B5C486"/>
            </a:solidFill>
            <a:prstDash val="solid"/>
            <a:round/>
            <a:headEnd type="none" w="med" len="med"/>
            <a:tailEnd type="none" w="med" len="med"/>
          </a:ln>
          <a:effectLst/>
        </p:spPr>
      </p:cxnSp>
      <p:pic>
        <p:nvPicPr>
          <p:cNvPr id="11" name="Picture 10"/>
          <p:cNvPicPr>
            <a:picLocks noChangeAspect="1"/>
          </p:cNvPicPr>
          <p:nvPr userDrawn="1"/>
        </p:nvPicPr>
        <p:blipFill>
          <a:blip r:embed="rId6"/>
          <a:stretch>
            <a:fillRect/>
          </a:stretch>
        </p:blipFill>
        <p:spPr>
          <a:xfrm>
            <a:off x="7237379" y="122932"/>
            <a:ext cx="1841606" cy="151549"/>
          </a:xfrm>
          <a:prstGeom prst="rect">
            <a:avLst/>
          </a:prstGeom>
        </p:spPr>
      </p:pic>
    </p:spTree>
    <p:extLst>
      <p:ext uri="{BB962C8B-B14F-4D97-AF65-F5344CB8AC3E}">
        <p14:creationId xmlns:p14="http://schemas.microsoft.com/office/powerpoint/2010/main" val="3577486791"/>
      </p:ext>
    </p:extLst>
  </p:cSld>
  <p:clrMap bg1="lt1" tx1="dk1" bg2="lt2" tx2="dk2" accent1="accent1" accent2="accent2" accent3="accent3" accent4="accent4" accent5="accent5" accent6="accent6" hlink="hlink" folHlink="folHlink"/>
  <p:sldLayoutIdLst>
    <p:sldLayoutId id="2147483677" r:id="rId1"/>
  </p:sldLayoutIdLst>
  <p:transition/>
  <p:txStyles>
    <p:titleStyle>
      <a:lvl1pPr algn="l" rtl="0" eaLnBrk="0" fontAlgn="base" hangingPunct="0">
        <a:spcBef>
          <a:spcPct val="0"/>
        </a:spcBef>
        <a:spcAft>
          <a:spcPct val="0"/>
        </a:spcAft>
        <a:defRPr sz="2000" b="0">
          <a:solidFill>
            <a:srgbClr val="77B800"/>
          </a:solidFill>
          <a:latin typeface="Calibri"/>
          <a:ea typeface="ＭＳ Ｐゴシック" charset="-128"/>
          <a:cs typeface="Calibri"/>
          <a:sym typeface="Times New Roman Bold" charset="0"/>
        </a:defRPr>
      </a:lvl1pPr>
      <a:lvl2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2pPr>
      <a:lvl3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3pPr>
      <a:lvl4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4pPr>
      <a:lvl5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5pPr>
      <a:lvl6pPr marL="286984" algn="l" rtl="0" fontAlgn="base">
        <a:spcBef>
          <a:spcPct val="0"/>
        </a:spcBef>
        <a:spcAft>
          <a:spcPct val="0"/>
        </a:spcAft>
        <a:defRPr sz="2400">
          <a:solidFill>
            <a:srgbClr val="005671"/>
          </a:solidFill>
          <a:latin typeface="Gill Sans MT" pitchFamily="34" charset="0"/>
          <a:sym typeface="Times New Roman Bold" charset="0"/>
        </a:defRPr>
      </a:lvl6pPr>
      <a:lvl7pPr marL="573969" algn="l" rtl="0" fontAlgn="base">
        <a:spcBef>
          <a:spcPct val="0"/>
        </a:spcBef>
        <a:spcAft>
          <a:spcPct val="0"/>
        </a:spcAft>
        <a:defRPr sz="2400">
          <a:solidFill>
            <a:srgbClr val="005671"/>
          </a:solidFill>
          <a:latin typeface="Gill Sans MT" pitchFamily="34" charset="0"/>
          <a:sym typeface="Times New Roman Bold" charset="0"/>
        </a:defRPr>
      </a:lvl7pPr>
      <a:lvl8pPr marL="860953" algn="l" rtl="0" fontAlgn="base">
        <a:spcBef>
          <a:spcPct val="0"/>
        </a:spcBef>
        <a:spcAft>
          <a:spcPct val="0"/>
        </a:spcAft>
        <a:defRPr sz="2400">
          <a:solidFill>
            <a:srgbClr val="005671"/>
          </a:solidFill>
          <a:latin typeface="Gill Sans MT" pitchFamily="34" charset="0"/>
          <a:sym typeface="Times New Roman Bold" charset="0"/>
        </a:defRPr>
      </a:lvl8pPr>
      <a:lvl9pPr marL="1147938" algn="l" rtl="0" fontAlgn="base">
        <a:spcBef>
          <a:spcPct val="0"/>
        </a:spcBef>
        <a:spcAft>
          <a:spcPct val="0"/>
        </a:spcAft>
        <a:defRPr sz="2400">
          <a:solidFill>
            <a:srgbClr val="005671"/>
          </a:solidFill>
          <a:latin typeface="Gill Sans MT" pitchFamily="34" charset="0"/>
          <a:sym typeface="Times New Roman Bold" charset="0"/>
        </a:defRPr>
      </a:lvl9pPr>
    </p:titleStyle>
    <p:body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061" y="2285"/>
            <a:ext cx="9135877" cy="5138930"/>
          </a:xfrm>
          <a:prstGeom prst="rect">
            <a:avLst/>
          </a:prstGeom>
        </p:spPr>
      </p:pic>
      <p:sp>
        <p:nvSpPr>
          <p:cNvPr id="5" name="Rectangle 3"/>
          <p:cNvSpPr>
            <a:spLocks noGrp="1" noChangeAspect="1" noChangeArrowheads="1"/>
          </p:cNvSpPr>
          <p:nvPr>
            <p:ph type="body" idx="1"/>
          </p:nvPr>
        </p:nvSpPr>
        <p:spPr bwMode="auto">
          <a:xfrm>
            <a:off x="289976" y="597812"/>
            <a:ext cx="8390316" cy="3011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p>
            <a:pPr lvl="0"/>
            <a:r>
              <a:rPr lang="en-US" dirty="0">
                <a:sym typeface="Times New Roman" charset="0"/>
              </a:rPr>
              <a:t> Click to edit Master text styles</a:t>
            </a:r>
          </a:p>
          <a:p>
            <a:pPr lvl="1"/>
            <a:r>
              <a:rPr lang="en-US" dirty="0">
                <a:sym typeface="Times New Roman" charset="0"/>
              </a:rPr>
              <a:t>Second level</a:t>
            </a:r>
          </a:p>
          <a:p>
            <a:pPr lvl="2"/>
            <a:r>
              <a:rPr lang="en-US" dirty="0">
                <a:sym typeface="Times New Roman" charset="0"/>
              </a:rPr>
              <a:t>Third level</a:t>
            </a:r>
          </a:p>
          <a:p>
            <a:pPr lvl="3"/>
            <a:r>
              <a:rPr lang="en-US" dirty="0">
                <a:sym typeface="Times New Roman" charset="0"/>
              </a:rPr>
              <a:t>Fourth level</a:t>
            </a:r>
          </a:p>
          <a:p>
            <a:pPr lvl="4"/>
            <a:r>
              <a:rPr lang="en-US" dirty="0">
                <a:sym typeface="Times New Roman" charset="0"/>
              </a:rPr>
              <a:t>Fifth level</a:t>
            </a:r>
          </a:p>
        </p:txBody>
      </p:sp>
      <p:sp>
        <p:nvSpPr>
          <p:cNvPr id="6" name="Rectangle 4"/>
          <p:cNvSpPr>
            <a:spLocks noGrp="1" noChangeArrowheads="1"/>
          </p:cNvSpPr>
          <p:nvPr>
            <p:ph type="title"/>
          </p:nvPr>
        </p:nvSpPr>
        <p:spPr bwMode="auto">
          <a:xfrm>
            <a:off x="283715" y="87743"/>
            <a:ext cx="6893447" cy="279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b" anchorCtr="0" compatLnSpc="1">
            <a:prstTxWarp prst="textNoShape">
              <a:avLst/>
            </a:prstTxWarp>
          </a:bodyPr>
          <a:lstStyle/>
          <a:p>
            <a:pPr lvl="0"/>
            <a:r>
              <a:rPr lang="en-US" dirty="0">
                <a:sym typeface="Times New Roman Bold" charset="0"/>
              </a:rPr>
              <a:t>Click to edit Master title style</a:t>
            </a:r>
          </a:p>
        </p:txBody>
      </p:sp>
      <p:pic>
        <p:nvPicPr>
          <p:cNvPr id="7" name="Picture 6" descr="LEXISNEXIS new logo 2010.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8" name="TextBox 7"/>
          <p:cNvSpPr txBox="1"/>
          <p:nvPr userDrawn="1"/>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cxnSp>
        <p:nvCxnSpPr>
          <p:cNvPr id="10" name="Straight Connector 9"/>
          <p:cNvCxnSpPr/>
          <p:nvPr userDrawn="1"/>
        </p:nvCxnSpPr>
        <p:spPr bwMode="auto">
          <a:xfrm>
            <a:off x="0" y="395593"/>
            <a:ext cx="9139938" cy="0"/>
          </a:xfrm>
          <a:prstGeom prst="line">
            <a:avLst/>
          </a:prstGeom>
          <a:blipFill dpi="0" rotWithShape="0">
            <a:blip r:embed="rId5"/>
            <a:srcRect/>
            <a:tile tx="0" ty="0" sx="100000" sy="100000" flip="none" algn="tl"/>
          </a:blipFill>
          <a:ln w="12700" cap="flat" cmpd="sng" algn="ctr">
            <a:solidFill>
              <a:srgbClr val="B5C486"/>
            </a:solidFill>
            <a:prstDash val="solid"/>
            <a:round/>
            <a:headEnd type="none" w="med" len="med"/>
            <a:tailEnd type="none" w="med" len="med"/>
          </a:ln>
          <a:effectLst/>
        </p:spPr>
      </p:cxnSp>
      <p:pic>
        <p:nvPicPr>
          <p:cNvPr id="11" name="Picture 10"/>
          <p:cNvPicPr>
            <a:picLocks noChangeAspect="1"/>
          </p:cNvPicPr>
          <p:nvPr userDrawn="1"/>
        </p:nvPicPr>
        <p:blipFill>
          <a:blip r:embed="rId6"/>
          <a:stretch>
            <a:fillRect/>
          </a:stretch>
        </p:blipFill>
        <p:spPr>
          <a:xfrm>
            <a:off x="7237379" y="122932"/>
            <a:ext cx="1841606" cy="151549"/>
          </a:xfrm>
          <a:prstGeom prst="rect">
            <a:avLst/>
          </a:prstGeom>
        </p:spPr>
      </p:pic>
    </p:spTree>
    <p:extLst>
      <p:ext uri="{BB962C8B-B14F-4D97-AF65-F5344CB8AC3E}">
        <p14:creationId xmlns:p14="http://schemas.microsoft.com/office/powerpoint/2010/main" val="3577486791"/>
      </p:ext>
    </p:extLst>
  </p:cSld>
  <p:clrMap bg1="lt1" tx1="dk1" bg2="lt2" tx2="dk2" accent1="accent1" accent2="accent2" accent3="accent3" accent4="accent4" accent5="accent5" accent6="accent6" hlink="hlink" folHlink="folHlink"/>
  <p:sldLayoutIdLst>
    <p:sldLayoutId id="2147483679" r:id="rId1"/>
  </p:sldLayoutIdLst>
  <p:transition/>
  <p:txStyles>
    <p:titleStyle>
      <a:lvl1pPr algn="l" rtl="0" eaLnBrk="0" fontAlgn="base" hangingPunct="0">
        <a:spcBef>
          <a:spcPct val="0"/>
        </a:spcBef>
        <a:spcAft>
          <a:spcPct val="0"/>
        </a:spcAft>
        <a:defRPr sz="2000" b="0">
          <a:solidFill>
            <a:srgbClr val="77B800"/>
          </a:solidFill>
          <a:latin typeface="Calibri"/>
          <a:ea typeface="ＭＳ Ｐゴシック" charset="-128"/>
          <a:cs typeface="Calibri"/>
          <a:sym typeface="Times New Roman Bold" charset="0"/>
        </a:defRPr>
      </a:lvl1pPr>
      <a:lvl2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2pPr>
      <a:lvl3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3pPr>
      <a:lvl4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4pPr>
      <a:lvl5pPr algn="l" rtl="0" eaLnBrk="0" fontAlgn="base" hangingPunct="0">
        <a:spcBef>
          <a:spcPct val="0"/>
        </a:spcBef>
        <a:spcAft>
          <a:spcPct val="0"/>
        </a:spcAft>
        <a:defRPr sz="2400">
          <a:solidFill>
            <a:srgbClr val="FFFFFF"/>
          </a:solidFill>
          <a:latin typeface="Gill Sans MT" pitchFamily="34" charset="0"/>
          <a:ea typeface="ＭＳ Ｐゴシック" charset="-128"/>
          <a:cs typeface="ＭＳ Ｐゴシック" charset="-128"/>
          <a:sym typeface="Times New Roman Bold" charset="0"/>
        </a:defRPr>
      </a:lvl5pPr>
      <a:lvl6pPr marL="286984" algn="l" rtl="0" fontAlgn="base">
        <a:spcBef>
          <a:spcPct val="0"/>
        </a:spcBef>
        <a:spcAft>
          <a:spcPct val="0"/>
        </a:spcAft>
        <a:defRPr sz="2400">
          <a:solidFill>
            <a:srgbClr val="005671"/>
          </a:solidFill>
          <a:latin typeface="Gill Sans MT" pitchFamily="34" charset="0"/>
          <a:sym typeface="Times New Roman Bold" charset="0"/>
        </a:defRPr>
      </a:lvl6pPr>
      <a:lvl7pPr marL="573969" algn="l" rtl="0" fontAlgn="base">
        <a:spcBef>
          <a:spcPct val="0"/>
        </a:spcBef>
        <a:spcAft>
          <a:spcPct val="0"/>
        </a:spcAft>
        <a:defRPr sz="2400">
          <a:solidFill>
            <a:srgbClr val="005671"/>
          </a:solidFill>
          <a:latin typeface="Gill Sans MT" pitchFamily="34" charset="0"/>
          <a:sym typeface="Times New Roman Bold" charset="0"/>
        </a:defRPr>
      </a:lvl7pPr>
      <a:lvl8pPr marL="860953" algn="l" rtl="0" fontAlgn="base">
        <a:spcBef>
          <a:spcPct val="0"/>
        </a:spcBef>
        <a:spcAft>
          <a:spcPct val="0"/>
        </a:spcAft>
        <a:defRPr sz="2400">
          <a:solidFill>
            <a:srgbClr val="005671"/>
          </a:solidFill>
          <a:latin typeface="Gill Sans MT" pitchFamily="34" charset="0"/>
          <a:sym typeface="Times New Roman Bold" charset="0"/>
        </a:defRPr>
      </a:lvl8pPr>
      <a:lvl9pPr marL="1147938" algn="l" rtl="0" fontAlgn="base">
        <a:spcBef>
          <a:spcPct val="0"/>
        </a:spcBef>
        <a:spcAft>
          <a:spcPct val="0"/>
        </a:spcAft>
        <a:defRPr sz="2400">
          <a:solidFill>
            <a:srgbClr val="005671"/>
          </a:solidFill>
          <a:latin typeface="Gill Sans MT" pitchFamily="34" charset="0"/>
          <a:sym typeface="Times New Roman Bold" charset="0"/>
        </a:defRPr>
      </a:lvl9pPr>
    </p:titleStyle>
    <p:body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7.xml"/><Relationship Id="rId16"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1.pn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64.png"/><Relationship Id="rId5" Type="http://schemas.openxmlformats.org/officeDocument/2006/relationships/image" Target="../media/image44.png"/><Relationship Id="rId10" Type="http://schemas.openxmlformats.org/officeDocument/2006/relationships/image" Target="../media/image63.png"/><Relationship Id="rId4" Type="http://schemas.openxmlformats.org/officeDocument/2006/relationships/image" Target="../media/image47.pn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41.png"/><Relationship Id="rId7" Type="http://schemas.openxmlformats.org/officeDocument/2006/relationships/image" Target="../media/image55.png"/><Relationship Id="rId12"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64.png"/><Relationship Id="rId5" Type="http://schemas.openxmlformats.org/officeDocument/2006/relationships/image" Target="../media/image44.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47.png"/><Relationship Id="rId9" Type="http://schemas.openxmlformats.org/officeDocument/2006/relationships/image" Target="../media/image62.png"/><Relationship Id="rId1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0.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9.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2.jp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0.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hyperlink" Target="https://www.w3schools.com/"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s://lexisnexis.convergecloud.co.uk:8081/share/" TargetMode="External"/><Relationship Id="rId4" Type="http://schemas.openxmlformats.org/officeDocument/2006/relationships/hyperlink" Target="http://stackoverflow.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s://lexisnexis.convergecloud.co.uk:8081/share/"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jp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jp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51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78398" y="81547"/>
            <a:ext cx="6893447" cy="279232"/>
          </a:xfrm>
        </p:spPr>
        <p:txBody>
          <a:bodyPr/>
          <a:lstStyle/>
          <a:p>
            <a:r>
              <a:rPr lang="en-GB" dirty="0"/>
              <a:t>Why Build An Online Solution</a:t>
            </a:r>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6" name="TextBox 5"/>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
        <p:nvSpPr>
          <p:cNvPr id="8" name="Content Placeholder 2"/>
          <p:cNvSpPr>
            <a:spLocks noGrp="1"/>
          </p:cNvSpPr>
          <p:nvPr>
            <p:ph idx="1"/>
          </p:nvPr>
        </p:nvSpPr>
        <p:spPr>
          <a:xfrm>
            <a:off x="289976" y="597812"/>
            <a:ext cx="8390316" cy="3923880"/>
          </a:xfrm>
        </p:spPr>
        <p:txBody>
          <a:bodyPr/>
          <a:lstStyle/>
          <a:p>
            <a:r>
              <a:rPr lang="en-GB" dirty="0">
                <a:solidFill>
                  <a:schemeClr val="tx2"/>
                </a:solidFill>
              </a:rPr>
              <a:t>Provide </a:t>
            </a:r>
            <a:r>
              <a:rPr lang="en-GB" dirty="0" smtClean="0">
                <a:solidFill>
                  <a:schemeClr val="tx2"/>
                </a:solidFill>
              </a:rPr>
              <a:t>alternate user </a:t>
            </a:r>
            <a:r>
              <a:rPr lang="en-GB" dirty="0">
                <a:solidFill>
                  <a:schemeClr val="tx2"/>
                </a:solidFill>
              </a:rPr>
              <a:t>i</a:t>
            </a:r>
            <a:r>
              <a:rPr lang="en-GB" dirty="0" smtClean="0">
                <a:solidFill>
                  <a:schemeClr val="tx2"/>
                </a:solidFill>
              </a:rPr>
              <a:t>nterfaces</a:t>
            </a:r>
            <a:r>
              <a:rPr lang="en-GB" dirty="0">
                <a:solidFill>
                  <a:schemeClr val="tx2"/>
                </a:solidFill>
              </a:rPr>
              <a:t>:</a:t>
            </a:r>
          </a:p>
          <a:p>
            <a:pPr marL="411163" lvl="0" indent="-342900">
              <a:buFont typeface="Arial" panose="020B0604020202020204" pitchFamily="34" charset="0"/>
              <a:buChar char="•"/>
            </a:pPr>
            <a:r>
              <a:rPr lang="en-GB" sz="2000" dirty="0">
                <a:solidFill>
                  <a:schemeClr val="tx2"/>
                </a:solidFill>
              </a:rPr>
              <a:t>For specific tasks or processes that benefit from bespoke </a:t>
            </a:r>
            <a:r>
              <a:rPr lang="en-GB" sz="2000" dirty="0" smtClean="0">
                <a:solidFill>
                  <a:schemeClr val="tx2"/>
                </a:solidFill>
              </a:rPr>
              <a:t>interfaces</a:t>
            </a:r>
          </a:p>
          <a:p>
            <a:pPr marL="878509" lvl="1" indent="-342900">
              <a:buFont typeface="Arial" panose="020B0604020202020204" pitchFamily="34" charset="0"/>
              <a:buChar char="•"/>
            </a:pPr>
            <a:r>
              <a:rPr lang="en-GB" sz="1600" dirty="0" smtClean="0">
                <a:solidFill>
                  <a:schemeClr val="tx2"/>
                </a:solidFill>
              </a:rPr>
              <a:t>Dynamically changing forms </a:t>
            </a:r>
            <a:endParaRPr lang="en-GB" sz="1600" dirty="0">
              <a:solidFill>
                <a:schemeClr val="tx2"/>
              </a:solidFill>
            </a:endParaRPr>
          </a:p>
          <a:p>
            <a:pPr marL="411163" lvl="0" indent="-342900">
              <a:buFont typeface="Arial" panose="020B0604020202020204" pitchFamily="34" charset="0"/>
              <a:buChar char="•"/>
            </a:pPr>
            <a:r>
              <a:rPr lang="en-GB" sz="2000" dirty="0">
                <a:solidFill>
                  <a:schemeClr val="tx2"/>
                </a:solidFill>
              </a:rPr>
              <a:t>To deploy one </a:t>
            </a:r>
            <a:r>
              <a:rPr lang="en-GB" sz="2000" dirty="0" smtClean="0">
                <a:solidFill>
                  <a:schemeClr val="tx2"/>
                </a:solidFill>
              </a:rPr>
              <a:t>solution across </a:t>
            </a:r>
            <a:r>
              <a:rPr lang="en-GB" sz="2000" dirty="0">
                <a:solidFill>
                  <a:schemeClr val="tx2"/>
                </a:solidFill>
              </a:rPr>
              <a:t>multiple </a:t>
            </a:r>
            <a:r>
              <a:rPr lang="en-GB" sz="2000" dirty="0" smtClean="0">
                <a:solidFill>
                  <a:schemeClr val="tx2"/>
                </a:solidFill>
              </a:rPr>
              <a:t>brands</a:t>
            </a:r>
          </a:p>
          <a:p>
            <a:pPr marL="411163" lvl="0" indent="-342900">
              <a:buFont typeface="Arial" panose="020B0604020202020204" pitchFamily="34" charset="0"/>
              <a:buChar char="•"/>
            </a:pPr>
            <a:r>
              <a:rPr lang="en-GB" sz="2000" dirty="0" smtClean="0">
                <a:solidFill>
                  <a:schemeClr val="tx2"/>
                </a:solidFill>
              </a:rPr>
              <a:t>To address specific usability issues</a:t>
            </a:r>
          </a:p>
          <a:p>
            <a:endParaRPr lang="en-GB" dirty="0"/>
          </a:p>
        </p:txBody>
      </p:sp>
      <p:sp>
        <p:nvSpPr>
          <p:cNvPr id="9" name="Content Placeholder 2"/>
          <p:cNvSpPr txBox="1">
            <a:spLocks/>
          </p:cNvSpPr>
          <p:nvPr/>
        </p:nvSpPr>
        <p:spPr bwMode="auto">
          <a:xfrm>
            <a:off x="3399821" y="1825052"/>
            <a:ext cx="3845383" cy="857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a:lstStyle>
          <a:p>
            <a:pPr marL="878509" lvl="1" indent="-342900">
              <a:buFont typeface="Arial" panose="020B0604020202020204" pitchFamily="34" charset="0"/>
              <a:buChar char="•"/>
            </a:pPr>
            <a:r>
              <a:rPr lang="en-GB" sz="1600" kern="0" dirty="0" smtClean="0">
                <a:solidFill>
                  <a:schemeClr val="tx2"/>
                </a:solidFill>
              </a:rPr>
              <a:t>Avoid the 30 field limit</a:t>
            </a:r>
          </a:p>
        </p:txBody>
      </p:sp>
    </p:spTree>
    <p:extLst>
      <p:ext uri="{BB962C8B-B14F-4D97-AF65-F5344CB8AC3E}">
        <p14:creationId xmlns:p14="http://schemas.microsoft.com/office/powerpoint/2010/main" val="415371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78398" y="81547"/>
            <a:ext cx="6893447" cy="279232"/>
          </a:xfrm>
        </p:spPr>
        <p:txBody>
          <a:bodyPr/>
          <a:lstStyle/>
          <a:p>
            <a:r>
              <a:rPr lang="en-GB" dirty="0"/>
              <a:t>Why Build An Online Solution</a:t>
            </a:r>
          </a:p>
        </p:txBody>
      </p:sp>
      <p:pic>
        <p:nvPicPr>
          <p:cNvPr id="8" name="Picture 7"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9" name="TextBox 8"/>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
        <p:nvSpPr>
          <p:cNvPr id="7" name="Content Placeholder 2"/>
          <p:cNvSpPr>
            <a:spLocks noGrp="1"/>
          </p:cNvSpPr>
          <p:nvPr>
            <p:ph idx="1"/>
          </p:nvPr>
        </p:nvSpPr>
        <p:spPr>
          <a:xfrm>
            <a:off x="289976" y="597812"/>
            <a:ext cx="8390316" cy="3923880"/>
          </a:xfrm>
        </p:spPr>
        <p:txBody>
          <a:bodyPr/>
          <a:lstStyle/>
          <a:p>
            <a:pPr marL="68263" lvl="0"/>
            <a:r>
              <a:rPr lang="en-GB" dirty="0"/>
              <a:t>Remote </a:t>
            </a:r>
            <a:r>
              <a:rPr lang="en-GB" dirty="0" smtClean="0"/>
              <a:t>access:</a:t>
            </a:r>
            <a:endParaRPr lang="en-GB" dirty="0"/>
          </a:p>
          <a:p>
            <a:pPr marL="411163" lvl="0" indent="-342900">
              <a:buFont typeface="Arial" panose="020B0604020202020204" pitchFamily="34" charset="0"/>
              <a:buChar char="•"/>
            </a:pPr>
            <a:r>
              <a:rPr lang="en-GB" sz="2000" dirty="0"/>
              <a:t>Access live system from any </a:t>
            </a:r>
            <a:r>
              <a:rPr lang="en-GB" sz="2000" dirty="0" smtClean="0"/>
              <a:t>location</a:t>
            </a:r>
          </a:p>
          <a:p>
            <a:pPr marL="878509" lvl="1" indent="-342900">
              <a:buFont typeface="Arial" panose="020B0604020202020204" pitchFamily="34" charset="0"/>
              <a:buChar char="•"/>
            </a:pPr>
            <a:r>
              <a:rPr lang="en-GB" sz="1600" dirty="0" smtClean="0"/>
              <a:t>Time Recording</a:t>
            </a:r>
          </a:p>
          <a:p>
            <a:pPr marL="878509" lvl="1" indent="-342900">
              <a:buFont typeface="Arial" panose="020B0604020202020204" pitchFamily="34" charset="0"/>
              <a:buChar char="•"/>
            </a:pPr>
            <a:r>
              <a:rPr lang="en-GB" sz="1600" dirty="0" smtClean="0"/>
              <a:t>Manage To-Do List</a:t>
            </a:r>
            <a:endParaRPr lang="en-GB" sz="1600" dirty="0"/>
          </a:p>
          <a:p>
            <a:pPr marL="411163" lvl="0" indent="-342900">
              <a:buFont typeface="Arial" panose="020B0604020202020204" pitchFamily="34" charset="0"/>
              <a:buChar char="•"/>
            </a:pPr>
            <a:r>
              <a:rPr lang="en-GB" sz="2000" dirty="0"/>
              <a:t>Connect using any compatible </a:t>
            </a:r>
            <a:r>
              <a:rPr lang="en-GB" sz="2000" dirty="0" smtClean="0"/>
              <a:t>device</a:t>
            </a:r>
          </a:p>
          <a:p>
            <a:pPr marL="878509" lvl="1" indent="-342900">
              <a:buFont typeface="Arial" panose="020B0604020202020204" pitchFamily="34" charset="0"/>
              <a:buChar char="•"/>
            </a:pPr>
            <a:r>
              <a:rPr lang="en-GB" sz="1600" dirty="0" smtClean="0"/>
              <a:t>iPhone/iPad</a:t>
            </a:r>
          </a:p>
          <a:p>
            <a:pPr marL="878509" lvl="1" indent="-342900">
              <a:buFont typeface="Arial" panose="020B0604020202020204" pitchFamily="34" charset="0"/>
              <a:buChar char="•"/>
            </a:pPr>
            <a:r>
              <a:rPr lang="en-GB" sz="1600" dirty="0" smtClean="0"/>
              <a:t>Android Phone/Tablet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963" y="429105"/>
            <a:ext cx="1187351" cy="1811819"/>
          </a:xfrm>
          <a:prstGeom prst="rect">
            <a:avLst/>
          </a:prstGeom>
        </p:spPr>
      </p:pic>
      <p:sp>
        <p:nvSpPr>
          <p:cNvPr id="10" name="Content Placeholder 2"/>
          <p:cNvSpPr txBox="1">
            <a:spLocks/>
          </p:cNvSpPr>
          <p:nvPr/>
        </p:nvSpPr>
        <p:spPr bwMode="auto">
          <a:xfrm>
            <a:off x="2668301" y="1811989"/>
            <a:ext cx="3845383" cy="857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a:lstStyle>
          <a:p>
            <a:pPr marL="878509" lvl="1" indent="-342900">
              <a:buFont typeface="Arial" panose="020B0604020202020204" pitchFamily="34" charset="0"/>
              <a:buChar char="•"/>
            </a:pPr>
            <a:r>
              <a:rPr lang="en-GB" sz="1600" kern="0" dirty="0" smtClean="0">
                <a:solidFill>
                  <a:schemeClr val="tx2"/>
                </a:solidFill>
              </a:rPr>
              <a:t>Case Tracker</a:t>
            </a:r>
          </a:p>
          <a:p>
            <a:pPr marL="878509" lvl="1" indent="-342900">
              <a:buFont typeface="Arial" panose="020B0604020202020204" pitchFamily="34" charset="0"/>
              <a:buChar char="•"/>
            </a:pPr>
            <a:r>
              <a:rPr lang="en-GB" sz="1600" kern="0" dirty="0" smtClean="0">
                <a:solidFill>
                  <a:schemeClr val="tx2"/>
                </a:solidFill>
              </a:rPr>
              <a:t>Document Review</a:t>
            </a:r>
          </a:p>
          <a:p>
            <a:endParaRPr lang="en-GB" kern="0" dirty="0"/>
          </a:p>
        </p:txBody>
      </p:sp>
      <p:sp>
        <p:nvSpPr>
          <p:cNvPr id="11" name="Content Placeholder 2"/>
          <p:cNvSpPr txBox="1">
            <a:spLocks/>
          </p:cNvSpPr>
          <p:nvPr/>
        </p:nvSpPr>
        <p:spPr bwMode="auto">
          <a:xfrm>
            <a:off x="2666153" y="3175005"/>
            <a:ext cx="3845383" cy="857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a:lstStyle>
          <a:p>
            <a:pPr marL="878509" lvl="1" indent="-342900">
              <a:buFont typeface="Arial" panose="020B0604020202020204" pitchFamily="34" charset="0"/>
              <a:buChar char="•"/>
            </a:pPr>
            <a:r>
              <a:rPr lang="en-GB" sz="1600" kern="0" dirty="0" smtClean="0">
                <a:solidFill>
                  <a:schemeClr val="tx2"/>
                </a:solidFill>
              </a:rPr>
              <a:t>Chrome/Safari/IE/Edge</a:t>
            </a:r>
          </a:p>
          <a:p>
            <a:pPr marL="878509" lvl="1" indent="-342900">
              <a:buFont typeface="Arial" panose="020B0604020202020204" pitchFamily="34" charset="0"/>
              <a:buChar char="•"/>
            </a:pPr>
            <a:r>
              <a:rPr lang="en-GB" sz="1600" kern="0" dirty="0" smtClean="0">
                <a:solidFill>
                  <a:schemeClr val="tx2"/>
                </a:solidFill>
              </a:rPr>
              <a:t>Mac/PC</a:t>
            </a:r>
          </a:p>
          <a:p>
            <a:endParaRPr lang="en-GB" kern="0" dirty="0"/>
          </a:p>
        </p:txBody>
      </p:sp>
    </p:spTree>
    <p:extLst>
      <p:ext uri="{BB962C8B-B14F-4D97-AF65-F5344CB8AC3E}">
        <p14:creationId xmlns:p14="http://schemas.microsoft.com/office/powerpoint/2010/main" val="293959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78398" y="81547"/>
            <a:ext cx="6893447" cy="279232"/>
          </a:xfrm>
        </p:spPr>
        <p:txBody>
          <a:bodyPr/>
          <a:lstStyle/>
          <a:p>
            <a:r>
              <a:rPr lang="en-GB" dirty="0"/>
              <a:t>Why Build An Online Solution</a:t>
            </a:r>
          </a:p>
        </p:txBody>
      </p:sp>
      <p:pic>
        <p:nvPicPr>
          <p:cNvPr id="8" name="Picture 7"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9" name="TextBox 8"/>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
        <p:nvSpPr>
          <p:cNvPr id="12" name="Content Placeholder 2"/>
          <p:cNvSpPr>
            <a:spLocks noGrp="1"/>
          </p:cNvSpPr>
          <p:nvPr>
            <p:ph idx="1"/>
          </p:nvPr>
        </p:nvSpPr>
        <p:spPr>
          <a:xfrm>
            <a:off x="289976" y="597812"/>
            <a:ext cx="8390316" cy="3923880"/>
          </a:xfrm>
        </p:spPr>
        <p:txBody>
          <a:bodyPr/>
          <a:lstStyle/>
          <a:p>
            <a:pPr marL="68263" lvl="0"/>
            <a:r>
              <a:rPr lang="en-GB" dirty="0" smtClean="0"/>
              <a:t>Self-</a:t>
            </a:r>
            <a:r>
              <a:rPr lang="en-GB" dirty="0"/>
              <a:t>s</a:t>
            </a:r>
            <a:r>
              <a:rPr lang="en-GB" dirty="0" smtClean="0"/>
              <a:t>ervice:</a:t>
            </a:r>
            <a:endParaRPr lang="en-GB" dirty="0"/>
          </a:p>
          <a:p>
            <a:pPr marL="411163" lvl="0" indent="-342900">
              <a:buFont typeface="Arial" panose="020B0604020202020204" pitchFamily="34" charset="0"/>
              <a:buChar char="•"/>
            </a:pPr>
            <a:r>
              <a:rPr lang="en-GB" sz="2000" dirty="0" smtClean="0"/>
              <a:t>B2C: Client </a:t>
            </a:r>
            <a:r>
              <a:rPr lang="en-GB" sz="2000" dirty="0"/>
              <a:t>portal </a:t>
            </a:r>
            <a:r>
              <a:rPr lang="en-GB" sz="2000" dirty="0" smtClean="0"/>
              <a:t>secure </a:t>
            </a:r>
            <a:r>
              <a:rPr lang="en-GB" sz="2000" dirty="0"/>
              <a:t>access </a:t>
            </a:r>
            <a:r>
              <a:rPr lang="en-GB" sz="2000" dirty="0" smtClean="0"/>
              <a:t>to specific case</a:t>
            </a:r>
          </a:p>
          <a:p>
            <a:pPr marL="878509" lvl="1" indent="-342900">
              <a:buFont typeface="Arial" panose="020B0604020202020204" pitchFamily="34" charset="0"/>
              <a:buChar char="•"/>
            </a:pPr>
            <a:r>
              <a:rPr lang="en-GB" sz="1600" dirty="0" smtClean="0"/>
              <a:t>Review progress</a:t>
            </a:r>
          </a:p>
          <a:p>
            <a:pPr marL="878509" lvl="1" indent="-342900">
              <a:buFont typeface="Arial" panose="020B0604020202020204" pitchFamily="34" charset="0"/>
              <a:buChar char="•"/>
            </a:pPr>
            <a:r>
              <a:rPr lang="en-GB" sz="1600" dirty="0">
                <a:solidFill>
                  <a:schemeClr val="tx2"/>
                </a:solidFill>
              </a:rPr>
              <a:t>Download/Upload documents</a:t>
            </a:r>
          </a:p>
          <a:p>
            <a:pPr marL="411163" lvl="0" indent="-342900">
              <a:buFont typeface="Arial" panose="020B0604020202020204" pitchFamily="34" charset="0"/>
              <a:buChar char="•"/>
            </a:pPr>
            <a:r>
              <a:rPr lang="en-GB" sz="2000" dirty="0" smtClean="0"/>
              <a:t>B2B: Self-service </a:t>
            </a:r>
            <a:r>
              <a:rPr lang="en-GB" sz="2000" dirty="0"/>
              <a:t>for agents, experts and work </a:t>
            </a:r>
            <a:r>
              <a:rPr lang="en-GB" sz="2000" dirty="0" smtClean="0"/>
              <a:t>providers</a:t>
            </a:r>
          </a:p>
          <a:p>
            <a:pPr marL="878509" lvl="1" indent="-342900">
              <a:buFont typeface="Arial" panose="020B0604020202020204" pitchFamily="34" charset="0"/>
              <a:buChar char="•"/>
            </a:pPr>
            <a:r>
              <a:rPr lang="en-GB" sz="1600" dirty="0" smtClean="0"/>
              <a:t>Create new case</a:t>
            </a:r>
          </a:p>
          <a:p>
            <a:pPr marL="878509" lvl="1" indent="-342900">
              <a:buFont typeface="Arial" panose="020B0604020202020204" pitchFamily="34" charset="0"/>
              <a:buChar char="•"/>
            </a:pPr>
            <a:r>
              <a:rPr lang="en-GB" sz="1600" dirty="0" smtClean="0"/>
              <a:t>Drive workflow</a:t>
            </a:r>
            <a:endParaRPr lang="en-GB" sz="1600" dirty="0"/>
          </a:p>
          <a:p>
            <a:pPr marL="411163" lvl="0" indent="-342900">
              <a:buFont typeface="Arial" panose="020B0604020202020204" pitchFamily="34" charset="0"/>
              <a:buChar char="•"/>
            </a:pPr>
            <a:endParaRPr lang="en-GB" sz="2000" dirty="0"/>
          </a:p>
          <a:p>
            <a:endParaRPr lang="en-GB"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140" y="430640"/>
            <a:ext cx="2343346" cy="1874677"/>
          </a:xfrm>
          <a:prstGeom prst="rect">
            <a:avLst/>
          </a:prstGeom>
        </p:spPr>
      </p:pic>
      <p:sp>
        <p:nvSpPr>
          <p:cNvPr id="7" name="Content Placeholder 2"/>
          <p:cNvSpPr txBox="1">
            <a:spLocks/>
          </p:cNvSpPr>
          <p:nvPr/>
        </p:nvSpPr>
        <p:spPr bwMode="auto">
          <a:xfrm>
            <a:off x="2668301" y="1811989"/>
            <a:ext cx="3845383" cy="857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a:lstStyle>
          <a:p>
            <a:pPr marL="878509" lvl="1" indent="-342900">
              <a:buFont typeface="Arial" panose="020B0604020202020204" pitchFamily="34" charset="0"/>
              <a:buChar char="•"/>
            </a:pPr>
            <a:r>
              <a:rPr lang="en-GB" sz="1600" dirty="0"/>
              <a:t>Submit instructions</a:t>
            </a:r>
          </a:p>
          <a:p>
            <a:endParaRPr lang="en-GB" kern="0" dirty="0"/>
          </a:p>
        </p:txBody>
      </p:sp>
      <p:sp>
        <p:nvSpPr>
          <p:cNvPr id="10" name="Content Placeholder 2"/>
          <p:cNvSpPr txBox="1">
            <a:spLocks/>
          </p:cNvSpPr>
          <p:nvPr/>
        </p:nvSpPr>
        <p:spPr bwMode="auto">
          <a:xfrm>
            <a:off x="2666153" y="3187879"/>
            <a:ext cx="3845383" cy="857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a:lstStyle>
          <a:p>
            <a:pPr marL="878509" lvl="1" indent="-342900">
              <a:buFont typeface="Arial" panose="020B0604020202020204" pitchFamily="34" charset="0"/>
              <a:buChar char="•"/>
            </a:pPr>
            <a:r>
              <a:rPr lang="en-GB" sz="1600" dirty="0" smtClean="0"/>
              <a:t>Record fees</a:t>
            </a:r>
          </a:p>
          <a:p>
            <a:pPr marL="878509" lvl="1" indent="-342900">
              <a:buFont typeface="Arial" panose="020B0604020202020204" pitchFamily="34" charset="0"/>
              <a:buChar char="•"/>
            </a:pPr>
            <a:r>
              <a:rPr lang="en-GB" sz="1600" dirty="0" smtClean="0"/>
              <a:t>Generate quotes</a:t>
            </a:r>
            <a:endParaRPr lang="en-GB" sz="1600" dirty="0"/>
          </a:p>
          <a:p>
            <a:endParaRPr lang="en-GB" kern="0" dirty="0"/>
          </a:p>
        </p:txBody>
      </p:sp>
    </p:spTree>
    <p:extLst>
      <p:ext uri="{BB962C8B-B14F-4D97-AF65-F5344CB8AC3E}">
        <p14:creationId xmlns:p14="http://schemas.microsoft.com/office/powerpoint/2010/main" val="144613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78398" y="81547"/>
            <a:ext cx="6893447" cy="279232"/>
          </a:xfrm>
        </p:spPr>
        <p:txBody>
          <a:bodyPr/>
          <a:lstStyle/>
          <a:p>
            <a:r>
              <a:rPr lang="en-GB" dirty="0" smtClean="0"/>
              <a:t>Agenda</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7" name="TextBox 6"/>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622811049"/>
              </p:ext>
            </p:extLst>
          </p:nvPr>
        </p:nvGraphicFramePr>
        <p:xfrm>
          <a:off x="319088" y="568325"/>
          <a:ext cx="4697755" cy="2891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8400" y="406800"/>
            <a:ext cx="1687837" cy="1687837"/>
          </a:xfrm>
          <a:prstGeom prst="rect">
            <a:avLst/>
          </a:prstGeom>
        </p:spPr>
      </p:pic>
    </p:spTree>
    <p:extLst>
      <p:ext uri="{BB962C8B-B14F-4D97-AF65-F5344CB8AC3E}">
        <p14:creationId xmlns:p14="http://schemas.microsoft.com/office/powerpoint/2010/main" val="180983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Application</a:t>
            </a:r>
            <a:endParaRPr lang="en-GB" dirty="0"/>
          </a:p>
        </p:txBody>
      </p:sp>
      <p:sp>
        <p:nvSpPr>
          <p:cNvPr id="3" name="Content Placeholder 2"/>
          <p:cNvSpPr>
            <a:spLocks noGrp="1"/>
          </p:cNvSpPr>
          <p:nvPr>
            <p:ph idx="1"/>
          </p:nvPr>
        </p:nvSpPr>
        <p:spPr/>
        <p:txBody>
          <a:bodyPr/>
          <a:lstStyle/>
          <a:p>
            <a:r>
              <a:rPr lang="en-GB" dirty="0" smtClean="0">
                <a:solidFill>
                  <a:schemeClr val="tx2"/>
                </a:solidFill>
              </a:rPr>
              <a:t>Share 2016</a:t>
            </a:r>
            <a:endParaRPr lang="en-GB" dirty="0">
              <a:solidFill>
                <a:schemeClr val="tx2"/>
              </a:solidFill>
            </a:endParaRPr>
          </a:p>
          <a:p>
            <a:pPr marL="411163" lvl="0" indent="-342900">
              <a:buFont typeface="Arial" panose="020B0604020202020204" pitchFamily="34" charset="0"/>
              <a:buChar char="•"/>
            </a:pPr>
            <a:r>
              <a:rPr lang="en-GB" sz="2000" dirty="0" smtClean="0">
                <a:solidFill>
                  <a:schemeClr val="tx2"/>
                </a:solidFill>
              </a:rPr>
              <a:t>What mobile functionality is important to your organisation?</a:t>
            </a:r>
            <a:endParaRPr lang="en-GB" sz="2000" dirty="0">
              <a:solidFill>
                <a:schemeClr val="tx2"/>
              </a:solidFill>
            </a:endParaRPr>
          </a:p>
          <a:p>
            <a:endParaRPr lang="en-GB" dirty="0"/>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460" y="1832326"/>
            <a:ext cx="7135347" cy="2378449"/>
          </a:xfrm>
          <a:prstGeom prst="rect">
            <a:avLst/>
          </a:prstGeom>
          <a:noFill/>
          <a:ln>
            <a:noFill/>
          </a:ln>
          <a:effectLst>
            <a:outerShdw blurRad="127000" dist="50800" dir="6000000" sx="102000" sy="102000" algn="ctr" rotWithShape="0">
              <a:schemeClr val="tx1">
                <a:alpha val="61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07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Application</a:t>
            </a:r>
            <a:endParaRPr lang="en-GB" dirty="0"/>
          </a:p>
        </p:txBody>
      </p:sp>
      <p:sp>
        <p:nvSpPr>
          <p:cNvPr id="3" name="Content Placeholder 2"/>
          <p:cNvSpPr>
            <a:spLocks noGrp="1"/>
          </p:cNvSpPr>
          <p:nvPr>
            <p:ph idx="1"/>
          </p:nvPr>
        </p:nvSpPr>
        <p:spPr>
          <a:xfrm>
            <a:off x="289976" y="597812"/>
            <a:ext cx="7482424" cy="2933664"/>
          </a:xfrm>
        </p:spPr>
        <p:txBody>
          <a:bodyPr/>
          <a:lstStyle/>
          <a:p>
            <a:pPr marL="411163" lvl="0" indent="-342900">
              <a:buFont typeface="Arial" panose="020B0604020202020204" pitchFamily="34" charset="0"/>
              <a:buChar char="•"/>
            </a:pPr>
            <a:r>
              <a:rPr lang="en-GB" sz="2000" dirty="0" smtClean="0">
                <a:solidFill>
                  <a:schemeClr val="tx2"/>
                </a:solidFill>
              </a:rPr>
              <a:t>Simple view of “your” organisations task list</a:t>
            </a:r>
          </a:p>
          <a:p>
            <a:pPr marL="411163" lvl="0" indent="-342900">
              <a:buFont typeface="Arial" panose="020B0604020202020204" pitchFamily="34" charset="0"/>
              <a:buChar char="•"/>
            </a:pPr>
            <a:r>
              <a:rPr lang="en-GB" sz="2000" dirty="0" smtClean="0">
                <a:solidFill>
                  <a:schemeClr val="tx2"/>
                </a:solidFill>
              </a:rPr>
              <a:t>Select </a:t>
            </a:r>
            <a:r>
              <a:rPr lang="en-GB" sz="2000" dirty="0" smtClean="0">
                <a:solidFill>
                  <a:schemeClr val="tx2"/>
                </a:solidFill>
              </a:rPr>
              <a:t>a task and edit details</a:t>
            </a:r>
          </a:p>
          <a:p>
            <a:pPr marL="878509" lvl="1" indent="-342900">
              <a:buFont typeface="Arial" panose="020B0604020202020204" pitchFamily="34" charset="0"/>
              <a:buChar char="•"/>
            </a:pPr>
            <a:r>
              <a:rPr lang="en-GB" sz="1600" dirty="0" smtClean="0">
                <a:solidFill>
                  <a:schemeClr val="tx2"/>
                </a:solidFill>
              </a:rPr>
              <a:t>Date Due </a:t>
            </a:r>
            <a:r>
              <a:rPr lang="en-GB" sz="1400" dirty="0" smtClean="0">
                <a:solidFill>
                  <a:schemeClr val="tx2"/>
                </a:solidFill>
              </a:rPr>
              <a:t>(date picker)</a:t>
            </a:r>
          </a:p>
          <a:p>
            <a:pPr marL="878509" lvl="1" indent="-342900">
              <a:buFont typeface="Arial" panose="020B0604020202020204" pitchFamily="34" charset="0"/>
              <a:buChar char="•"/>
            </a:pPr>
            <a:r>
              <a:rPr lang="en-GB" sz="1600" dirty="0" smtClean="0">
                <a:solidFill>
                  <a:schemeClr val="tx2"/>
                </a:solidFill>
              </a:rPr>
              <a:t>Fee Earner </a:t>
            </a:r>
            <a:r>
              <a:rPr lang="en-GB" sz="1400" dirty="0" smtClean="0">
                <a:solidFill>
                  <a:schemeClr val="tx2"/>
                </a:solidFill>
              </a:rPr>
              <a:t>(selection list)</a:t>
            </a:r>
            <a:endParaRPr lang="en-GB" sz="1600" dirty="0" smtClean="0">
              <a:solidFill>
                <a:schemeClr val="tx2"/>
              </a:solidFill>
            </a:endParaRPr>
          </a:p>
          <a:p>
            <a:pPr marL="878509" lvl="1" indent="-342900">
              <a:buFont typeface="Arial" panose="020B0604020202020204" pitchFamily="34" charset="0"/>
              <a:buChar char="•"/>
            </a:pPr>
            <a:r>
              <a:rPr lang="en-GB" sz="1600" dirty="0" smtClean="0">
                <a:solidFill>
                  <a:schemeClr val="tx2"/>
                </a:solidFill>
              </a:rPr>
              <a:t>Description </a:t>
            </a:r>
            <a:r>
              <a:rPr lang="en-GB" sz="1400" dirty="0" smtClean="0">
                <a:solidFill>
                  <a:schemeClr val="tx2"/>
                </a:solidFill>
              </a:rPr>
              <a:t>(notes box)</a:t>
            </a:r>
          </a:p>
        </p:txBody>
      </p:sp>
      <p:sp>
        <p:nvSpPr>
          <p:cNvPr id="4" name="Content Placeholder 2"/>
          <p:cNvSpPr txBox="1">
            <a:spLocks/>
          </p:cNvSpPr>
          <p:nvPr/>
        </p:nvSpPr>
        <p:spPr bwMode="auto">
          <a:xfrm>
            <a:off x="2965126" y="1630337"/>
            <a:ext cx="3845383" cy="730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a:lstStyle>
          <a:p>
            <a:pPr marL="878509" lvl="1" indent="-342900">
              <a:buFont typeface="Arial" panose="020B0604020202020204" pitchFamily="34" charset="0"/>
              <a:buChar char="•"/>
            </a:pPr>
            <a:r>
              <a:rPr lang="en-GB" sz="1600" kern="0" dirty="0" smtClean="0">
                <a:solidFill>
                  <a:schemeClr val="tx2"/>
                </a:solidFill>
              </a:rPr>
              <a:t>Priority </a:t>
            </a:r>
            <a:r>
              <a:rPr lang="en-GB" sz="1400" dirty="0">
                <a:solidFill>
                  <a:schemeClr val="tx2"/>
                </a:solidFill>
              </a:rPr>
              <a:t>(selection list)</a:t>
            </a:r>
            <a:endParaRPr lang="en-GB" sz="1600" kern="0" dirty="0" smtClean="0">
              <a:solidFill>
                <a:schemeClr val="tx2"/>
              </a:solidFill>
            </a:endParaRPr>
          </a:p>
          <a:p>
            <a:pPr marL="878509" lvl="1" indent="-342900">
              <a:buFont typeface="Arial" panose="020B0604020202020204" pitchFamily="34" charset="0"/>
              <a:buChar char="•"/>
            </a:pPr>
            <a:r>
              <a:rPr lang="en-GB" sz="1600" kern="0" dirty="0" smtClean="0">
                <a:solidFill>
                  <a:schemeClr val="tx2"/>
                </a:solidFill>
              </a:rPr>
              <a:t>Category </a:t>
            </a:r>
            <a:r>
              <a:rPr lang="en-GB" sz="1400" kern="0" dirty="0" smtClean="0">
                <a:solidFill>
                  <a:schemeClr val="tx2"/>
                </a:solidFill>
              </a:rPr>
              <a:t>(selection list)</a:t>
            </a:r>
            <a:endParaRPr lang="en-GB" sz="1600" kern="0" dirty="0" smtClean="0">
              <a:solidFill>
                <a:schemeClr val="tx2"/>
              </a:solidFill>
            </a:endParaRPr>
          </a:p>
          <a:p>
            <a:endParaRPr lang="en-GB" kern="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210" y="427131"/>
            <a:ext cx="1748790" cy="1753918"/>
          </a:xfrm>
          <a:prstGeom prst="rect">
            <a:avLst/>
          </a:prstGeom>
        </p:spPr>
      </p:pic>
    </p:spTree>
    <p:extLst>
      <p:ext uri="{BB962C8B-B14F-4D97-AF65-F5344CB8AC3E}">
        <p14:creationId xmlns:p14="http://schemas.microsoft.com/office/powerpoint/2010/main" val="372767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Application</a:t>
            </a:r>
            <a:endParaRPr lang="en-GB" dirty="0"/>
          </a:p>
        </p:txBody>
      </p:sp>
      <p:sp>
        <p:nvSpPr>
          <p:cNvPr id="3" name="Content Placeholder 2"/>
          <p:cNvSpPr>
            <a:spLocks noGrp="1"/>
          </p:cNvSpPr>
          <p:nvPr>
            <p:ph idx="1"/>
          </p:nvPr>
        </p:nvSpPr>
        <p:spPr/>
        <p:txBody>
          <a:bodyPr/>
          <a:lstStyle/>
          <a:p>
            <a:pPr marL="411163" lvl="0" indent="-342900">
              <a:buFont typeface="Arial" panose="020B0604020202020204" pitchFamily="34" charset="0"/>
              <a:buChar char="•"/>
            </a:pPr>
            <a:r>
              <a:rPr lang="en-GB" sz="2000" dirty="0" smtClean="0">
                <a:solidFill>
                  <a:schemeClr val="tx2"/>
                </a:solidFill>
              </a:rPr>
              <a:t>Security</a:t>
            </a:r>
          </a:p>
          <a:p>
            <a:pPr marL="878509" lvl="1" indent="-342900">
              <a:buFont typeface="Arial" panose="020B0604020202020204" pitchFamily="34" charset="0"/>
              <a:buChar char="•"/>
            </a:pPr>
            <a:r>
              <a:rPr lang="en-GB" sz="1600" dirty="0" smtClean="0">
                <a:solidFill>
                  <a:schemeClr val="tx2"/>
                </a:solidFill>
              </a:rPr>
              <a:t>Multiple organisations</a:t>
            </a:r>
          </a:p>
          <a:p>
            <a:pPr marL="1270123" lvl="2" indent="-342900">
              <a:buFont typeface="Arial" panose="020B0604020202020204" pitchFamily="34" charset="0"/>
              <a:buChar char="•"/>
            </a:pPr>
            <a:r>
              <a:rPr lang="en-GB" sz="1600" dirty="0" smtClean="0">
                <a:solidFill>
                  <a:schemeClr val="tx2"/>
                </a:solidFill>
              </a:rPr>
              <a:t>Restricted entities</a:t>
            </a:r>
          </a:p>
          <a:p>
            <a:pPr marL="878509" lvl="1" indent="-342900">
              <a:buFont typeface="Arial" panose="020B0604020202020204" pitchFamily="34" charset="0"/>
              <a:buChar char="•"/>
            </a:pPr>
            <a:r>
              <a:rPr lang="en-GB" sz="1600" dirty="0" smtClean="0">
                <a:solidFill>
                  <a:schemeClr val="tx2"/>
                </a:solidFill>
              </a:rPr>
              <a:t>Obfuscated URL</a:t>
            </a:r>
          </a:p>
          <a:p>
            <a:pPr marL="1270123" lvl="2" indent="-342900">
              <a:buFont typeface="Arial" panose="020B0604020202020204" pitchFamily="34" charset="0"/>
              <a:buChar char="•"/>
            </a:pPr>
            <a:r>
              <a:rPr lang="en-GB" sz="1600" dirty="0" smtClean="0">
                <a:solidFill>
                  <a:schemeClr val="tx2"/>
                </a:solidFill>
              </a:rPr>
              <a:t>Handler mappings </a:t>
            </a:r>
          </a:p>
          <a:p>
            <a:pPr marL="1270123" lvl="2" indent="-342900">
              <a:buFont typeface="Arial" panose="020B0604020202020204" pitchFamily="34" charset="0"/>
              <a:buChar char="•"/>
            </a:pPr>
            <a:r>
              <a:rPr lang="en-GB" sz="1600" dirty="0" smtClean="0">
                <a:solidFill>
                  <a:schemeClr val="tx2"/>
                </a:solidFill>
              </a:rPr>
              <a:t>HTTP Post</a:t>
            </a:r>
            <a:endParaRPr lang="en-GB" sz="1600" dirty="0">
              <a:solidFill>
                <a:schemeClr val="tx2"/>
              </a:solidFill>
            </a:endParaRP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134" y="1229500"/>
            <a:ext cx="2932981" cy="2199116"/>
          </a:xfrm>
          <a:prstGeom prst="rect">
            <a:avLst/>
          </a:prstGeom>
        </p:spPr>
      </p:pic>
    </p:spTree>
    <p:extLst>
      <p:ext uri="{BB962C8B-B14F-4D97-AF65-F5344CB8AC3E}">
        <p14:creationId xmlns:p14="http://schemas.microsoft.com/office/powerpoint/2010/main" val="382641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Application</a:t>
            </a:r>
            <a:endParaRPr lang="en-GB" dirty="0"/>
          </a:p>
        </p:txBody>
      </p:sp>
      <p:sp>
        <p:nvSpPr>
          <p:cNvPr id="3" name="Content Placeholder 2"/>
          <p:cNvSpPr>
            <a:spLocks noGrp="1"/>
          </p:cNvSpPr>
          <p:nvPr>
            <p:ph idx="1"/>
          </p:nvPr>
        </p:nvSpPr>
        <p:spPr/>
        <p:txBody>
          <a:bodyPr/>
          <a:lstStyle/>
          <a:p>
            <a:pPr marL="411163" lvl="0" indent="-342900">
              <a:buFont typeface="Arial" panose="020B0604020202020204" pitchFamily="34" charset="0"/>
              <a:buChar char="•"/>
            </a:pPr>
            <a:r>
              <a:rPr lang="en-GB" sz="2000" dirty="0" smtClean="0">
                <a:solidFill>
                  <a:schemeClr val="tx2"/>
                </a:solidFill>
              </a:rPr>
              <a:t>Usability</a:t>
            </a:r>
          </a:p>
          <a:p>
            <a:pPr marL="878509" lvl="1" indent="-342900">
              <a:buFont typeface="Arial" panose="020B0604020202020204" pitchFamily="34" charset="0"/>
              <a:buChar char="•"/>
            </a:pPr>
            <a:r>
              <a:rPr lang="en-GB" sz="1600" dirty="0" smtClean="0">
                <a:solidFill>
                  <a:schemeClr val="tx2"/>
                </a:solidFill>
              </a:rPr>
              <a:t>Dynamic interface based on screen size</a:t>
            </a:r>
          </a:p>
          <a:p>
            <a:pPr marL="878509" lvl="1" indent="-342900">
              <a:buFont typeface="Arial" panose="020B0604020202020204" pitchFamily="34" charset="0"/>
              <a:buChar char="•"/>
            </a:pPr>
            <a:r>
              <a:rPr lang="en-GB" sz="1600" dirty="0" smtClean="0">
                <a:solidFill>
                  <a:schemeClr val="tx2"/>
                </a:solidFill>
              </a:rPr>
              <a:t>Consistent interface across device</a:t>
            </a:r>
          </a:p>
          <a:p>
            <a:pPr marL="1270123" lvl="2" indent="-342900">
              <a:buFont typeface="Arial" panose="020B0604020202020204" pitchFamily="34" charset="0"/>
              <a:buChar char="•"/>
            </a:pPr>
            <a:r>
              <a:rPr lang="en-GB" sz="1600" dirty="0" smtClean="0">
                <a:solidFill>
                  <a:schemeClr val="tx2"/>
                </a:solidFill>
              </a:rPr>
              <a:t>Not all devices and browsers behave the same</a:t>
            </a:r>
          </a:p>
          <a:p>
            <a:pPr marL="411163" indent="-342900">
              <a:buFont typeface="Arial" panose="020B0604020202020204" pitchFamily="34" charset="0"/>
              <a:buChar char="•"/>
            </a:pPr>
            <a:r>
              <a:rPr lang="en-GB" sz="2000" dirty="0" smtClean="0">
                <a:solidFill>
                  <a:schemeClr val="tx2"/>
                </a:solidFill>
              </a:rPr>
              <a:t>Architecture</a:t>
            </a:r>
          </a:p>
          <a:p>
            <a:pPr marL="878509" lvl="1" indent="-342900">
              <a:buFont typeface="Arial" panose="020B0604020202020204" pitchFamily="34" charset="0"/>
              <a:buChar char="•"/>
            </a:pPr>
            <a:r>
              <a:rPr lang="en-GB" sz="1600" dirty="0" smtClean="0">
                <a:solidFill>
                  <a:schemeClr val="tx2"/>
                </a:solidFill>
              </a:rPr>
              <a:t>Use of XSL Includes</a:t>
            </a:r>
          </a:p>
          <a:p>
            <a:pPr marL="878509" lvl="1" indent="-342900">
              <a:buFont typeface="Arial" panose="020B0604020202020204" pitchFamily="34" charset="0"/>
              <a:buChar char="•"/>
            </a:pPr>
            <a:r>
              <a:rPr lang="en-GB" sz="1600" dirty="0" smtClean="0">
                <a:solidFill>
                  <a:schemeClr val="tx2"/>
                </a:solidFill>
              </a:rPr>
              <a:t>Error handling built into every page</a:t>
            </a:r>
            <a:endParaRPr lang="en-GB" sz="1600" dirty="0">
              <a:solidFill>
                <a:schemeClr val="tx2"/>
              </a:solidFill>
            </a:endParaRP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83759" y="423927"/>
            <a:ext cx="1260239" cy="1798574"/>
          </a:xfrm>
          <a:prstGeom prst="rect">
            <a:avLst/>
          </a:prstGeom>
        </p:spPr>
      </p:pic>
    </p:spTree>
    <p:extLst>
      <p:ext uri="{BB962C8B-B14F-4D97-AF65-F5344CB8AC3E}">
        <p14:creationId xmlns:p14="http://schemas.microsoft.com/office/powerpoint/2010/main" val="39115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Application - Security</a:t>
            </a:r>
            <a:endParaRPr lang="en-GB" dirty="0"/>
          </a:p>
        </p:txBody>
      </p:sp>
      <p:sp>
        <p:nvSpPr>
          <p:cNvPr id="6" name="Rectangle 5"/>
          <p:cNvSpPr/>
          <p:nvPr/>
        </p:nvSpPr>
        <p:spPr bwMode="auto">
          <a:xfrm>
            <a:off x="61490" y="591630"/>
            <a:ext cx="9072000" cy="3872629"/>
          </a:xfrm>
          <a:prstGeom prst="rect">
            <a:avLst/>
          </a:prstGeom>
          <a:solidFill>
            <a:schemeClr val="lt1"/>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cxnSp>
        <p:nvCxnSpPr>
          <p:cNvPr id="44" name="Straight Arrow Connector 43"/>
          <p:cNvCxnSpPr/>
          <p:nvPr/>
        </p:nvCxnSpPr>
        <p:spPr>
          <a:xfrm>
            <a:off x="6176006" y="1525372"/>
            <a:ext cx="0" cy="310127"/>
          </a:xfrm>
          <a:prstGeom prst="straightConnector1">
            <a:avLst/>
          </a:prstGeom>
          <a:noFill/>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242129" y="2563805"/>
            <a:ext cx="206632" cy="252592"/>
          </a:xfrm>
          <a:prstGeom prst="straightConnector1">
            <a:avLst/>
          </a:prstGeom>
          <a:noFill/>
          <a:ln w="34925">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853561" y="2563805"/>
            <a:ext cx="0" cy="310127"/>
          </a:xfrm>
          <a:prstGeom prst="straightConnector1">
            <a:avLst/>
          </a:prstGeom>
          <a:noFill/>
          <a:ln w="34925">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853561" y="3546106"/>
            <a:ext cx="0" cy="310127"/>
          </a:xfrm>
          <a:prstGeom prst="straightConnector1">
            <a:avLst/>
          </a:prstGeom>
          <a:noFill/>
          <a:ln w="317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auto">
          <a:xfrm flipH="1">
            <a:off x="4529869" y="555770"/>
            <a:ext cx="15376" cy="4338958"/>
          </a:xfrm>
          <a:prstGeom prst="line">
            <a:avLst/>
          </a:prstGeom>
          <a:blipFill dpi="0" rotWithShape="0">
            <a:blip r:embed="rId3"/>
            <a:srcRect/>
            <a:tile tx="0" ty="0" sx="100000" sy="100000" flip="none" algn="tl"/>
          </a:blipFill>
          <a:ln w="38100" cap="flat" cmpd="sng" algn="ctr">
            <a:solidFill>
              <a:srgbClr val="FF0000"/>
            </a:solidFill>
            <a:prstDash val="solid"/>
            <a:round/>
            <a:headEnd type="none" w="med" len="med"/>
            <a:tailEnd type="none" w="med" len="med"/>
          </a:ln>
          <a:effectLst/>
        </p:spPr>
      </p:cxnSp>
      <p:grpSp>
        <p:nvGrpSpPr>
          <p:cNvPr id="49" name="Group 48"/>
          <p:cNvGrpSpPr/>
          <p:nvPr/>
        </p:nvGrpSpPr>
        <p:grpSpPr>
          <a:xfrm>
            <a:off x="2049696" y="830745"/>
            <a:ext cx="2133274" cy="3475214"/>
            <a:chOff x="2049696" y="830745"/>
            <a:chExt cx="2133274" cy="3475214"/>
          </a:xfrm>
        </p:grpSpPr>
        <p:sp>
          <p:nvSpPr>
            <p:cNvPr id="38" name="Text Box 2"/>
            <p:cNvSpPr txBox="1">
              <a:spLocks noChangeArrowheads="1"/>
            </p:cNvSpPr>
            <p:nvPr/>
          </p:nvSpPr>
          <p:spPr bwMode="auto">
            <a:xfrm>
              <a:off x="2049696" y="3251416"/>
              <a:ext cx="988704" cy="34380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Case </a:t>
              </a:r>
              <a:r>
                <a:rPr lang="en-GB" dirty="0" smtClean="0">
                  <a:effectLst/>
                </a:rPr>
                <a:t>A01</a:t>
              </a:r>
              <a:endParaRPr lang="en-GB" dirty="0">
                <a:effectLst/>
              </a:endParaRPr>
            </a:p>
          </p:txBody>
        </p:sp>
        <p:pic>
          <p:nvPicPr>
            <p:cNvPr id="10" name="Picture 9" descr="C:\Users\hutchim\Desktop\briefca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5405" y="2851479"/>
              <a:ext cx="528978" cy="449052"/>
            </a:xfrm>
            <a:prstGeom prst="rect">
              <a:avLst/>
            </a:prstGeom>
            <a:noFill/>
            <a:ln>
              <a:noFill/>
            </a:ln>
          </p:spPr>
        </p:pic>
        <p:cxnSp>
          <p:nvCxnSpPr>
            <p:cNvPr id="60" name="Straight Arrow Connector 59"/>
            <p:cNvCxnSpPr/>
            <p:nvPr/>
          </p:nvCxnSpPr>
          <p:spPr bwMode="auto">
            <a:xfrm>
              <a:off x="3002429" y="3535195"/>
              <a:ext cx="0" cy="287988"/>
            </a:xfrm>
            <a:prstGeom prst="straightConnector1">
              <a:avLst/>
            </a:prstGeom>
            <a:blipFill dpi="0" rotWithShape="0">
              <a:blip r:embed="rId3"/>
              <a:srcRect/>
              <a:tile tx="0" ty="0" sx="100000" sy="100000" flip="none" algn="tl"/>
            </a:blipFill>
            <a:ln w="25400" cap="flat" cmpd="sng" algn="ctr">
              <a:solidFill>
                <a:srgbClr val="77B800"/>
              </a:solidFill>
              <a:prstDash val="solid"/>
              <a:round/>
              <a:headEnd type="none" w="med" len="med"/>
              <a:tailEnd type="triangle"/>
            </a:ln>
            <a:effectLst/>
          </p:spPr>
        </p:cxnSp>
        <p:sp>
          <p:nvSpPr>
            <p:cNvPr id="37" name="Text Box 2"/>
            <p:cNvSpPr txBox="1">
              <a:spLocks noChangeArrowheads="1"/>
            </p:cNvSpPr>
            <p:nvPr/>
          </p:nvSpPr>
          <p:spPr bwMode="auto">
            <a:xfrm>
              <a:off x="2983461" y="3251416"/>
              <a:ext cx="859871" cy="34380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Case </a:t>
              </a:r>
              <a:r>
                <a:rPr lang="en-GB" dirty="0" smtClean="0">
                  <a:effectLst/>
                </a:rPr>
                <a:t>A06</a:t>
              </a:r>
              <a:endParaRPr lang="en-GB" dirty="0">
                <a:effectLst/>
              </a:endParaRPr>
            </a:p>
          </p:txBody>
        </p:sp>
        <p:pic>
          <p:nvPicPr>
            <p:cNvPr id="8" name="Picture 7" descr="C:\Users\hutchim\Desktop\custom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60607" y="830745"/>
              <a:ext cx="528978" cy="449052"/>
            </a:xfrm>
            <a:prstGeom prst="rect">
              <a:avLst/>
            </a:prstGeom>
            <a:noFill/>
            <a:ln>
              <a:noFill/>
            </a:ln>
          </p:spPr>
        </p:pic>
        <p:pic>
          <p:nvPicPr>
            <p:cNvPr id="15" name="Picture 14" descr="C:\Users\hutchim\Desktop\task.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81578" y="3882895"/>
              <a:ext cx="223163" cy="189444"/>
            </a:xfrm>
            <a:prstGeom prst="rect">
              <a:avLst/>
            </a:prstGeom>
            <a:noFill/>
            <a:ln>
              <a:noFill/>
            </a:ln>
          </p:spPr>
        </p:pic>
        <p:pic>
          <p:nvPicPr>
            <p:cNvPr id="17" name="Picture 16" descr="C:\Users\hutchim\Desktop\company.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37648" y="1890256"/>
              <a:ext cx="528978" cy="449052"/>
            </a:xfrm>
            <a:prstGeom prst="rect">
              <a:avLst/>
            </a:prstGeom>
            <a:noFill/>
            <a:ln>
              <a:noFill/>
            </a:ln>
          </p:spPr>
        </p:pic>
        <p:pic>
          <p:nvPicPr>
            <p:cNvPr id="18" name="Picture 17" descr="C:\Users\hutchim\Desktop\briefca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0095" y="2851479"/>
              <a:ext cx="528978" cy="449052"/>
            </a:xfrm>
            <a:prstGeom prst="rect">
              <a:avLst/>
            </a:prstGeom>
            <a:noFill/>
            <a:ln>
              <a:noFill/>
            </a:ln>
          </p:spPr>
        </p:pic>
        <p:pic>
          <p:nvPicPr>
            <p:cNvPr id="20" name="Picture 19" descr="C:\Users\hutchim\Desktop\task.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87394" y="3882895"/>
              <a:ext cx="223163" cy="189444"/>
            </a:xfrm>
            <a:prstGeom prst="rect">
              <a:avLst/>
            </a:prstGeom>
            <a:noFill/>
            <a:ln>
              <a:noFill/>
            </a:ln>
          </p:spPr>
        </p:pic>
        <p:pic>
          <p:nvPicPr>
            <p:cNvPr id="21" name="Picture 20" descr="C:\Users\hutchim\Desktop\task.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85709" y="3882895"/>
              <a:ext cx="223163" cy="189444"/>
            </a:xfrm>
            <a:prstGeom prst="rect">
              <a:avLst/>
            </a:prstGeom>
            <a:noFill/>
            <a:ln>
              <a:noFill/>
            </a:ln>
          </p:spPr>
        </p:pic>
        <p:pic>
          <p:nvPicPr>
            <p:cNvPr id="27" name="Picture 26" descr="C:\Users\hutchim\Desktop\custom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90506" y="837761"/>
              <a:ext cx="528978" cy="449052"/>
            </a:xfrm>
            <a:prstGeom prst="rect">
              <a:avLst/>
            </a:prstGeom>
            <a:noFill/>
            <a:ln>
              <a:noFill/>
            </a:ln>
          </p:spPr>
        </p:pic>
        <p:sp>
          <p:nvSpPr>
            <p:cNvPr id="29" name="Text Box 2"/>
            <p:cNvSpPr txBox="1">
              <a:spLocks noChangeArrowheads="1"/>
            </p:cNvSpPr>
            <p:nvPr/>
          </p:nvSpPr>
          <p:spPr bwMode="auto">
            <a:xfrm>
              <a:off x="2206040" y="1258747"/>
              <a:ext cx="912066" cy="31574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User </a:t>
              </a:r>
              <a:r>
                <a:rPr lang="en-GB" dirty="0" smtClean="0">
                  <a:effectLst/>
                </a:rPr>
                <a:t>A01</a:t>
              </a:r>
              <a:endParaRPr lang="en-GB" dirty="0">
                <a:effectLst/>
              </a:endParaRPr>
            </a:p>
          </p:txBody>
        </p:sp>
        <p:sp>
          <p:nvSpPr>
            <p:cNvPr id="30" name="Text Box 2"/>
            <p:cNvSpPr txBox="1">
              <a:spLocks noChangeArrowheads="1"/>
            </p:cNvSpPr>
            <p:nvPr/>
          </p:nvSpPr>
          <p:spPr bwMode="auto">
            <a:xfrm>
              <a:off x="3018668" y="1258747"/>
              <a:ext cx="831986" cy="26662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ln>
                    <a:noFill/>
                  </a:ln>
                  <a:effectLst/>
                </a:rPr>
                <a:t>User </a:t>
              </a:r>
              <a:r>
                <a:rPr lang="en-GB" dirty="0" smtClean="0">
                  <a:ln>
                    <a:noFill/>
                  </a:ln>
                  <a:effectLst/>
                </a:rPr>
                <a:t>A06</a:t>
              </a:r>
              <a:endParaRPr lang="en-GB" dirty="0">
                <a:effectLst/>
              </a:endParaRPr>
            </a:p>
          </p:txBody>
        </p:sp>
        <p:sp>
          <p:nvSpPr>
            <p:cNvPr id="33" name="Text Box 2"/>
            <p:cNvSpPr txBox="1">
              <a:spLocks noChangeArrowheads="1"/>
            </p:cNvSpPr>
            <p:nvPr/>
          </p:nvSpPr>
          <p:spPr bwMode="auto">
            <a:xfrm>
              <a:off x="2374793" y="2318260"/>
              <a:ext cx="1241222" cy="189444"/>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Organisation A</a:t>
              </a:r>
            </a:p>
          </p:txBody>
        </p:sp>
        <p:sp>
          <p:nvSpPr>
            <p:cNvPr id="41" name="Text Box 2"/>
            <p:cNvSpPr txBox="1">
              <a:spLocks noChangeArrowheads="1"/>
            </p:cNvSpPr>
            <p:nvPr/>
          </p:nvSpPr>
          <p:spPr bwMode="auto">
            <a:xfrm>
              <a:off x="2274182" y="4065323"/>
              <a:ext cx="1446426" cy="240636"/>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Schedule Items</a:t>
              </a:r>
            </a:p>
            <a:p>
              <a:pPr algn="ctr">
                <a:spcAft>
                  <a:spcPts val="0"/>
                </a:spcAft>
              </a:pPr>
              <a:r>
                <a:rPr lang="en-GB" b="1" dirty="0">
                  <a:solidFill>
                    <a:srgbClr val="000000">
                      <a:alpha val="0"/>
                    </a:srgbClr>
                  </a:solidFill>
                  <a:effectLst/>
                </a:rPr>
                <a:t> </a:t>
              </a:r>
              <a:endParaRPr lang="en-GB" dirty="0">
                <a:effectLst/>
              </a:endParaRPr>
            </a:p>
          </p:txBody>
        </p:sp>
        <p:cxnSp>
          <p:nvCxnSpPr>
            <p:cNvPr id="55" name="Straight Arrow Connector 54"/>
            <p:cNvCxnSpPr/>
            <p:nvPr/>
          </p:nvCxnSpPr>
          <p:spPr bwMode="auto">
            <a:xfrm>
              <a:off x="2649238" y="1574487"/>
              <a:ext cx="245813" cy="261012"/>
            </a:xfrm>
            <a:prstGeom prst="straightConnector1">
              <a:avLst/>
            </a:prstGeom>
            <a:blipFill dpi="0" rotWithShape="0">
              <a:blip r:embed="rId3"/>
              <a:srcRect/>
              <a:tile tx="0" ty="0" sx="100000" sy="100000" flip="none" algn="tl"/>
            </a:blipFill>
            <a:ln w="25400" cap="flat" cmpd="sng" algn="ctr">
              <a:solidFill>
                <a:srgbClr val="77B800"/>
              </a:solidFill>
              <a:prstDash val="solid"/>
              <a:round/>
              <a:headEnd type="none" w="med" len="med"/>
              <a:tailEnd type="triangle"/>
            </a:ln>
            <a:effectLst/>
          </p:spPr>
        </p:cxnSp>
        <p:cxnSp>
          <p:nvCxnSpPr>
            <p:cNvPr id="56" name="Straight Arrow Connector 55"/>
            <p:cNvCxnSpPr/>
            <p:nvPr/>
          </p:nvCxnSpPr>
          <p:spPr bwMode="auto">
            <a:xfrm flipH="1">
              <a:off x="3118567" y="1567471"/>
              <a:ext cx="227718" cy="268028"/>
            </a:xfrm>
            <a:prstGeom prst="straightConnector1">
              <a:avLst/>
            </a:prstGeom>
            <a:blipFill dpi="0" rotWithShape="0">
              <a:blip r:embed="rId3"/>
              <a:srcRect/>
              <a:tile tx="0" ty="0" sx="100000" sy="100000" flip="none" algn="tl"/>
            </a:blipFill>
            <a:ln w="25400" cap="flat" cmpd="sng" algn="ctr">
              <a:solidFill>
                <a:srgbClr val="77B800"/>
              </a:solidFill>
              <a:prstDash val="solid"/>
              <a:round/>
              <a:headEnd type="none" w="med" len="med"/>
              <a:tailEnd type="triangle"/>
            </a:ln>
            <a:effectLst/>
          </p:spPr>
        </p:cxnSp>
        <p:cxnSp>
          <p:nvCxnSpPr>
            <p:cNvPr id="58" name="Straight Arrow Connector 57"/>
            <p:cNvCxnSpPr/>
            <p:nvPr/>
          </p:nvCxnSpPr>
          <p:spPr bwMode="auto">
            <a:xfrm flipH="1">
              <a:off x="2671684" y="2591235"/>
              <a:ext cx="227718" cy="268028"/>
            </a:xfrm>
            <a:prstGeom prst="straightConnector1">
              <a:avLst/>
            </a:prstGeom>
            <a:blipFill dpi="0" rotWithShape="0">
              <a:blip r:embed="rId3"/>
              <a:srcRect/>
              <a:tile tx="0" ty="0" sx="100000" sy="100000" flip="none" algn="tl"/>
            </a:blipFill>
            <a:ln w="25400" cap="flat" cmpd="sng" algn="ctr">
              <a:solidFill>
                <a:srgbClr val="77B800"/>
              </a:solidFill>
              <a:prstDash val="solid"/>
              <a:round/>
              <a:headEnd type="none" w="med" len="med"/>
              <a:tailEnd type="triangle"/>
            </a:ln>
            <a:effectLst/>
          </p:spPr>
        </p:cxnSp>
        <p:cxnSp>
          <p:nvCxnSpPr>
            <p:cNvPr id="59" name="Straight Arrow Connector 58"/>
            <p:cNvCxnSpPr/>
            <p:nvPr/>
          </p:nvCxnSpPr>
          <p:spPr bwMode="auto">
            <a:xfrm>
              <a:off x="3115531" y="2588860"/>
              <a:ext cx="245813" cy="261012"/>
            </a:xfrm>
            <a:prstGeom prst="straightConnector1">
              <a:avLst/>
            </a:prstGeom>
            <a:blipFill dpi="0" rotWithShape="0">
              <a:blip r:embed="rId3"/>
              <a:srcRect/>
              <a:tile tx="0" ty="0" sx="100000" sy="100000" flip="none" algn="tl"/>
            </a:blipFill>
            <a:ln w="25400" cap="flat" cmpd="sng" algn="ctr">
              <a:solidFill>
                <a:srgbClr val="77B800"/>
              </a:solidFill>
              <a:prstDash val="solid"/>
              <a:round/>
              <a:headEnd type="none" w="med" len="med"/>
              <a:tailEnd type="triangle"/>
            </a:ln>
            <a:effectLst/>
          </p:spPr>
        </p:cxnSp>
        <p:cxnSp>
          <p:nvCxnSpPr>
            <p:cNvPr id="72" name="Straight Arrow Connector 71"/>
            <p:cNvCxnSpPr/>
            <p:nvPr/>
          </p:nvCxnSpPr>
          <p:spPr bwMode="auto">
            <a:xfrm>
              <a:off x="3937157" y="1584309"/>
              <a:ext cx="245813" cy="261012"/>
            </a:xfrm>
            <a:prstGeom prst="straightConnector1">
              <a:avLst/>
            </a:prstGeom>
            <a:blipFill dpi="0" rotWithShape="0">
              <a:blip r:embed="rId3"/>
              <a:srcRect/>
              <a:tile tx="0" ty="0" sx="100000" sy="100000" flip="none" algn="tl"/>
            </a:blipFill>
            <a:ln w="50800" cap="flat" cmpd="sng" algn="ctr">
              <a:solidFill>
                <a:srgbClr val="77B800"/>
              </a:solidFill>
              <a:prstDash val="solid"/>
              <a:round/>
              <a:headEnd type="none" w="med" len="med"/>
              <a:tailEnd type="triangle"/>
            </a:ln>
            <a:effectLst/>
          </p:spPr>
        </p:cxnSp>
        <p:cxnSp>
          <p:nvCxnSpPr>
            <p:cNvPr id="73" name="Straight Arrow Connector 72"/>
            <p:cNvCxnSpPr/>
            <p:nvPr/>
          </p:nvCxnSpPr>
          <p:spPr bwMode="auto">
            <a:xfrm flipH="1">
              <a:off x="4167068" y="2625429"/>
              <a:ext cx="10252" cy="295206"/>
            </a:xfrm>
            <a:prstGeom prst="straightConnector1">
              <a:avLst/>
            </a:prstGeom>
            <a:blipFill dpi="0" rotWithShape="0">
              <a:blip r:embed="rId3"/>
              <a:srcRect/>
              <a:tile tx="0" ty="0" sx="100000" sy="100000" flip="none" algn="tl"/>
            </a:blipFill>
            <a:ln w="50800" cap="flat" cmpd="sng" algn="ctr">
              <a:solidFill>
                <a:srgbClr val="77B800"/>
              </a:solidFill>
              <a:prstDash val="solid"/>
              <a:round/>
              <a:headEnd type="none" w="med" len="med"/>
              <a:tailEnd type="triangle"/>
            </a:ln>
            <a:effectLst/>
          </p:spPr>
        </p:cxnSp>
        <p:cxnSp>
          <p:nvCxnSpPr>
            <p:cNvPr id="75" name="Straight Arrow Connector 74"/>
            <p:cNvCxnSpPr/>
            <p:nvPr/>
          </p:nvCxnSpPr>
          <p:spPr bwMode="auto">
            <a:xfrm flipH="1">
              <a:off x="4161813" y="3629165"/>
              <a:ext cx="10252" cy="295206"/>
            </a:xfrm>
            <a:prstGeom prst="straightConnector1">
              <a:avLst/>
            </a:prstGeom>
            <a:blipFill dpi="0" rotWithShape="0">
              <a:blip r:embed="rId3"/>
              <a:srcRect/>
              <a:tile tx="0" ty="0" sx="100000" sy="100000" flip="none" algn="tl"/>
            </a:blipFill>
            <a:ln w="50800" cap="flat" cmpd="sng" algn="ctr">
              <a:solidFill>
                <a:srgbClr val="77B800"/>
              </a:solidFill>
              <a:prstDash val="solid"/>
              <a:round/>
              <a:headEnd type="none" w="med" len="med"/>
              <a:tailEnd type="triangle"/>
            </a:ln>
            <a:effectLst/>
          </p:spPr>
        </p:cxnSp>
      </p:grpSp>
      <p:grpSp>
        <p:nvGrpSpPr>
          <p:cNvPr id="48" name="Group 47"/>
          <p:cNvGrpSpPr/>
          <p:nvPr/>
        </p:nvGrpSpPr>
        <p:grpSpPr>
          <a:xfrm>
            <a:off x="4862771" y="830745"/>
            <a:ext cx="2178022" cy="3424473"/>
            <a:chOff x="4862771" y="830745"/>
            <a:chExt cx="2178022" cy="3424473"/>
          </a:xfrm>
        </p:grpSpPr>
        <p:pic>
          <p:nvPicPr>
            <p:cNvPr id="11" name="Picture 10" descr="C:\Users\hutchim\Desktop\custom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9786" y="837761"/>
              <a:ext cx="528978" cy="449052"/>
            </a:xfrm>
            <a:prstGeom prst="rect">
              <a:avLst/>
            </a:prstGeom>
            <a:noFill/>
            <a:ln>
              <a:noFill/>
            </a:ln>
          </p:spPr>
        </p:pic>
        <p:pic>
          <p:nvPicPr>
            <p:cNvPr id="12" name="Picture 11" descr="C:\Users\hutchim\Desktop\briefca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7433" y="2851479"/>
              <a:ext cx="528978" cy="449052"/>
            </a:xfrm>
            <a:prstGeom prst="rect">
              <a:avLst/>
            </a:prstGeom>
            <a:noFill/>
            <a:ln>
              <a:noFill/>
            </a:ln>
          </p:spPr>
        </p:pic>
        <p:pic>
          <p:nvPicPr>
            <p:cNvPr id="16" name="Picture 15" descr="C:\Users\hutchim\Desktop\company.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03252" y="1890256"/>
              <a:ext cx="528978" cy="449052"/>
            </a:xfrm>
            <a:prstGeom prst="rect">
              <a:avLst/>
            </a:prstGeom>
            <a:noFill/>
            <a:ln>
              <a:noFill/>
            </a:ln>
          </p:spPr>
        </p:pic>
        <p:pic>
          <p:nvPicPr>
            <p:cNvPr id="19" name="Picture 18" descr="C:\Users\hutchim\Desktop\briefca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2335" y="2851479"/>
              <a:ext cx="528978" cy="449052"/>
            </a:xfrm>
            <a:prstGeom prst="rect">
              <a:avLst/>
            </a:prstGeom>
            <a:noFill/>
            <a:ln>
              <a:noFill/>
            </a:ln>
          </p:spPr>
        </p:pic>
        <p:pic>
          <p:nvPicPr>
            <p:cNvPr id="23" name="Picture 22" descr="C:\Users\hutchim\Desktop\task.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28151" y="3882895"/>
              <a:ext cx="223163" cy="189444"/>
            </a:xfrm>
            <a:prstGeom prst="rect">
              <a:avLst/>
            </a:prstGeom>
            <a:noFill/>
            <a:ln>
              <a:noFill/>
            </a:ln>
          </p:spPr>
        </p:pic>
        <p:pic>
          <p:nvPicPr>
            <p:cNvPr id="24" name="Picture 23" descr="C:\Users\hutchim\Desktop\task.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33967" y="3882895"/>
              <a:ext cx="223163" cy="189444"/>
            </a:xfrm>
            <a:prstGeom prst="rect">
              <a:avLst/>
            </a:prstGeom>
            <a:noFill/>
            <a:ln>
              <a:noFill/>
            </a:ln>
          </p:spPr>
        </p:pic>
        <p:pic>
          <p:nvPicPr>
            <p:cNvPr id="25" name="Picture 24" descr="C:\Users\hutchim\Desktop\task.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329399" y="3882895"/>
              <a:ext cx="223163" cy="189444"/>
            </a:xfrm>
            <a:prstGeom prst="rect">
              <a:avLst/>
            </a:prstGeom>
            <a:noFill/>
            <a:ln>
              <a:noFill/>
            </a:ln>
          </p:spPr>
        </p:pic>
        <p:pic>
          <p:nvPicPr>
            <p:cNvPr id="28" name="Picture 27" descr="C:\Users\hutchim\Desktop\custom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6923" y="830745"/>
              <a:ext cx="528978" cy="449052"/>
            </a:xfrm>
            <a:prstGeom prst="rect">
              <a:avLst/>
            </a:prstGeom>
            <a:noFill/>
            <a:ln>
              <a:noFill/>
            </a:ln>
          </p:spPr>
        </p:pic>
        <p:sp>
          <p:nvSpPr>
            <p:cNvPr id="31" name="Text Box 2"/>
            <p:cNvSpPr txBox="1">
              <a:spLocks noChangeArrowheads="1"/>
            </p:cNvSpPr>
            <p:nvPr/>
          </p:nvSpPr>
          <p:spPr bwMode="auto">
            <a:xfrm>
              <a:off x="5349484" y="1265763"/>
              <a:ext cx="868159" cy="219252"/>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User </a:t>
              </a:r>
              <a:r>
                <a:rPr lang="en-GB" dirty="0" smtClean="0">
                  <a:effectLst/>
                </a:rPr>
                <a:t>B01</a:t>
              </a:r>
              <a:endParaRPr lang="en-GB" dirty="0">
                <a:effectLst/>
              </a:endParaRPr>
            </a:p>
          </p:txBody>
        </p:sp>
        <p:sp>
          <p:nvSpPr>
            <p:cNvPr id="32" name="Text Box 2"/>
            <p:cNvSpPr txBox="1">
              <a:spLocks noChangeArrowheads="1"/>
            </p:cNvSpPr>
            <p:nvPr/>
          </p:nvSpPr>
          <p:spPr bwMode="auto">
            <a:xfrm>
              <a:off x="6134582" y="1265763"/>
              <a:ext cx="832640" cy="219252"/>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User </a:t>
              </a:r>
              <a:r>
                <a:rPr lang="en-GB" dirty="0" smtClean="0">
                  <a:effectLst/>
                </a:rPr>
                <a:t>B06</a:t>
              </a:r>
              <a:endParaRPr lang="en-GB" dirty="0">
                <a:effectLst/>
              </a:endParaRPr>
            </a:p>
          </p:txBody>
        </p:sp>
        <p:sp>
          <p:nvSpPr>
            <p:cNvPr id="34" name="Text Box 2"/>
            <p:cNvSpPr txBox="1">
              <a:spLocks noChangeArrowheads="1"/>
            </p:cNvSpPr>
            <p:nvPr/>
          </p:nvSpPr>
          <p:spPr bwMode="auto">
            <a:xfrm>
              <a:off x="5529888" y="2318259"/>
              <a:ext cx="1251762" cy="203476"/>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ln>
                    <a:noFill/>
                  </a:ln>
                  <a:effectLst/>
                </a:rPr>
                <a:t>Organisation B</a:t>
              </a:r>
              <a:endParaRPr lang="en-GB" dirty="0">
                <a:effectLst/>
              </a:endParaRPr>
            </a:p>
          </p:txBody>
        </p:sp>
        <p:sp>
          <p:nvSpPr>
            <p:cNvPr id="39" name="Text Box 2"/>
            <p:cNvSpPr txBox="1">
              <a:spLocks noChangeArrowheads="1"/>
            </p:cNvSpPr>
            <p:nvPr/>
          </p:nvSpPr>
          <p:spPr bwMode="auto">
            <a:xfrm>
              <a:off x="6130973" y="3251416"/>
              <a:ext cx="909820" cy="34380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Case </a:t>
              </a:r>
              <a:r>
                <a:rPr lang="en-GB" dirty="0" smtClean="0">
                  <a:effectLst/>
                </a:rPr>
                <a:t>B06</a:t>
              </a:r>
              <a:endParaRPr lang="en-GB" dirty="0">
                <a:effectLst/>
              </a:endParaRPr>
            </a:p>
          </p:txBody>
        </p:sp>
        <p:sp>
          <p:nvSpPr>
            <p:cNvPr id="40" name="Text Box 2"/>
            <p:cNvSpPr txBox="1">
              <a:spLocks noChangeArrowheads="1"/>
            </p:cNvSpPr>
            <p:nvPr/>
          </p:nvSpPr>
          <p:spPr bwMode="auto">
            <a:xfrm>
              <a:off x="5349484" y="3251416"/>
              <a:ext cx="868159" cy="34380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Case </a:t>
              </a:r>
              <a:r>
                <a:rPr lang="en-GB" dirty="0" smtClean="0">
                  <a:effectLst/>
                </a:rPr>
                <a:t>B01</a:t>
              </a:r>
              <a:endParaRPr lang="en-GB" dirty="0">
                <a:effectLst/>
              </a:endParaRPr>
            </a:p>
          </p:txBody>
        </p:sp>
        <p:sp>
          <p:nvSpPr>
            <p:cNvPr id="42" name="Text Box 2"/>
            <p:cNvSpPr txBox="1">
              <a:spLocks noChangeArrowheads="1"/>
            </p:cNvSpPr>
            <p:nvPr/>
          </p:nvSpPr>
          <p:spPr bwMode="auto">
            <a:xfrm>
              <a:off x="5435297" y="4065322"/>
              <a:ext cx="1426826" cy="189896"/>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Schedule Items</a:t>
              </a:r>
            </a:p>
          </p:txBody>
        </p:sp>
        <p:cxnSp>
          <p:nvCxnSpPr>
            <p:cNvPr id="64" name="Straight Arrow Connector 63"/>
            <p:cNvCxnSpPr/>
            <p:nvPr/>
          </p:nvCxnSpPr>
          <p:spPr bwMode="auto">
            <a:xfrm>
              <a:off x="5797072" y="1569237"/>
              <a:ext cx="245813" cy="261012"/>
            </a:xfrm>
            <a:prstGeom prst="straightConnector1">
              <a:avLst/>
            </a:prstGeom>
            <a:blipFill dpi="0" rotWithShape="0">
              <a:blip r:embed="rId3"/>
              <a:srcRect/>
              <a:tile tx="0" ty="0" sx="100000" sy="100000" flip="none" algn="tl"/>
            </a:blipFill>
            <a:ln w="25400" cap="flat" cmpd="sng" algn="ctr">
              <a:solidFill>
                <a:srgbClr val="77B800"/>
              </a:solidFill>
              <a:prstDash val="solid"/>
              <a:round/>
              <a:headEnd type="none" w="med" len="med"/>
              <a:tailEnd type="triangle"/>
            </a:ln>
            <a:effectLst/>
          </p:spPr>
        </p:cxnSp>
        <p:cxnSp>
          <p:nvCxnSpPr>
            <p:cNvPr id="65" name="Straight Arrow Connector 64"/>
            <p:cNvCxnSpPr/>
            <p:nvPr/>
          </p:nvCxnSpPr>
          <p:spPr bwMode="auto">
            <a:xfrm flipH="1">
              <a:off x="6266401" y="1562221"/>
              <a:ext cx="227718" cy="268028"/>
            </a:xfrm>
            <a:prstGeom prst="straightConnector1">
              <a:avLst/>
            </a:prstGeom>
            <a:blipFill dpi="0" rotWithShape="0">
              <a:blip r:embed="rId3"/>
              <a:srcRect/>
              <a:tile tx="0" ty="0" sx="100000" sy="100000" flip="none" algn="tl"/>
            </a:blipFill>
            <a:ln w="25400" cap="flat" cmpd="sng" algn="ctr">
              <a:solidFill>
                <a:srgbClr val="77B800"/>
              </a:solidFill>
              <a:prstDash val="solid"/>
              <a:round/>
              <a:headEnd type="none" w="med" len="med"/>
              <a:tailEnd type="triangle"/>
            </a:ln>
            <a:effectLst/>
          </p:spPr>
        </p:cxnSp>
        <p:cxnSp>
          <p:nvCxnSpPr>
            <p:cNvPr id="66" name="Straight Arrow Connector 65"/>
            <p:cNvCxnSpPr/>
            <p:nvPr/>
          </p:nvCxnSpPr>
          <p:spPr bwMode="auto">
            <a:xfrm flipH="1">
              <a:off x="5819518" y="2585985"/>
              <a:ext cx="227718" cy="268028"/>
            </a:xfrm>
            <a:prstGeom prst="straightConnector1">
              <a:avLst/>
            </a:prstGeom>
            <a:blipFill dpi="0" rotWithShape="0">
              <a:blip r:embed="rId3"/>
              <a:srcRect/>
              <a:tile tx="0" ty="0" sx="100000" sy="100000" flip="none" algn="tl"/>
            </a:blipFill>
            <a:ln w="25400" cap="flat" cmpd="sng" algn="ctr">
              <a:solidFill>
                <a:srgbClr val="77B800"/>
              </a:solidFill>
              <a:prstDash val="solid"/>
              <a:round/>
              <a:headEnd type="none" w="med" len="med"/>
              <a:tailEnd type="triangle"/>
            </a:ln>
            <a:effectLst/>
          </p:spPr>
        </p:cxnSp>
        <p:cxnSp>
          <p:nvCxnSpPr>
            <p:cNvPr id="67" name="Straight Arrow Connector 66"/>
            <p:cNvCxnSpPr/>
            <p:nvPr/>
          </p:nvCxnSpPr>
          <p:spPr bwMode="auto">
            <a:xfrm>
              <a:off x="6263365" y="2583610"/>
              <a:ext cx="245813" cy="261012"/>
            </a:xfrm>
            <a:prstGeom prst="straightConnector1">
              <a:avLst/>
            </a:prstGeom>
            <a:blipFill dpi="0" rotWithShape="0">
              <a:blip r:embed="rId3"/>
              <a:srcRect/>
              <a:tile tx="0" ty="0" sx="100000" sy="100000" flip="none" algn="tl"/>
            </a:blipFill>
            <a:ln w="25400" cap="flat" cmpd="sng" algn="ctr">
              <a:solidFill>
                <a:srgbClr val="77B800"/>
              </a:solidFill>
              <a:prstDash val="solid"/>
              <a:round/>
              <a:headEnd type="none" w="med" len="med"/>
              <a:tailEnd type="triangle"/>
            </a:ln>
            <a:effectLst/>
          </p:spPr>
        </p:cxnSp>
        <p:cxnSp>
          <p:nvCxnSpPr>
            <p:cNvPr id="68" name="Straight Arrow Connector 67"/>
            <p:cNvCxnSpPr/>
            <p:nvPr/>
          </p:nvCxnSpPr>
          <p:spPr bwMode="auto">
            <a:xfrm>
              <a:off x="6150263" y="3529945"/>
              <a:ext cx="0" cy="287988"/>
            </a:xfrm>
            <a:prstGeom prst="straightConnector1">
              <a:avLst/>
            </a:prstGeom>
            <a:blipFill dpi="0" rotWithShape="0">
              <a:blip r:embed="rId3"/>
              <a:srcRect/>
              <a:tile tx="0" ty="0" sx="100000" sy="100000" flip="none" algn="tl"/>
            </a:blipFill>
            <a:ln w="25400" cap="flat" cmpd="sng" algn="ctr">
              <a:solidFill>
                <a:srgbClr val="77B800"/>
              </a:solidFill>
              <a:prstDash val="solid"/>
              <a:round/>
              <a:headEnd type="none" w="med" len="med"/>
              <a:tailEnd type="triangle"/>
            </a:ln>
            <a:effectLst/>
          </p:spPr>
        </p:cxnSp>
        <p:cxnSp>
          <p:nvCxnSpPr>
            <p:cNvPr id="101" name="Straight Arrow Connector 100"/>
            <p:cNvCxnSpPr/>
            <p:nvPr/>
          </p:nvCxnSpPr>
          <p:spPr bwMode="auto">
            <a:xfrm flipH="1">
              <a:off x="4863274" y="1567481"/>
              <a:ext cx="227718" cy="268028"/>
            </a:xfrm>
            <a:prstGeom prst="straightConnector1">
              <a:avLst/>
            </a:prstGeom>
            <a:blipFill dpi="0" rotWithShape="0">
              <a:blip r:embed="rId3"/>
              <a:srcRect/>
              <a:tile tx="0" ty="0" sx="100000" sy="100000" flip="none" algn="tl"/>
            </a:blipFill>
            <a:ln w="50800" cap="flat" cmpd="sng" algn="ctr">
              <a:solidFill>
                <a:srgbClr val="77B800"/>
              </a:solidFill>
              <a:prstDash val="solid"/>
              <a:round/>
              <a:headEnd type="none" w="med" len="med"/>
              <a:tailEnd type="triangle"/>
            </a:ln>
            <a:effectLst/>
          </p:spPr>
        </p:cxnSp>
        <p:cxnSp>
          <p:nvCxnSpPr>
            <p:cNvPr id="102" name="Straight Arrow Connector 101"/>
            <p:cNvCxnSpPr/>
            <p:nvPr/>
          </p:nvCxnSpPr>
          <p:spPr bwMode="auto">
            <a:xfrm>
              <a:off x="4862771" y="2591235"/>
              <a:ext cx="0" cy="287988"/>
            </a:xfrm>
            <a:prstGeom prst="straightConnector1">
              <a:avLst/>
            </a:prstGeom>
            <a:blipFill dpi="0" rotWithShape="0">
              <a:blip r:embed="rId3"/>
              <a:srcRect/>
              <a:tile tx="0" ty="0" sx="100000" sy="100000" flip="none" algn="tl"/>
            </a:blipFill>
            <a:ln w="50800" cap="flat" cmpd="sng" algn="ctr">
              <a:solidFill>
                <a:srgbClr val="77B800"/>
              </a:solidFill>
              <a:prstDash val="solid"/>
              <a:round/>
              <a:headEnd type="none" w="med" len="med"/>
              <a:tailEnd type="triangle"/>
            </a:ln>
            <a:effectLst/>
          </p:spPr>
        </p:cxnSp>
        <p:cxnSp>
          <p:nvCxnSpPr>
            <p:cNvPr id="103" name="Straight Arrow Connector 102"/>
            <p:cNvCxnSpPr/>
            <p:nvPr/>
          </p:nvCxnSpPr>
          <p:spPr bwMode="auto">
            <a:xfrm>
              <a:off x="4875018" y="3606954"/>
              <a:ext cx="0" cy="287988"/>
            </a:xfrm>
            <a:prstGeom prst="straightConnector1">
              <a:avLst/>
            </a:prstGeom>
            <a:blipFill dpi="0" rotWithShape="0">
              <a:blip r:embed="rId3"/>
              <a:srcRect/>
              <a:tile tx="0" ty="0" sx="100000" sy="100000" flip="none" algn="tl"/>
            </a:blipFill>
            <a:ln w="50800" cap="flat" cmpd="sng" algn="ctr">
              <a:solidFill>
                <a:srgbClr val="77B800"/>
              </a:solidFill>
              <a:prstDash val="solid"/>
              <a:round/>
              <a:headEnd type="none" w="med" len="med"/>
              <a:tailEnd type="triangle"/>
            </a:ln>
            <a:effectLst/>
          </p:spPr>
        </p:cxnSp>
      </p:grpSp>
      <p:sp>
        <p:nvSpPr>
          <p:cNvPr id="43" name="Text Box 2"/>
          <p:cNvSpPr txBox="1">
            <a:spLocks noChangeArrowheads="1"/>
          </p:cNvSpPr>
          <p:nvPr/>
        </p:nvSpPr>
        <p:spPr bwMode="auto">
          <a:xfrm>
            <a:off x="3982908" y="4072339"/>
            <a:ext cx="1106148" cy="427780"/>
          </a:xfrm>
          <a:prstGeom prst="rect">
            <a:avLst/>
          </a:prstGeom>
          <a:solidFill>
            <a:schemeClr val="lt1"/>
          </a:solid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Source Code </a:t>
            </a:r>
            <a:r>
              <a:rPr lang="en-GB" dirty="0" smtClean="0">
                <a:effectLst/>
              </a:rPr>
              <a:t>and Guide</a:t>
            </a:r>
            <a:endParaRPr lang="en-GB" dirty="0">
              <a:effectLst/>
            </a:endParaRPr>
          </a:p>
          <a:p>
            <a:pPr algn="ctr">
              <a:spcAft>
                <a:spcPts val="0"/>
              </a:spcAft>
            </a:pPr>
            <a:r>
              <a:rPr lang="en-GB" dirty="0">
                <a:effectLst/>
              </a:rPr>
              <a:t> </a:t>
            </a:r>
          </a:p>
        </p:txBody>
      </p:sp>
      <p:sp>
        <p:nvSpPr>
          <p:cNvPr id="36" name="Text Box 2"/>
          <p:cNvSpPr txBox="1">
            <a:spLocks noChangeArrowheads="1"/>
          </p:cNvSpPr>
          <p:nvPr/>
        </p:nvSpPr>
        <p:spPr bwMode="auto">
          <a:xfrm>
            <a:off x="3956712" y="3286498"/>
            <a:ext cx="1115813" cy="247653"/>
          </a:xfrm>
          <a:prstGeom prst="rect">
            <a:avLst/>
          </a:prstGeom>
          <a:solidFill>
            <a:schemeClr val="lt1"/>
          </a:solid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Global Case</a:t>
            </a:r>
          </a:p>
        </p:txBody>
      </p:sp>
      <p:sp>
        <p:nvSpPr>
          <p:cNvPr id="35" name="Text Box 2"/>
          <p:cNvSpPr txBox="1">
            <a:spLocks noChangeArrowheads="1"/>
          </p:cNvSpPr>
          <p:nvPr/>
        </p:nvSpPr>
        <p:spPr bwMode="auto">
          <a:xfrm>
            <a:off x="3973242" y="2353312"/>
            <a:ext cx="1115813" cy="264547"/>
          </a:xfrm>
          <a:prstGeom prst="rect">
            <a:avLst/>
          </a:prstGeom>
          <a:solidFill>
            <a:schemeClr val="lt1"/>
          </a:solidFill>
          <a:ln w="9525">
            <a:noFill/>
            <a:miter lim="800000"/>
            <a:headEnd/>
            <a:tailEnd/>
          </a:ln>
        </p:spPr>
        <p:txBody>
          <a:bodyPr rot="0" vert="horz" wrap="square" lIns="91440" tIns="45720" rIns="91440" bIns="45720" anchor="t" anchorCtr="0">
            <a:noAutofit/>
          </a:bodyPr>
          <a:lstStyle/>
          <a:p>
            <a:pPr algn="ctr">
              <a:spcAft>
                <a:spcPts val="0"/>
              </a:spcAft>
            </a:pPr>
            <a:r>
              <a:rPr lang="en-GB" dirty="0">
                <a:effectLst/>
              </a:rPr>
              <a:t>Global Entity</a:t>
            </a:r>
          </a:p>
        </p:txBody>
      </p:sp>
      <p:pic>
        <p:nvPicPr>
          <p:cNvPr id="9" name="Picture 8" descr="C:\Users\hutchim\Desktop\briefcase-internet.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16317" y="2851479"/>
            <a:ext cx="528978" cy="449052"/>
          </a:xfrm>
          <a:prstGeom prst="rect">
            <a:avLst/>
          </a:prstGeom>
          <a:noFill/>
          <a:ln>
            <a:noFill/>
          </a:ln>
        </p:spPr>
      </p:pic>
      <p:pic>
        <p:nvPicPr>
          <p:cNvPr id="13" name="Picture 12" descr="C:\Users\hutchim\Desktop\company-internet.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16317" y="1911276"/>
            <a:ext cx="528978" cy="449052"/>
          </a:xfrm>
          <a:prstGeom prst="rect">
            <a:avLst/>
          </a:prstGeom>
          <a:noFill/>
          <a:ln>
            <a:noFill/>
          </a:ln>
        </p:spPr>
      </p:pic>
      <p:pic>
        <p:nvPicPr>
          <p:cNvPr id="14" name="Picture 13" descr="C:\Users\hutchim\Desktop\history.pn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428533" y="3891860"/>
            <a:ext cx="221510" cy="188041"/>
          </a:xfrm>
          <a:prstGeom prst="rect">
            <a:avLst/>
          </a:prstGeom>
          <a:noFill/>
          <a:ln>
            <a:noFill/>
          </a:ln>
        </p:spPr>
      </p:pic>
    </p:spTree>
    <p:extLst>
      <p:ext uri="{BB962C8B-B14F-4D97-AF65-F5344CB8AC3E}">
        <p14:creationId xmlns:p14="http://schemas.microsoft.com/office/powerpoint/2010/main" val="265213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Application</a:t>
            </a:r>
            <a:endParaRPr lang="en-GB" dirty="0"/>
          </a:p>
        </p:txBody>
      </p:sp>
      <p:sp>
        <p:nvSpPr>
          <p:cNvPr id="3" name="Content Placeholder 2"/>
          <p:cNvSpPr>
            <a:spLocks noGrp="1"/>
          </p:cNvSpPr>
          <p:nvPr>
            <p:ph idx="1"/>
          </p:nvPr>
        </p:nvSpPr>
        <p:spPr/>
        <p:txBody>
          <a:bodyPr/>
          <a:lstStyle/>
          <a:p>
            <a:r>
              <a:rPr lang="en-GB" dirty="0" smtClean="0">
                <a:solidFill>
                  <a:schemeClr val="tx2"/>
                </a:solidFill>
              </a:rPr>
              <a:t>Demonstration</a:t>
            </a:r>
            <a:endParaRPr lang="en-GB" sz="1600" dirty="0">
              <a:solidFill>
                <a:schemeClr val="tx2"/>
              </a:solidFill>
            </a:endParaRP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060" y="1424593"/>
            <a:ext cx="3537608" cy="2652458"/>
          </a:xfrm>
          <a:prstGeom prst="rect">
            <a:avLst/>
          </a:prstGeom>
        </p:spPr>
      </p:pic>
    </p:spTree>
    <p:extLst>
      <p:ext uri="{BB962C8B-B14F-4D97-AF65-F5344CB8AC3E}">
        <p14:creationId xmlns:p14="http://schemas.microsoft.com/office/powerpoint/2010/main" val="129674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EXISNEXIS new logo 20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8" name="TextBox 7"/>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Tree>
    <p:extLst>
      <p:ext uri="{BB962C8B-B14F-4D97-AF65-F5344CB8AC3E}">
        <p14:creationId xmlns:p14="http://schemas.microsoft.com/office/powerpoint/2010/main" val="257407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Application</a:t>
            </a:r>
            <a:endParaRPr lang="en-GB" dirty="0"/>
          </a:p>
        </p:txBody>
      </p:sp>
      <p:sp>
        <p:nvSpPr>
          <p:cNvPr id="3" name="Content Placeholder 2"/>
          <p:cNvSpPr>
            <a:spLocks noGrp="1"/>
          </p:cNvSpPr>
          <p:nvPr>
            <p:ph idx="1"/>
          </p:nvPr>
        </p:nvSpPr>
        <p:spPr/>
        <p:txBody>
          <a:bodyPr/>
          <a:lstStyle/>
          <a:p>
            <a:r>
              <a:rPr lang="en-GB" dirty="0" smtClean="0">
                <a:solidFill>
                  <a:schemeClr val="tx2"/>
                </a:solidFill>
              </a:rPr>
              <a:t>Technology Stack</a:t>
            </a:r>
            <a:endParaRPr lang="en-GB" sz="1600" dirty="0">
              <a:solidFill>
                <a:schemeClr val="tx2"/>
              </a:solidFill>
            </a:endParaRPr>
          </a:p>
          <a:p>
            <a:endParaRPr lang="en-GB" dirty="0"/>
          </a:p>
        </p:txBody>
      </p:sp>
      <p:grpSp>
        <p:nvGrpSpPr>
          <p:cNvPr id="28" name="Group 27"/>
          <p:cNvGrpSpPr/>
          <p:nvPr/>
        </p:nvGrpSpPr>
        <p:grpSpPr>
          <a:xfrm>
            <a:off x="877888" y="1326896"/>
            <a:ext cx="6985000" cy="2950116"/>
            <a:chOff x="877888" y="1326896"/>
            <a:chExt cx="6985000" cy="2950116"/>
          </a:xfrm>
        </p:grpSpPr>
        <p:grpSp>
          <p:nvGrpSpPr>
            <p:cNvPr id="4" name="Group 3"/>
            <p:cNvGrpSpPr/>
            <p:nvPr/>
          </p:nvGrpSpPr>
          <p:grpSpPr>
            <a:xfrm>
              <a:off x="877888" y="1326896"/>
              <a:ext cx="6985000" cy="2950116"/>
              <a:chOff x="0" y="0"/>
              <a:chExt cx="6096000" cy="2129790"/>
            </a:xfrm>
          </p:grpSpPr>
          <p:pic>
            <p:nvPicPr>
              <p:cNvPr id="5" name="Picture 4" descr="C:\Users\hutchim\Desktop\platform_windows.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300" y="0"/>
                <a:ext cx="320040" cy="320040"/>
              </a:xfrm>
              <a:prstGeom prst="rect">
                <a:avLst/>
              </a:prstGeom>
              <a:noFill/>
              <a:ln>
                <a:noFill/>
              </a:ln>
            </p:spPr>
          </p:pic>
          <p:pic>
            <p:nvPicPr>
              <p:cNvPr id="6" name="Picture 5" descr="C:\Users\hutchim\Desktop\platform_android.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71450"/>
                <a:ext cx="320040" cy="320040"/>
              </a:xfrm>
              <a:prstGeom prst="rect">
                <a:avLst/>
              </a:prstGeom>
              <a:noFill/>
              <a:ln>
                <a:noFill/>
              </a:ln>
            </p:spPr>
          </p:pic>
          <p:pic>
            <p:nvPicPr>
              <p:cNvPr id="7" name="Picture 6" descr="C:\Users\hutchim\Desktop\platform_macos.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57275" y="161925"/>
                <a:ext cx="320040" cy="320040"/>
              </a:xfrm>
              <a:prstGeom prst="rect">
                <a:avLst/>
              </a:prstGeom>
              <a:noFill/>
              <a:ln>
                <a:noFill/>
              </a:ln>
            </p:spPr>
          </p:pic>
          <p:pic>
            <p:nvPicPr>
              <p:cNvPr id="8" name="Picture 7" descr="C:\Users\hutchim\Desktop\clou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2425" y="314325"/>
                <a:ext cx="609600" cy="609600"/>
              </a:xfrm>
              <a:prstGeom prst="rect">
                <a:avLst/>
              </a:prstGeom>
              <a:noFill/>
              <a:ln>
                <a:noFill/>
              </a:ln>
            </p:spPr>
          </p:pic>
          <p:pic>
            <p:nvPicPr>
              <p:cNvPr id="9" name="Picture 8" descr="C:\Users\hutchim\Desktop\firewall_flam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52725" y="876300"/>
                <a:ext cx="609600" cy="609600"/>
              </a:xfrm>
              <a:prstGeom prst="rect">
                <a:avLst/>
              </a:prstGeom>
              <a:noFill/>
              <a:ln>
                <a:noFill/>
              </a:ln>
            </p:spPr>
          </p:pic>
          <p:pic>
            <p:nvPicPr>
              <p:cNvPr id="10" name="Picture 9" descr="C:\Users\hutchim\Desktop\server.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00550" y="857250"/>
                <a:ext cx="609600" cy="609600"/>
              </a:xfrm>
              <a:prstGeom prst="rect">
                <a:avLst/>
              </a:prstGeom>
              <a:noFill/>
              <a:ln>
                <a:noFill/>
              </a:ln>
            </p:spPr>
          </p:pic>
          <p:pic>
            <p:nvPicPr>
              <p:cNvPr id="11" name="Picture 10" descr="C:\Users\hutchim\Desktop\server_wireless.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6775" y="809625"/>
                <a:ext cx="609600" cy="609600"/>
              </a:xfrm>
              <a:prstGeom prst="rect">
                <a:avLst/>
              </a:prstGeom>
              <a:noFill/>
              <a:ln>
                <a:noFill/>
              </a:ln>
            </p:spPr>
          </p:pic>
          <p:pic>
            <p:nvPicPr>
              <p:cNvPr id="12" name="Picture 11" descr="C:\Users\hutchim\Desktop\document-htm.pn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90550" y="1438275"/>
                <a:ext cx="320040" cy="320040"/>
              </a:xfrm>
              <a:prstGeom prst="rect">
                <a:avLst/>
              </a:prstGeom>
              <a:noFill/>
              <a:ln>
                <a:noFill/>
              </a:ln>
            </p:spPr>
          </p:pic>
          <p:pic>
            <p:nvPicPr>
              <p:cNvPr id="13" name="Picture 12" descr="C:\Users\hutchim\Desktop\database.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866775"/>
                <a:ext cx="609600" cy="609600"/>
              </a:xfrm>
              <a:prstGeom prst="rect">
                <a:avLst/>
              </a:prstGeom>
              <a:noFill/>
              <a:ln>
                <a:noFill/>
              </a:ln>
            </p:spPr>
          </p:pic>
          <p:cxnSp>
            <p:nvCxnSpPr>
              <p:cNvPr id="14" name="Straight Arrow Connector 13"/>
              <p:cNvCxnSpPr/>
              <p:nvPr/>
            </p:nvCxnSpPr>
            <p:spPr>
              <a:xfrm>
                <a:off x="4743450" y="1133475"/>
                <a:ext cx="701675" cy="10795"/>
              </a:xfrm>
              <a:prstGeom prst="straightConnector1">
                <a:avLst/>
              </a:prstGeom>
              <a:ln w="381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C:\Users\hutchim\Desktop\document-css.png"/>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562100" y="1438275"/>
                <a:ext cx="320040" cy="320040"/>
              </a:xfrm>
              <a:prstGeom prst="rect">
                <a:avLst/>
              </a:prstGeom>
              <a:noFill/>
              <a:ln>
                <a:noFill/>
              </a:ln>
            </p:spPr>
          </p:pic>
          <p:cxnSp>
            <p:nvCxnSpPr>
              <p:cNvPr id="16" name="Straight Connector 15"/>
              <p:cNvCxnSpPr/>
              <p:nvPr/>
            </p:nvCxnSpPr>
            <p:spPr>
              <a:xfrm flipH="1">
                <a:off x="1028700" y="1457325"/>
                <a:ext cx="95250" cy="266700"/>
              </a:xfrm>
              <a:prstGeom prst="line">
                <a:avLst/>
              </a:prstGeom>
              <a:ln w="1905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00150" y="1466850"/>
                <a:ext cx="133350" cy="276225"/>
              </a:xfrm>
              <a:prstGeom prst="line">
                <a:avLst/>
              </a:prstGeom>
              <a:ln w="1905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23975" y="1466850"/>
                <a:ext cx="209550" cy="123825"/>
              </a:xfrm>
              <a:prstGeom prst="line">
                <a:avLst/>
              </a:prstGeom>
              <a:ln w="1905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95350" y="1447800"/>
                <a:ext cx="133350" cy="152400"/>
              </a:xfrm>
              <a:prstGeom prst="line">
                <a:avLst/>
              </a:prstGeom>
              <a:ln w="1905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pic>
            <p:nvPicPr>
              <p:cNvPr id="20" name="Picture 19" descr="C:\Users\hutchim\Desktop\document-xsl.png"/>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876300" y="1809750"/>
                <a:ext cx="320040" cy="320040"/>
              </a:xfrm>
              <a:prstGeom prst="rect">
                <a:avLst/>
              </a:prstGeom>
              <a:noFill/>
              <a:ln>
                <a:noFill/>
              </a:ln>
            </p:spPr>
          </p:pic>
          <p:pic>
            <p:nvPicPr>
              <p:cNvPr id="21" name="Picture 20" descr="C:\Users\hutchim\Desktop\document-png.png"/>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276350" y="1809750"/>
                <a:ext cx="320040" cy="320040"/>
              </a:xfrm>
              <a:prstGeom prst="rect">
                <a:avLst/>
              </a:prstGeom>
              <a:noFill/>
              <a:ln>
                <a:noFill/>
              </a:ln>
            </p:spPr>
          </p:pic>
          <p:cxnSp>
            <p:nvCxnSpPr>
              <p:cNvPr id="22" name="Straight Arrow Connector 21"/>
              <p:cNvCxnSpPr/>
              <p:nvPr/>
            </p:nvCxnSpPr>
            <p:spPr>
              <a:xfrm>
                <a:off x="3257550" y="676275"/>
                <a:ext cx="1107440" cy="448310"/>
              </a:xfrm>
              <a:prstGeom prst="straightConnector1">
                <a:avLst/>
              </a:prstGeom>
              <a:ln w="31750">
                <a:solidFill>
                  <a:schemeClr val="tx1">
                    <a:lumMod val="50000"/>
                    <a:lumOff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390650" y="714375"/>
                <a:ext cx="1409700" cy="408940"/>
              </a:xfrm>
              <a:prstGeom prst="straightConnector1">
                <a:avLst/>
              </a:prstGeom>
              <a:ln w="31750">
                <a:solidFill>
                  <a:schemeClr val="tx1">
                    <a:lumMod val="50000"/>
                    <a:lumOff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4" name="Picture 23" descr="C:\Users\hutchim\Desktop\login.png"/>
              <p:cNvPicPr>
                <a:picLocks noChangeAspect="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895600" y="1495425"/>
                <a:ext cx="313055" cy="313055"/>
              </a:xfrm>
              <a:prstGeom prst="rect">
                <a:avLst/>
              </a:prstGeom>
              <a:noFill/>
              <a:ln>
                <a:noFill/>
              </a:ln>
            </p:spPr>
          </p:pic>
          <p:cxnSp>
            <p:nvCxnSpPr>
              <p:cNvPr id="25" name="Straight Arrow Connector 24"/>
              <p:cNvCxnSpPr/>
              <p:nvPr/>
            </p:nvCxnSpPr>
            <p:spPr>
              <a:xfrm flipH="1" flipV="1">
                <a:off x="1428750" y="1190625"/>
                <a:ext cx="1390650" cy="438150"/>
              </a:xfrm>
              <a:prstGeom prst="straightConnector1">
                <a:avLst/>
              </a:prstGeom>
              <a:ln w="31750">
                <a:solidFill>
                  <a:schemeClr val="tx1">
                    <a:lumMod val="50000"/>
                    <a:lumOff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276600" y="1209675"/>
                <a:ext cx="1088390" cy="428625"/>
              </a:xfrm>
              <a:prstGeom prst="straightConnector1">
                <a:avLst/>
              </a:prstGeom>
              <a:ln w="31750">
                <a:solidFill>
                  <a:schemeClr val="tx1">
                    <a:lumMod val="50000"/>
                    <a:lumOff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27" name="Picture 26" descr="C:\Users\hutchim\Desktop\document-htm.png"/>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4166579" y="2062779"/>
              <a:ext cx="414054" cy="411871"/>
            </a:xfrm>
            <a:prstGeom prst="rect">
              <a:avLst/>
            </a:prstGeom>
            <a:noFill/>
            <a:ln>
              <a:noFill/>
            </a:ln>
          </p:spPr>
        </p:pic>
      </p:grpSp>
    </p:spTree>
    <p:extLst>
      <p:ext uri="{BB962C8B-B14F-4D97-AF65-F5344CB8AC3E}">
        <p14:creationId xmlns:p14="http://schemas.microsoft.com/office/powerpoint/2010/main" val="29818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445906" y="731132"/>
            <a:ext cx="4968141" cy="3536068"/>
          </a:xfrm>
          <a:prstGeom prst="rect">
            <a:avLst/>
          </a:prstGeom>
          <a:effectLst>
            <a:outerShdw blurRad="127000" dist="50800" dir="6000000" sx="102000" sy="102000" algn="ctr" rotWithShape="0">
              <a:schemeClr val="tx1">
                <a:alpha val="61000"/>
              </a:schemeClr>
            </a:outerShdw>
          </a:effectLst>
        </p:spPr>
      </p:pic>
      <p:sp>
        <p:nvSpPr>
          <p:cNvPr id="2" name="Title 1"/>
          <p:cNvSpPr>
            <a:spLocks noGrp="1"/>
          </p:cNvSpPr>
          <p:nvPr>
            <p:ph type="title"/>
          </p:nvPr>
        </p:nvSpPr>
        <p:spPr/>
        <p:txBody>
          <a:bodyPr/>
          <a:lstStyle/>
          <a:p>
            <a:r>
              <a:rPr lang="en-GB" dirty="0" smtClean="0"/>
              <a:t>Example Application – Code Snippets - Login</a:t>
            </a:r>
            <a:endParaRPr lang="en-GB" dirty="0"/>
          </a:p>
        </p:txBody>
      </p:sp>
      <p:pic>
        <p:nvPicPr>
          <p:cNvPr id="29" name="Picture 28"/>
          <p:cNvPicPr>
            <a:picLocks noChangeAspect="1"/>
          </p:cNvPicPr>
          <p:nvPr/>
        </p:nvPicPr>
        <p:blipFill>
          <a:blip r:embed="rId4"/>
          <a:stretch>
            <a:fillRect/>
          </a:stretch>
        </p:blipFill>
        <p:spPr>
          <a:xfrm>
            <a:off x="143219" y="1812228"/>
            <a:ext cx="8869160" cy="1655950"/>
          </a:xfrm>
          <a:prstGeom prst="rect">
            <a:avLst/>
          </a:prstGeom>
          <a:effectLst>
            <a:outerShdw blurRad="127000" dist="50800" dir="6000000" sx="102000" sy="102000" algn="ctr" rotWithShape="0">
              <a:schemeClr val="tx1">
                <a:alpha val="61000"/>
              </a:schemeClr>
            </a:outerShdw>
          </a:effectLst>
        </p:spPr>
      </p:pic>
      <p:sp>
        <p:nvSpPr>
          <p:cNvPr id="32" name="Rectangle 31"/>
          <p:cNvSpPr/>
          <p:nvPr/>
        </p:nvSpPr>
        <p:spPr bwMode="auto">
          <a:xfrm>
            <a:off x="283715" y="2293495"/>
            <a:ext cx="8728664" cy="220661"/>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33" name="Rectangle 32"/>
          <p:cNvSpPr/>
          <p:nvPr/>
        </p:nvSpPr>
        <p:spPr bwMode="auto">
          <a:xfrm>
            <a:off x="283715" y="2464512"/>
            <a:ext cx="8728664" cy="545901"/>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34" name="Rectangle 33"/>
          <p:cNvSpPr/>
          <p:nvPr/>
        </p:nvSpPr>
        <p:spPr bwMode="auto">
          <a:xfrm>
            <a:off x="283715" y="2980432"/>
            <a:ext cx="8728664" cy="379147"/>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pic>
        <p:nvPicPr>
          <p:cNvPr id="35" name="Picture 34"/>
          <p:cNvPicPr>
            <a:picLocks noChangeAspect="1"/>
          </p:cNvPicPr>
          <p:nvPr/>
        </p:nvPicPr>
        <p:blipFill>
          <a:blip r:embed="rId5"/>
          <a:stretch>
            <a:fillRect/>
          </a:stretch>
        </p:blipFill>
        <p:spPr>
          <a:xfrm>
            <a:off x="1578909" y="2499166"/>
            <a:ext cx="6447603" cy="961987"/>
          </a:xfrm>
          <a:prstGeom prst="rect">
            <a:avLst/>
          </a:prstGeom>
          <a:effectLst>
            <a:outerShdw blurRad="127000" dist="50800" dir="6000000" sx="102000" sy="102000" algn="ctr" rotWithShape="0">
              <a:schemeClr val="tx1">
                <a:alpha val="61000"/>
              </a:schemeClr>
            </a:outerShdw>
          </a:effectLst>
        </p:spPr>
      </p:pic>
      <p:pic>
        <p:nvPicPr>
          <p:cNvPr id="36" name="Picture 35"/>
          <p:cNvPicPr>
            <a:picLocks noChangeAspect="1"/>
          </p:cNvPicPr>
          <p:nvPr/>
        </p:nvPicPr>
        <p:blipFill>
          <a:blip r:embed="rId6"/>
          <a:stretch>
            <a:fillRect/>
          </a:stretch>
        </p:blipFill>
        <p:spPr>
          <a:xfrm>
            <a:off x="5891134" y="604487"/>
            <a:ext cx="2503357" cy="1781760"/>
          </a:xfrm>
          <a:prstGeom prst="rect">
            <a:avLst/>
          </a:prstGeom>
          <a:effectLst>
            <a:outerShdw blurRad="127000" dist="50800" dir="6000000" sx="102000" sy="102000" algn="ctr" rotWithShape="0">
              <a:schemeClr val="tx1">
                <a:alpha val="61000"/>
              </a:schemeClr>
            </a:outerShdw>
          </a:effectLst>
        </p:spPr>
      </p:pic>
      <p:sp>
        <p:nvSpPr>
          <p:cNvPr id="37" name="Right Arrow 36"/>
          <p:cNvSpPr/>
          <p:nvPr/>
        </p:nvSpPr>
        <p:spPr bwMode="auto">
          <a:xfrm>
            <a:off x="3385667" y="1299013"/>
            <a:ext cx="2160696" cy="260218"/>
          </a:xfrm>
          <a:prstGeom prst="rightArrow">
            <a:avLst/>
          </a:prstGeom>
          <a:gradFill>
            <a:gsLst>
              <a:gs pos="0">
                <a:srgbClr val="77B800"/>
              </a:gs>
              <a:gs pos="100000">
                <a:schemeClr val="accent1">
                  <a:lumMod val="30000"/>
                  <a:lumOff val="70000"/>
                </a:schemeClr>
              </a:gs>
            </a:gsLst>
            <a:lin ang="5400000" scaled="1"/>
          </a:gradFill>
          <a:ln w="254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pic>
        <p:nvPicPr>
          <p:cNvPr id="39" name="Picture 38"/>
          <p:cNvPicPr>
            <a:picLocks noChangeAspect="1"/>
          </p:cNvPicPr>
          <p:nvPr/>
        </p:nvPicPr>
        <p:blipFill>
          <a:blip r:embed="rId7"/>
          <a:stretch>
            <a:fillRect/>
          </a:stretch>
        </p:blipFill>
        <p:spPr>
          <a:xfrm>
            <a:off x="870204" y="1113600"/>
            <a:ext cx="7415189" cy="3433354"/>
          </a:xfrm>
          <a:prstGeom prst="rect">
            <a:avLst/>
          </a:prstGeom>
          <a:effectLst>
            <a:outerShdw blurRad="127000" dist="50800" dir="6000000" sx="102000" sy="102000" algn="ctr" rotWithShape="0">
              <a:schemeClr val="tx1">
                <a:alpha val="61000"/>
              </a:schemeClr>
            </a:outerShdw>
          </a:effectLst>
        </p:spPr>
      </p:pic>
      <p:pic>
        <p:nvPicPr>
          <p:cNvPr id="38" name="Picture 37"/>
          <p:cNvPicPr/>
          <p:nvPr/>
        </p:nvPicPr>
        <p:blipFill>
          <a:blip r:embed="rId8">
            <a:extLst>
              <a:ext uri="{28A0092B-C50C-407E-A947-70E740481C1C}">
                <a14:useLocalDpi xmlns:a14="http://schemas.microsoft.com/office/drawing/2010/main" val="0"/>
              </a:ext>
            </a:extLst>
          </a:blip>
          <a:srcRect/>
          <a:stretch>
            <a:fillRect/>
          </a:stretch>
        </p:blipFill>
        <p:spPr bwMode="auto">
          <a:xfrm>
            <a:off x="360543" y="2675609"/>
            <a:ext cx="4189095" cy="1871345"/>
          </a:xfrm>
          <a:prstGeom prst="rect">
            <a:avLst/>
          </a:prstGeom>
          <a:noFill/>
          <a:ln>
            <a:noFill/>
          </a:ln>
          <a:effectLst>
            <a:outerShdw blurRad="127000" dist="50800" dir="6000000" sx="102000" sy="102000" algn="ctr" rotWithShape="0">
              <a:schemeClr val="tx1">
                <a:alpha val="61000"/>
              </a:schemeClr>
            </a:outerShdw>
          </a:effectLst>
        </p:spPr>
      </p:pic>
      <p:pic>
        <p:nvPicPr>
          <p:cNvPr id="40" name="Picture 39"/>
          <p:cNvPicPr>
            <a:picLocks noChangeAspect="1"/>
          </p:cNvPicPr>
          <p:nvPr/>
        </p:nvPicPr>
        <p:blipFill>
          <a:blip r:embed="rId9"/>
          <a:stretch>
            <a:fillRect/>
          </a:stretch>
        </p:blipFill>
        <p:spPr>
          <a:xfrm>
            <a:off x="5891134" y="2843219"/>
            <a:ext cx="2503693" cy="1782000"/>
          </a:xfrm>
          <a:prstGeom prst="rect">
            <a:avLst/>
          </a:prstGeom>
          <a:effectLst>
            <a:outerShdw blurRad="127000" dist="50800" dir="6000000" sx="102000" sy="102000" algn="ctr" rotWithShape="0">
              <a:schemeClr val="tx1">
                <a:alpha val="61000"/>
              </a:schemeClr>
            </a:outerShdw>
          </a:effectLst>
        </p:spPr>
      </p:pic>
      <p:sp>
        <p:nvSpPr>
          <p:cNvPr id="41" name="Right Arrow 40"/>
          <p:cNvSpPr/>
          <p:nvPr/>
        </p:nvSpPr>
        <p:spPr bwMode="auto">
          <a:xfrm rot="2058994">
            <a:off x="3189118" y="2248093"/>
            <a:ext cx="2494664" cy="257413"/>
          </a:xfrm>
          <a:prstGeom prst="rightArrow">
            <a:avLst/>
          </a:prstGeom>
          <a:gradFill>
            <a:gsLst>
              <a:gs pos="0">
                <a:srgbClr val="77B800"/>
              </a:gs>
              <a:gs pos="100000">
                <a:schemeClr val="accent1">
                  <a:lumMod val="30000"/>
                  <a:lumOff val="70000"/>
                </a:schemeClr>
              </a:gs>
            </a:gsLst>
            <a:lin ang="5400000" scaled="1"/>
          </a:gradFill>
          <a:ln w="254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pic>
        <p:nvPicPr>
          <p:cNvPr id="31" name="Picture 30"/>
          <p:cNvPicPr>
            <a:picLocks/>
          </p:cNvPicPr>
          <p:nvPr/>
        </p:nvPicPr>
        <p:blipFill>
          <a:blip r:embed="rId10">
            <a:extLst>
              <a:ext uri="{28A0092B-C50C-407E-A947-70E740481C1C}">
                <a14:useLocalDpi xmlns:a14="http://schemas.microsoft.com/office/drawing/2010/main" val="0"/>
              </a:ext>
            </a:extLst>
          </a:blip>
          <a:stretch>
            <a:fillRect/>
          </a:stretch>
        </p:blipFill>
        <p:spPr>
          <a:xfrm>
            <a:off x="6408180" y="1113600"/>
            <a:ext cx="1778400" cy="3153600"/>
          </a:xfrm>
          <a:prstGeom prst="rect">
            <a:avLst/>
          </a:prstGeom>
          <a:effectLst>
            <a:outerShdw blurRad="127000" dist="50800" dir="6000000" sx="102000" sy="102000" algn="ctr" rotWithShape="0">
              <a:schemeClr val="tx1">
                <a:alpha val="61000"/>
              </a:schemeClr>
            </a:outerShdw>
          </a:effectLst>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3240" y="1131002"/>
            <a:ext cx="1775710" cy="3151886"/>
          </a:xfrm>
          <a:prstGeom prst="rect">
            <a:avLst/>
          </a:prstGeom>
          <a:effectLst>
            <a:outerShdw blurRad="127000" dist="50800" dir="6000000" sx="102000" sy="102000" algn="ctr" rotWithShape="0">
              <a:schemeClr val="tx1">
                <a:alpha val="61000"/>
              </a:schemeClr>
            </a:outerShdw>
          </a:effectLst>
        </p:spPr>
      </p:pic>
      <p:sp>
        <p:nvSpPr>
          <p:cNvPr id="3" name="Rectangle 2"/>
          <p:cNvSpPr/>
          <p:nvPr/>
        </p:nvSpPr>
        <p:spPr bwMode="auto">
          <a:xfrm>
            <a:off x="1905000" y="2731354"/>
            <a:ext cx="5272162" cy="180338"/>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Tree>
    <p:extLst>
      <p:ext uri="{BB962C8B-B14F-4D97-AF65-F5344CB8AC3E}">
        <p14:creationId xmlns:p14="http://schemas.microsoft.com/office/powerpoint/2010/main" val="93859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0"/>
                                        </p:tgtEl>
                                      </p:cBhvr>
                                      <p:by x="50000" y="50000"/>
                                    </p:animScale>
                                  </p:childTnLst>
                                </p:cTn>
                              </p:par>
                              <p:par>
                                <p:cTn id="7" presetID="42" presetClass="path" presetSubtype="0" accel="50000" decel="50000" fill="hold" nodeType="withEffect">
                                  <p:stCondLst>
                                    <p:cond delay="0"/>
                                  </p:stCondLst>
                                  <p:childTnLst>
                                    <p:animMotion origin="layout" path="M -2.5E-6 -2.46914E-6 L -0.12031 -0.1966 " pathEditMode="relative" rAng="0" ptsTypes="AA">
                                      <p:cBhvr>
                                        <p:cTn id="8" dur="1000" fill="hold"/>
                                        <p:tgtEl>
                                          <p:spTgt spid="30"/>
                                        </p:tgtEl>
                                        <p:attrNameLst>
                                          <p:attrName>ppt_x</p:attrName>
                                          <p:attrName>ppt_y</p:attrName>
                                        </p:attrNameLst>
                                      </p:cBhvr>
                                      <p:rCtr x="-6024" y="-9846"/>
                                    </p:animMotion>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2"/>
                                        </p:tgtEl>
                                      </p:cBhvr>
                                    </p:animEffect>
                                    <p:set>
                                      <p:cBhvr>
                                        <p:cTn id="38" dur="1" fill="hold">
                                          <p:stCondLst>
                                            <p:cond delay="499"/>
                                          </p:stCondLst>
                                        </p:cTn>
                                        <p:tgtEl>
                                          <p:spTgt spid="32"/>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5"/>
                                        </p:tgtEl>
                                      </p:cBhvr>
                                    </p:animEffect>
                                    <p:set>
                                      <p:cBhvr>
                                        <p:cTn id="78" dur="1" fill="hold">
                                          <p:stCondLst>
                                            <p:cond delay="499"/>
                                          </p:stCondLst>
                                        </p:cTn>
                                        <p:tgtEl>
                                          <p:spTgt spid="3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9"/>
                                        </p:tgtEl>
                                      </p:cBhvr>
                                    </p:animEffect>
                                    <p:set>
                                      <p:cBhvr>
                                        <p:cTn id="84" dur="1" fill="hold">
                                          <p:stCondLst>
                                            <p:cond delay="499"/>
                                          </p:stCondLst>
                                        </p:cTn>
                                        <p:tgtEl>
                                          <p:spTgt spid="39"/>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par>
                                <p:cTn id="88" presetID="10" presetClass="entr" presetSubtype="0" fill="hold"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P spid="34" grpId="0" animBg="1"/>
      <p:bldP spid="34" grpId="1" animBg="1"/>
      <p:bldP spid="37" grpId="0" animBg="1"/>
      <p:bldP spid="41" grpId="0" animBg="1"/>
      <p:bldP spid="3" grpId="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Application</a:t>
            </a:r>
            <a:r>
              <a:rPr lang="en-GB" dirty="0"/>
              <a:t> – Code Snippets</a:t>
            </a:r>
            <a:r>
              <a:rPr lang="en-GB" dirty="0" smtClean="0"/>
              <a:t> – To Do List</a:t>
            </a:r>
            <a:endParaRPr lang="en-GB" dirty="0"/>
          </a:p>
        </p:txBody>
      </p:sp>
      <p:pic>
        <p:nvPicPr>
          <p:cNvPr id="4" name="Picture 3"/>
          <p:cNvPicPr>
            <a:picLocks noChangeAspect="1"/>
          </p:cNvPicPr>
          <p:nvPr/>
        </p:nvPicPr>
        <p:blipFill>
          <a:blip r:embed="rId3"/>
          <a:stretch>
            <a:fillRect/>
          </a:stretch>
        </p:blipFill>
        <p:spPr>
          <a:xfrm>
            <a:off x="283715" y="536028"/>
            <a:ext cx="5412892" cy="3845224"/>
          </a:xfrm>
          <a:prstGeom prst="rect">
            <a:avLst/>
          </a:prstGeom>
          <a:effectLst>
            <a:outerShdw blurRad="127000" dist="50800" dir="6000000" sx="102000" sy="102000" algn="ctr" rotWithShape="0">
              <a:schemeClr val="tx1">
                <a:alpha val="61000"/>
              </a:scheme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039" y="654145"/>
            <a:ext cx="2033233" cy="3608990"/>
          </a:xfrm>
          <a:prstGeom prst="rect">
            <a:avLst/>
          </a:prstGeom>
          <a:effectLst>
            <a:outerShdw blurRad="127000" dist="50800" dir="6000000" sx="102000" sy="102000" algn="ctr" rotWithShape="0">
              <a:schemeClr val="tx1">
                <a:alpha val="61000"/>
              </a:schemeClr>
            </a:outerShdw>
          </a:effectLst>
        </p:spPr>
      </p:pic>
      <p:pic>
        <p:nvPicPr>
          <p:cNvPr id="7" name="Picture 6"/>
          <p:cNvPicPr>
            <a:picLocks noChangeAspect="1"/>
          </p:cNvPicPr>
          <p:nvPr/>
        </p:nvPicPr>
        <p:blipFill>
          <a:blip r:embed="rId5"/>
          <a:stretch>
            <a:fillRect/>
          </a:stretch>
        </p:blipFill>
        <p:spPr>
          <a:xfrm>
            <a:off x="3463387" y="1208781"/>
            <a:ext cx="4076700" cy="1828800"/>
          </a:xfrm>
          <a:prstGeom prst="rect">
            <a:avLst/>
          </a:prstGeom>
          <a:effectLst>
            <a:outerShdw blurRad="127000" dist="50800" dir="6000000" sx="102000" sy="102000" algn="ctr" rotWithShape="0">
              <a:schemeClr val="tx1">
                <a:alpha val="61000"/>
              </a:schemeClr>
            </a:outerShdw>
          </a:effectLst>
        </p:spPr>
      </p:pic>
      <p:pic>
        <p:nvPicPr>
          <p:cNvPr id="9" name="Picture 8"/>
          <p:cNvPicPr>
            <a:picLocks noChangeAspect="1"/>
          </p:cNvPicPr>
          <p:nvPr/>
        </p:nvPicPr>
        <p:blipFill>
          <a:blip r:embed="rId6"/>
          <a:stretch>
            <a:fillRect/>
          </a:stretch>
        </p:blipFill>
        <p:spPr>
          <a:xfrm>
            <a:off x="2195630" y="3250957"/>
            <a:ext cx="2962275" cy="1666875"/>
          </a:xfrm>
          <a:prstGeom prst="rect">
            <a:avLst/>
          </a:prstGeom>
          <a:effectLst>
            <a:outerShdw blurRad="127000" dist="50800" dir="6000000" sx="102000" sy="102000" algn="ctr" rotWithShape="0">
              <a:schemeClr val="tx1">
                <a:alpha val="61000"/>
              </a:schemeClr>
            </a:outerShdw>
          </a:effectLst>
        </p:spPr>
      </p:pic>
      <p:pic>
        <p:nvPicPr>
          <p:cNvPr id="10" name="Picture 9"/>
          <p:cNvPicPr>
            <a:picLocks noChangeAspect="1"/>
          </p:cNvPicPr>
          <p:nvPr/>
        </p:nvPicPr>
        <p:blipFill>
          <a:blip r:embed="rId7"/>
          <a:stretch>
            <a:fillRect/>
          </a:stretch>
        </p:blipFill>
        <p:spPr>
          <a:xfrm>
            <a:off x="5795547" y="3250957"/>
            <a:ext cx="3038475" cy="1638300"/>
          </a:xfrm>
          <a:prstGeom prst="rect">
            <a:avLst/>
          </a:prstGeom>
          <a:effectLst>
            <a:outerShdw blurRad="127000" dist="50800" dir="6000000" sx="102000" sy="102000" algn="ctr" rotWithShape="0">
              <a:schemeClr val="tx1">
                <a:alpha val="61000"/>
              </a:schemeClr>
            </a:outerShdw>
          </a:effectLst>
        </p:spPr>
      </p:pic>
      <p:sp>
        <p:nvSpPr>
          <p:cNvPr id="11" name="Rectangle 10"/>
          <p:cNvSpPr/>
          <p:nvPr/>
        </p:nvSpPr>
        <p:spPr bwMode="auto">
          <a:xfrm>
            <a:off x="3671402" y="1304145"/>
            <a:ext cx="3718749" cy="420882"/>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12" name="Rectangle 11"/>
          <p:cNvSpPr/>
          <p:nvPr/>
        </p:nvSpPr>
        <p:spPr bwMode="auto">
          <a:xfrm>
            <a:off x="2292763" y="4281165"/>
            <a:ext cx="2372702" cy="420882"/>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13" name="Rectangle 12"/>
          <p:cNvSpPr/>
          <p:nvPr/>
        </p:nvSpPr>
        <p:spPr bwMode="auto">
          <a:xfrm>
            <a:off x="5915861" y="4279229"/>
            <a:ext cx="2403680" cy="420882"/>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Tree>
    <p:extLst>
      <p:ext uri="{BB962C8B-B14F-4D97-AF65-F5344CB8AC3E}">
        <p14:creationId xmlns:p14="http://schemas.microsoft.com/office/powerpoint/2010/main" val="355775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5"/>
                                        </p:tgtEl>
                                      </p:cBhvr>
                                      <p:by x="50000" y="50000"/>
                                    </p:animScale>
                                  </p:childTnLst>
                                </p:cTn>
                              </p:par>
                              <p:par>
                                <p:cTn id="12" presetID="6" presetClass="emph" presetSubtype="0" fill="hold" nodeType="withEffect">
                                  <p:stCondLst>
                                    <p:cond delay="0"/>
                                  </p:stCondLst>
                                  <p:childTnLst>
                                    <p:animScale>
                                      <p:cBhvr>
                                        <p:cTn id="13" dur="1000" fill="hold"/>
                                        <p:tgtEl>
                                          <p:spTgt spid="4"/>
                                        </p:tgtEl>
                                      </p:cBhvr>
                                      <p:by x="50000" y="50000"/>
                                    </p:animScale>
                                  </p:childTnLst>
                                </p:cTn>
                              </p:par>
                              <p:par>
                                <p:cTn id="14" presetID="42" presetClass="path" presetSubtype="0" accel="50000" decel="50000" fill="hold" nodeType="withEffect">
                                  <p:stCondLst>
                                    <p:cond delay="0"/>
                                  </p:stCondLst>
                                  <p:childTnLst>
                                    <p:animMotion origin="layout" path="M 2.77778E-7 3.58025E-6 L -0.1401 -0.19537 " pathEditMode="relative" rAng="0" ptsTypes="AA">
                                      <p:cBhvr>
                                        <p:cTn id="15" dur="1000" fill="hold"/>
                                        <p:tgtEl>
                                          <p:spTgt spid="4"/>
                                        </p:tgtEl>
                                        <p:attrNameLst>
                                          <p:attrName>ppt_x</p:attrName>
                                          <p:attrName>ppt_y</p:attrName>
                                        </p:attrNameLst>
                                      </p:cBhvr>
                                      <p:rCtr x="-7014" y="-9784"/>
                                    </p:animMotion>
                                  </p:childTnLst>
                                </p:cTn>
                              </p:par>
                              <p:par>
                                <p:cTn id="16" presetID="42" presetClass="path" presetSubtype="0" accel="50000" decel="50000" fill="hold" nodeType="withEffect">
                                  <p:stCondLst>
                                    <p:cond delay="0"/>
                                  </p:stCondLst>
                                  <p:childTnLst>
                                    <p:animMotion origin="layout" path="M 1.11111E-6 2.22222E-6 L 0.09271 -0.1892 " pathEditMode="relative" rAng="0" ptsTypes="AA">
                                      <p:cBhvr>
                                        <p:cTn id="17" dur="1000" fill="hold"/>
                                        <p:tgtEl>
                                          <p:spTgt spid="5"/>
                                        </p:tgtEl>
                                        <p:attrNameLst>
                                          <p:attrName>ppt_x</p:attrName>
                                          <p:attrName>ppt_y</p:attrName>
                                        </p:attrNameLst>
                                      </p:cBhvr>
                                      <p:rCtr x="4635" y="-9475"/>
                                    </p:animMotion>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Application – Code Snippets – </a:t>
            </a:r>
            <a:r>
              <a:rPr lang="en-GB" dirty="0" smtClean="0"/>
              <a:t>Edit To </a:t>
            </a:r>
            <a:r>
              <a:rPr lang="en-GB" dirty="0"/>
              <a:t>Do </a:t>
            </a:r>
            <a:r>
              <a:rPr lang="en-GB" dirty="0" smtClean="0"/>
              <a:t>Item</a:t>
            </a:r>
            <a:endParaRPr lang="en-GB" dirty="0"/>
          </a:p>
        </p:txBody>
      </p:sp>
      <p:pic>
        <p:nvPicPr>
          <p:cNvPr id="5" name="Picture 4"/>
          <p:cNvPicPr>
            <a:picLocks noChangeAspect="1"/>
          </p:cNvPicPr>
          <p:nvPr/>
        </p:nvPicPr>
        <p:blipFill>
          <a:blip r:embed="rId3"/>
          <a:stretch>
            <a:fillRect/>
          </a:stretch>
        </p:blipFill>
        <p:spPr>
          <a:xfrm>
            <a:off x="284400" y="536400"/>
            <a:ext cx="5412295" cy="3844800"/>
          </a:xfrm>
          <a:prstGeom prst="rect">
            <a:avLst/>
          </a:prstGeom>
          <a:effectLst>
            <a:outerShdw blurRad="127000" dist="50800" dir="6000000" sx="102000" sy="102000" algn="ctr" rotWithShape="0">
              <a:schemeClr val="tx1">
                <a:alpha val="61000"/>
              </a:schemeClr>
            </a:outerShdw>
          </a:effectLst>
        </p:spPr>
      </p:pic>
      <p:pic>
        <p:nvPicPr>
          <p:cNvPr id="6" name="Picture 5"/>
          <p:cNvPicPr>
            <a:picLocks noChangeAspect="1"/>
          </p:cNvPicPr>
          <p:nvPr/>
        </p:nvPicPr>
        <p:blipFill>
          <a:blip r:embed="rId4"/>
          <a:stretch>
            <a:fillRect/>
          </a:stretch>
        </p:blipFill>
        <p:spPr>
          <a:xfrm>
            <a:off x="5507628" y="536400"/>
            <a:ext cx="3339068" cy="2339347"/>
          </a:xfrm>
          <a:prstGeom prst="rect">
            <a:avLst/>
          </a:prstGeom>
          <a:effectLst>
            <a:outerShdw blurRad="127000" dist="50800" dir="6000000" sx="102000" sy="102000" algn="ctr" rotWithShape="0">
              <a:schemeClr val="tx1">
                <a:alpha val="61000"/>
              </a:schemeClr>
            </a:outerShdw>
          </a:effectLst>
        </p:spPr>
      </p:pic>
      <p:pic>
        <p:nvPicPr>
          <p:cNvPr id="7" name="Picture 6"/>
          <p:cNvPicPr>
            <a:picLocks noChangeAspect="1"/>
          </p:cNvPicPr>
          <p:nvPr/>
        </p:nvPicPr>
        <p:blipFill>
          <a:blip r:embed="rId5"/>
          <a:stretch>
            <a:fillRect/>
          </a:stretch>
        </p:blipFill>
        <p:spPr>
          <a:xfrm>
            <a:off x="4141520" y="536400"/>
            <a:ext cx="4705176" cy="3844800"/>
          </a:xfrm>
          <a:prstGeom prst="rect">
            <a:avLst/>
          </a:prstGeom>
          <a:effectLst>
            <a:outerShdw blurRad="127000" dist="50800" dir="6000000" sx="102000" sy="102000" algn="ctr" rotWithShape="0">
              <a:schemeClr val="tx1">
                <a:alpha val="61000"/>
              </a:schemeClr>
            </a:outerShdw>
          </a:effectLst>
        </p:spPr>
      </p:pic>
      <p:sp>
        <p:nvSpPr>
          <p:cNvPr id="8" name="Rectangle 7"/>
          <p:cNvSpPr/>
          <p:nvPr/>
        </p:nvSpPr>
        <p:spPr bwMode="auto">
          <a:xfrm>
            <a:off x="4046483" y="488379"/>
            <a:ext cx="1208690" cy="205304"/>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9" name="Rectangle 8"/>
          <p:cNvSpPr/>
          <p:nvPr/>
        </p:nvSpPr>
        <p:spPr bwMode="auto">
          <a:xfrm>
            <a:off x="4046483" y="4141076"/>
            <a:ext cx="2554014" cy="262405"/>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10" name="Rectangle 9"/>
          <p:cNvSpPr/>
          <p:nvPr/>
        </p:nvSpPr>
        <p:spPr bwMode="auto">
          <a:xfrm>
            <a:off x="4046482" y="741704"/>
            <a:ext cx="4800213" cy="289391"/>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11" name="Rectangle 10"/>
          <p:cNvSpPr/>
          <p:nvPr/>
        </p:nvSpPr>
        <p:spPr bwMode="auto">
          <a:xfrm>
            <a:off x="4046481" y="1075584"/>
            <a:ext cx="4800213" cy="289391"/>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12" name="Rectangle 11"/>
          <p:cNvSpPr/>
          <p:nvPr/>
        </p:nvSpPr>
        <p:spPr bwMode="auto">
          <a:xfrm>
            <a:off x="4046481" y="1420600"/>
            <a:ext cx="4800213" cy="639428"/>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13" name="Rectangle 12"/>
          <p:cNvSpPr/>
          <p:nvPr/>
        </p:nvSpPr>
        <p:spPr bwMode="auto">
          <a:xfrm>
            <a:off x="4046479" y="2071620"/>
            <a:ext cx="4800213" cy="1186028"/>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14" name="Rectangle 13"/>
          <p:cNvSpPr/>
          <p:nvPr/>
        </p:nvSpPr>
        <p:spPr bwMode="auto">
          <a:xfrm>
            <a:off x="4046478" y="3320859"/>
            <a:ext cx="4800213" cy="284899"/>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Tree>
    <p:extLst>
      <p:ext uri="{BB962C8B-B14F-4D97-AF65-F5344CB8AC3E}">
        <p14:creationId xmlns:p14="http://schemas.microsoft.com/office/powerpoint/2010/main" val="80059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50000" y="50000"/>
                                    </p:animScale>
                                  </p:childTnLst>
                                </p:cTn>
                              </p:par>
                              <p:par>
                                <p:cTn id="7" presetID="42" presetClass="path" presetSubtype="0" accel="50000" decel="50000" fill="hold" nodeType="withEffect">
                                  <p:stCondLst>
                                    <p:cond delay="0"/>
                                  </p:stCondLst>
                                  <p:childTnLst>
                                    <p:animMotion origin="layout" path="M 2.77778E-7 3.58025E-6 L -0.13038 -0.17778 " pathEditMode="relative" rAng="0" ptsTypes="AA">
                                      <p:cBhvr>
                                        <p:cTn id="8" dur="1000" fill="hold"/>
                                        <p:tgtEl>
                                          <p:spTgt spid="5"/>
                                        </p:tgtEl>
                                        <p:attrNameLst>
                                          <p:attrName>ppt_x</p:attrName>
                                          <p:attrName>ppt_y</p:attrName>
                                        </p:attrNameLst>
                                      </p:cBhvr>
                                      <p:rCtr x="-6528" y="-8889"/>
                                    </p:animMotion>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9" grpId="2" animBg="1"/>
      <p:bldP spid="10" grpId="0" animBg="1"/>
      <p:bldP spid="10" grpId="1" animBg="1"/>
      <p:bldP spid="11" grpId="0" animBg="1"/>
      <p:bldP spid="11" grpId="1" animBg="1"/>
      <p:bldP spid="12" grpId="0" animBg="1"/>
      <p:bldP spid="12" grpId="1" animBg="1"/>
      <p:bldP spid="13" grpId="0" animBg="1"/>
      <p:bldP spid="13" grpId="1"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Application – Code Snippets – </a:t>
            </a:r>
            <a:r>
              <a:rPr lang="en-GB" dirty="0" smtClean="0"/>
              <a:t>Date Input</a:t>
            </a:r>
            <a:endParaRPr lang="en-GB" dirty="0"/>
          </a:p>
        </p:txBody>
      </p:sp>
      <p:pic>
        <p:nvPicPr>
          <p:cNvPr id="3" name="Picture 2"/>
          <p:cNvPicPr>
            <a:picLocks noChangeAspect="1"/>
          </p:cNvPicPr>
          <p:nvPr/>
        </p:nvPicPr>
        <p:blipFill>
          <a:blip r:embed="rId3"/>
          <a:stretch>
            <a:fillRect/>
          </a:stretch>
        </p:blipFill>
        <p:spPr>
          <a:xfrm>
            <a:off x="2388198" y="777766"/>
            <a:ext cx="4788964" cy="3660230"/>
          </a:xfrm>
          <a:prstGeom prst="rect">
            <a:avLst/>
          </a:prstGeom>
          <a:effectLst>
            <a:outerShdw blurRad="127000" dist="50800" dir="6000000" sx="102000" sy="102000" algn="ctr" rotWithShape="0">
              <a:schemeClr val="tx1">
                <a:alpha val="61000"/>
              </a:schemeClr>
            </a:outerShdw>
          </a:effectLst>
        </p:spPr>
      </p:pic>
      <p:pic>
        <p:nvPicPr>
          <p:cNvPr id="6" name="Picture 5"/>
          <p:cNvPicPr>
            <a:picLocks/>
          </p:cNvPicPr>
          <p:nvPr/>
        </p:nvPicPr>
        <p:blipFill>
          <a:blip r:embed="rId4"/>
          <a:stretch>
            <a:fillRect/>
          </a:stretch>
        </p:blipFill>
        <p:spPr>
          <a:xfrm>
            <a:off x="2388198" y="777766"/>
            <a:ext cx="4788000" cy="3661200"/>
          </a:xfrm>
          <a:prstGeom prst="rect">
            <a:avLst/>
          </a:prstGeom>
          <a:effectLst>
            <a:outerShdw blurRad="127000" dist="50800" dir="6000000" sx="102000" sy="102000" algn="ctr" rotWithShape="0">
              <a:schemeClr val="tx1">
                <a:alpha val="61000"/>
              </a:schemeClr>
            </a:outerShdw>
          </a:effectLst>
        </p:spPr>
      </p:pic>
      <p:pic>
        <p:nvPicPr>
          <p:cNvPr id="7" name="Picture 6"/>
          <p:cNvPicPr>
            <a:picLocks noChangeAspect="1"/>
          </p:cNvPicPr>
          <p:nvPr/>
        </p:nvPicPr>
        <p:blipFill>
          <a:blip r:embed="rId5"/>
          <a:stretch>
            <a:fillRect/>
          </a:stretch>
        </p:blipFill>
        <p:spPr>
          <a:xfrm>
            <a:off x="2187382" y="1628131"/>
            <a:ext cx="6512739" cy="2439370"/>
          </a:xfrm>
          <a:prstGeom prst="rect">
            <a:avLst/>
          </a:prstGeom>
          <a:effectLst>
            <a:outerShdw blurRad="127000" dist="50800" dir="6000000" sx="102000" sy="102000" algn="ctr" rotWithShape="0">
              <a:schemeClr val="tx1">
                <a:alpha val="61000"/>
              </a:schemeClr>
            </a:outerShdw>
          </a:effectLst>
        </p:spPr>
      </p:pic>
    </p:spTree>
    <p:extLst>
      <p:ext uri="{BB962C8B-B14F-4D97-AF65-F5344CB8AC3E}">
        <p14:creationId xmlns:p14="http://schemas.microsoft.com/office/powerpoint/2010/main" val="49156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1.23457E-6 L -0.29914 -0.20494 " pathEditMode="relative" rAng="0" ptsTypes="AA">
                                      <p:cBhvr>
                                        <p:cTn id="14" dur="1000" fill="hold"/>
                                        <p:tgtEl>
                                          <p:spTgt spid="3"/>
                                        </p:tgtEl>
                                        <p:attrNameLst>
                                          <p:attrName>ppt_x</p:attrName>
                                          <p:attrName>ppt_y</p:attrName>
                                        </p:attrNameLst>
                                      </p:cBhvr>
                                      <p:rCtr x="-14965" y="-10247"/>
                                    </p:animMotion>
                                  </p:childTnLst>
                                </p:cTn>
                              </p:par>
                              <p:par>
                                <p:cTn id="15" presetID="6" presetClass="emph" presetSubtype="0" accel="50000" decel="50000" fill="hold" nodeType="withEffect">
                                  <p:stCondLst>
                                    <p:cond delay="0"/>
                                  </p:stCondLst>
                                  <p:childTnLst>
                                    <p:animScale>
                                      <p:cBhvr>
                                        <p:cTn id="16" dur="1000" fill="hold"/>
                                        <p:tgtEl>
                                          <p:spTgt spid="3"/>
                                        </p:tgtEl>
                                      </p:cBhvr>
                                      <p:by x="50000" y="50000"/>
                                    </p:animScale>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Application – Code </a:t>
            </a:r>
            <a:r>
              <a:rPr lang="en-GB" dirty="0" smtClean="0"/>
              <a:t>Snippets – XSL Includes</a:t>
            </a:r>
            <a:endParaRPr lang="en-GB" dirty="0"/>
          </a:p>
        </p:txBody>
      </p:sp>
      <p:pic>
        <p:nvPicPr>
          <p:cNvPr id="4" name="Picture 3"/>
          <p:cNvPicPr>
            <a:picLocks noChangeAspect="1"/>
          </p:cNvPicPr>
          <p:nvPr/>
        </p:nvPicPr>
        <p:blipFill>
          <a:blip r:embed="rId3"/>
          <a:stretch>
            <a:fillRect/>
          </a:stretch>
        </p:blipFill>
        <p:spPr>
          <a:xfrm>
            <a:off x="2332512" y="753053"/>
            <a:ext cx="1480703" cy="1053888"/>
          </a:xfrm>
          <a:prstGeom prst="rect">
            <a:avLst/>
          </a:prstGeom>
          <a:effectLst>
            <a:outerShdw blurRad="127000" dist="50800" dir="6000000" sx="102000" sy="102000" algn="ctr" rotWithShape="0">
              <a:schemeClr val="tx1">
                <a:alpha val="61000"/>
              </a:schemeClr>
            </a:outerShdw>
          </a:effectLst>
        </p:spPr>
      </p:pic>
      <p:pic>
        <p:nvPicPr>
          <p:cNvPr id="5" name="Picture 4"/>
          <p:cNvPicPr>
            <a:picLocks noChangeAspect="1"/>
          </p:cNvPicPr>
          <p:nvPr/>
        </p:nvPicPr>
        <p:blipFill>
          <a:blip r:embed="rId4"/>
          <a:stretch>
            <a:fillRect/>
          </a:stretch>
        </p:blipFill>
        <p:spPr>
          <a:xfrm>
            <a:off x="2332512" y="1863615"/>
            <a:ext cx="1481984" cy="1054800"/>
          </a:xfrm>
          <a:prstGeom prst="rect">
            <a:avLst/>
          </a:prstGeom>
          <a:effectLst>
            <a:outerShdw blurRad="127000" dist="50800" dir="6000000" sx="102000" sy="102000" algn="ctr" rotWithShape="0">
              <a:schemeClr val="tx1">
                <a:alpha val="61000"/>
              </a:schemeClr>
            </a:outerShdw>
          </a:effectLst>
        </p:spPr>
      </p:pic>
      <p:pic>
        <p:nvPicPr>
          <p:cNvPr id="6" name="Picture 5"/>
          <p:cNvPicPr>
            <a:picLocks noChangeAspect="1"/>
          </p:cNvPicPr>
          <p:nvPr/>
        </p:nvPicPr>
        <p:blipFill>
          <a:blip r:embed="rId5"/>
          <a:stretch>
            <a:fillRect/>
          </a:stretch>
        </p:blipFill>
        <p:spPr>
          <a:xfrm>
            <a:off x="2331231" y="2975089"/>
            <a:ext cx="1481984" cy="1054800"/>
          </a:xfrm>
          <a:prstGeom prst="rect">
            <a:avLst/>
          </a:prstGeom>
          <a:effectLst>
            <a:outerShdw blurRad="127000" dist="50800" dir="6000000" sx="102000" sy="102000" algn="ctr" rotWithShape="0">
              <a:schemeClr val="tx1">
                <a:alpha val="61000"/>
              </a:schemeClr>
            </a:outerShdw>
          </a:effectLst>
        </p:spPr>
      </p:pic>
      <p:pic>
        <p:nvPicPr>
          <p:cNvPr id="7" name="Picture 6"/>
          <p:cNvPicPr>
            <a:picLocks noChangeAspect="1"/>
          </p:cNvPicPr>
          <p:nvPr/>
        </p:nvPicPr>
        <p:blipFill>
          <a:blip r:embed="rId6"/>
          <a:stretch>
            <a:fillRect/>
          </a:stretch>
        </p:blipFill>
        <p:spPr>
          <a:xfrm>
            <a:off x="3888807" y="753053"/>
            <a:ext cx="1484834" cy="1054800"/>
          </a:xfrm>
          <a:prstGeom prst="rect">
            <a:avLst/>
          </a:prstGeom>
          <a:effectLst>
            <a:outerShdw blurRad="127000" dist="50800" dir="6000000" sx="102000" sy="102000" algn="ctr" rotWithShape="0">
              <a:schemeClr val="tx1">
                <a:alpha val="61000"/>
              </a:schemeClr>
            </a:outerShdw>
          </a:effectLst>
        </p:spPr>
      </p:pic>
      <p:pic>
        <p:nvPicPr>
          <p:cNvPr id="8" name="Picture 7"/>
          <p:cNvPicPr>
            <a:picLocks noChangeAspect="1"/>
          </p:cNvPicPr>
          <p:nvPr/>
        </p:nvPicPr>
        <p:blipFill>
          <a:blip r:embed="rId7"/>
          <a:stretch>
            <a:fillRect/>
          </a:stretch>
        </p:blipFill>
        <p:spPr>
          <a:xfrm>
            <a:off x="3888807" y="1863615"/>
            <a:ext cx="1484834" cy="1054800"/>
          </a:xfrm>
          <a:prstGeom prst="rect">
            <a:avLst/>
          </a:prstGeom>
          <a:effectLst>
            <a:outerShdw blurRad="127000" dist="50800" dir="6000000" sx="102000" sy="102000" algn="ctr" rotWithShape="0">
              <a:schemeClr val="tx1">
                <a:alpha val="61000"/>
              </a:schemeClr>
            </a:outerShdw>
          </a:effectLst>
        </p:spPr>
      </p:pic>
      <p:pic>
        <p:nvPicPr>
          <p:cNvPr id="9" name="Picture 8"/>
          <p:cNvPicPr>
            <a:picLocks noChangeAspect="1"/>
          </p:cNvPicPr>
          <p:nvPr/>
        </p:nvPicPr>
        <p:blipFill>
          <a:blip r:embed="rId8"/>
          <a:stretch>
            <a:fillRect/>
          </a:stretch>
        </p:blipFill>
        <p:spPr>
          <a:xfrm>
            <a:off x="3888807" y="2982421"/>
            <a:ext cx="1484834" cy="1054800"/>
          </a:xfrm>
          <a:prstGeom prst="rect">
            <a:avLst/>
          </a:prstGeom>
          <a:effectLst>
            <a:outerShdw blurRad="127000" dist="50800" dir="6000000" sx="102000" sy="102000" algn="ctr" rotWithShape="0">
              <a:schemeClr val="tx1">
                <a:alpha val="61000"/>
              </a:schemeClr>
            </a:outerShdw>
          </a:effectLst>
        </p:spPr>
      </p:pic>
      <p:pic>
        <p:nvPicPr>
          <p:cNvPr id="10" name="Picture 9"/>
          <p:cNvPicPr>
            <a:picLocks noChangeAspect="1"/>
          </p:cNvPicPr>
          <p:nvPr/>
        </p:nvPicPr>
        <p:blipFill>
          <a:blip r:embed="rId9"/>
          <a:stretch>
            <a:fillRect/>
          </a:stretch>
        </p:blipFill>
        <p:spPr>
          <a:xfrm>
            <a:off x="5451713" y="753053"/>
            <a:ext cx="1481984" cy="1054800"/>
          </a:xfrm>
          <a:prstGeom prst="rect">
            <a:avLst/>
          </a:prstGeom>
          <a:effectLst>
            <a:outerShdw blurRad="127000" dist="50800" dir="6000000" sx="102000" sy="102000" algn="ctr" rotWithShape="0">
              <a:schemeClr val="tx1">
                <a:alpha val="61000"/>
              </a:schemeClr>
            </a:outerShdw>
          </a:effectLst>
        </p:spPr>
      </p:pic>
      <p:pic>
        <p:nvPicPr>
          <p:cNvPr id="11" name="Picture 10"/>
          <p:cNvPicPr>
            <a:picLocks noChangeAspect="1"/>
          </p:cNvPicPr>
          <p:nvPr/>
        </p:nvPicPr>
        <p:blipFill>
          <a:blip r:embed="rId10"/>
          <a:stretch>
            <a:fillRect/>
          </a:stretch>
        </p:blipFill>
        <p:spPr>
          <a:xfrm>
            <a:off x="5450288" y="1863615"/>
            <a:ext cx="1484834" cy="1054800"/>
          </a:xfrm>
          <a:prstGeom prst="rect">
            <a:avLst/>
          </a:prstGeom>
          <a:effectLst>
            <a:outerShdw blurRad="127000" dist="50800" dir="6000000" sx="102000" sy="102000" algn="ctr" rotWithShape="0">
              <a:schemeClr val="tx1">
                <a:alpha val="61000"/>
              </a:schemeClr>
            </a:outerShdw>
          </a:effectLst>
        </p:spPr>
      </p:pic>
      <p:pic>
        <p:nvPicPr>
          <p:cNvPr id="12" name="Picture 11"/>
          <p:cNvPicPr>
            <a:picLocks noChangeAspect="1"/>
          </p:cNvPicPr>
          <p:nvPr/>
        </p:nvPicPr>
        <p:blipFill>
          <a:blip r:embed="rId11"/>
          <a:stretch>
            <a:fillRect/>
          </a:stretch>
        </p:blipFill>
        <p:spPr>
          <a:xfrm>
            <a:off x="5449233" y="2982421"/>
            <a:ext cx="1481984" cy="1054800"/>
          </a:xfrm>
          <a:prstGeom prst="rect">
            <a:avLst/>
          </a:prstGeom>
          <a:effectLst>
            <a:outerShdw blurRad="127000" dist="50800" dir="6000000" sx="102000" sy="102000" algn="ctr" rotWithShape="0">
              <a:schemeClr val="tx1">
                <a:alpha val="61000"/>
              </a:schemeClr>
            </a:outerShdw>
          </a:effectLst>
        </p:spPr>
      </p:pic>
    </p:spTree>
    <p:extLst>
      <p:ext uri="{BB962C8B-B14F-4D97-AF65-F5344CB8AC3E}">
        <p14:creationId xmlns:p14="http://schemas.microsoft.com/office/powerpoint/2010/main" val="193023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9123" y="516276"/>
            <a:ext cx="1480703" cy="1053888"/>
          </a:xfrm>
          <a:prstGeom prst="rect">
            <a:avLst/>
          </a:prstGeom>
          <a:effectLst>
            <a:outerShdw blurRad="127000" dist="50800" dir="6000000" sx="102000" sy="102000" algn="ctr" rotWithShape="0">
              <a:schemeClr val="tx1">
                <a:alpha val="61000"/>
              </a:schemeClr>
            </a:outerShdw>
          </a:effectLst>
        </p:spPr>
      </p:pic>
      <p:pic>
        <p:nvPicPr>
          <p:cNvPr id="5" name="Picture 4"/>
          <p:cNvPicPr>
            <a:picLocks noChangeAspect="1"/>
          </p:cNvPicPr>
          <p:nvPr/>
        </p:nvPicPr>
        <p:blipFill>
          <a:blip r:embed="rId4"/>
          <a:stretch>
            <a:fillRect/>
          </a:stretch>
        </p:blipFill>
        <p:spPr>
          <a:xfrm>
            <a:off x="203434" y="643645"/>
            <a:ext cx="1481984" cy="1054800"/>
          </a:xfrm>
          <a:prstGeom prst="rect">
            <a:avLst/>
          </a:prstGeom>
          <a:effectLst>
            <a:outerShdw blurRad="127000" dist="50800" dir="6000000" sx="102000" sy="102000" algn="ctr" rotWithShape="0">
              <a:schemeClr val="tx1">
                <a:alpha val="61000"/>
              </a:schemeClr>
            </a:outerShdw>
          </a:effectLst>
        </p:spPr>
      </p:pic>
      <p:pic>
        <p:nvPicPr>
          <p:cNvPr id="6" name="Picture 5"/>
          <p:cNvPicPr>
            <a:picLocks noChangeAspect="1"/>
          </p:cNvPicPr>
          <p:nvPr/>
        </p:nvPicPr>
        <p:blipFill>
          <a:blip r:embed="rId5"/>
          <a:stretch>
            <a:fillRect/>
          </a:stretch>
        </p:blipFill>
        <p:spPr>
          <a:xfrm>
            <a:off x="277745" y="771014"/>
            <a:ext cx="1481984" cy="1054800"/>
          </a:xfrm>
          <a:prstGeom prst="rect">
            <a:avLst/>
          </a:prstGeom>
          <a:effectLst>
            <a:outerShdw blurRad="127000" dist="50800" dir="6000000" sx="102000" sy="102000" algn="ctr" rotWithShape="0">
              <a:schemeClr val="tx1">
                <a:alpha val="61000"/>
              </a:schemeClr>
            </a:outerShdw>
          </a:effectLst>
        </p:spPr>
      </p:pic>
      <p:pic>
        <p:nvPicPr>
          <p:cNvPr id="7" name="Picture 6"/>
          <p:cNvPicPr>
            <a:picLocks noChangeAspect="1"/>
          </p:cNvPicPr>
          <p:nvPr/>
        </p:nvPicPr>
        <p:blipFill>
          <a:blip r:embed="rId6"/>
          <a:stretch>
            <a:fillRect/>
          </a:stretch>
        </p:blipFill>
        <p:spPr>
          <a:xfrm>
            <a:off x="349206" y="893209"/>
            <a:ext cx="1484834" cy="1054800"/>
          </a:xfrm>
          <a:prstGeom prst="rect">
            <a:avLst/>
          </a:prstGeom>
          <a:effectLst>
            <a:outerShdw blurRad="127000" dist="50800" dir="6000000" sx="102000" sy="102000" algn="ctr" rotWithShape="0">
              <a:schemeClr val="tx1">
                <a:alpha val="61000"/>
              </a:schemeClr>
            </a:outerShdw>
          </a:effectLst>
        </p:spPr>
      </p:pic>
      <p:pic>
        <p:nvPicPr>
          <p:cNvPr id="8" name="Picture 7"/>
          <p:cNvPicPr>
            <a:picLocks noChangeAspect="1"/>
          </p:cNvPicPr>
          <p:nvPr/>
        </p:nvPicPr>
        <p:blipFill>
          <a:blip r:embed="rId7"/>
          <a:stretch>
            <a:fillRect/>
          </a:stretch>
        </p:blipFill>
        <p:spPr>
          <a:xfrm>
            <a:off x="420667" y="1017469"/>
            <a:ext cx="1484834" cy="1054800"/>
          </a:xfrm>
          <a:prstGeom prst="rect">
            <a:avLst/>
          </a:prstGeom>
          <a:effectLst>
            <a:outerShdw blurRad="127000" dist="50800" dir="6000000" sx="102000" sy="102000" algn="ctr" rotWithShape="0">
              <a:schemeClr val="tx1">
                <a:alpha val="61000"/>
              </a:schemeClr>
            </a:outerShdw>
          </a:effectLst>
        </p:spPr>
      </p:pic>
      <p:pic>
        <p:nvPicPr>
          <p:cNvPr id="9" name="Picture 8"/>
          <p:cNvPicPr>
            <a:picLocks noChangeAspect="1"/>
          </p:cNvPicPr>
          <p:nvPr/>
        </p:nvPicPr>
        <p:blipFill>
          <a:blip r:embed="rId8"/>
          <a:stretch>
            <a:fillRect/>
          </a:stretch>
        </p:blipFill>
        <p:spPr>
          <a:xfrm>
            <a:off x="492128" y="1143940"/>
            <a:ext cx="1484834" cy="1054800"/>
          </a:xfrm>
          <a:prstGeom prst="rect">
            <a:avLst/>
          </a:prstGeom>
          <a:effectLst>
            <a:outerShdw blurRad="127000" dist="50800" dir="6000000" sx="102000" sy="102000" algn="ctr" rotWithShape="0">
              <a:schemeClr val="tx1">
                <a:alpha val="61000"/>
              </a:schemeClr>
            </a:outerShdw>
          </a:effectLst>
        </p:spPr>
      </p:pic>
      <p:pic>
        <p:nvPicPr>
          <p:cNvPr id="10" name="Picture 9"/>
          <p:cNvPicPr>
            <a:picLocks noChangeAspect="1"/>
          </p:cNvPicPr>
          <p:nvPr/>
        </p:nvPicPr>
        <p:blipFill>
          <a:blip r:embed="rId9"/>
          <a:stretch>
            <a:fillRect/>
          </a:stretch>
        </p:blipFill>
        <p:spPr>
          <a:xfrm>
            <a:off x="566439" y="1259066"/>
            <a:ext cx="1481984" cy="1054800"/>
          </a:xfrm>
          <a:prstGeom prst="rect">
            <a:avLst/>
          </a:prstGeom>
          <a:effectLst>
            <a:outerShdw blurRad="127000" dist="50800" dir="6000000" sx="102000" sy="102000" algn="ctr" rotWithShape="0">
              <a:schemeClr val="tx1">
                <a:alpha val="61000"/>
              </a:schemeClr>
            </a:outerShdw>
          </a:effectLst>
        </p:spPr>
      </p:pic>
      <p:pic>
        <p:nvPicPr>
          <p:cNvPr id="11" name="Picture 10"/>
          <p:cNvPicPr>
            <a:picLocks noChangeAspect="1"/>
          </p:cNvPicPr>
          <p:nvPr/>
        </p:nvPicPr>
        <p:blipFill>
          <a:blip r:embed="rId10"/>
          <a:stretch>
            <a:fillRect/>
          </a:stretch>
        </p:blipFill>
        <p:spPr>
          <a:xfrm>
            <a:off x="637900" y="1382494"/>
            <a:ext cx="1484834" cy="1054800"/>
          </a:xfrm>
          <a:prstGeom prst="rect">
            <a:avLst/>
          </a:prstGeom>
          <a:effectLst>
            <a:outerShdw blurRad="127000" dist="50800" dir="6000000" sx="102000" sy="102000" algn="ctr" rotWithShape="0">
              <a:schemeClr val="tx1">
                <a:alpha val="61000"/>
              </a:schemeClr>
            </a:outerShdw>
          </a:effectLst>
        </p:spPr>
      </p:pic>
      <p:pic>
        <p:nvPicPr>
          <p:cNvPr id="12" name="Picture 11"/>
          <p:cNvPicPr>
            <a:picLocks noChangeAspect="1"/>
          </p:cNvPicPr>
          <p:nvPr/>
        </p:nvPicPr>
        <p:blipFill>
          <a:blip r:embed="rId11"/>
          <a:stretch>
            <a:fillRect/>
          </a:stretch>
        </p:blipFill>
        <p:spPr>
          <a:xfrm>
            <a:off x="712211" y="1505922"/>
            <a:ext cx="1481984" cy="1054800"/>
          </a:xfrm>
          <a:prstGeom prst="rect">
            <a:avLst/>
          </a:prstGeom>
          <a:effectLst>
            <a:outerShdw blurRad="127000" dist="50800" dir="6000000" sx="102000" sy="102000" algn="ctr" rotWithShape="0">
              <a:schemeClr val="tx1">
                <a:alpha val="61000"/>
              </a:schemeClr>
            </a:outerShdw>
          </a:effectLst>
        </p:spPr>
      </p:pic>
      <p:sp>
        <p:nvSpPr>
          <p:cNvPr id="13" name="Title 1"/>
          <p:cNvSpPr>
            <a:spLocks noGrp="1"/>
          </p:cNvSpPr>
          <p:nvPr>
            <p:ph type="title"/>
          </p:nvPr>
        </p:nvSpPr>
        <p:spPr>
          <a:xfrm>
            <a:off x="283715" y="87743"/>
            <a:ext cx="6893447" cy="279232"/>
          </a:xfrm>
        </p:spPr>
        <p:txBody>
          <a:bodyPr/>
          <a:lstStyle/>
          <a:p>
            <a:r>
              <a:rPr lang="en-GB" dirty="0"/>
              <a:t>Example Application – Code </a:t>
            </a:r>
            <a:r>
              <a:rPr lang="en-GB" dirty="0" smtClean="0"/>
              <a:t>Snippets – XSL Includes</a:t>
            </a:r>
            <a:endParaRPr lang="en-GB" dirty="0"/>
          </a:p>
        </p:txBody>
      </p:sp>
      <p:pic>
        <p:nvPicPr>
          <p:cNvPr id="3" name="Picture 2"/>
          <p:cNvPicPr>
            <a:picLocks noChangeAspect="1"/>
          </p:cNvPicPr>
          <p:nvPr/>
        </p:nvPicPr>
        <p:blipFill>
          <a:blip r:embed="rId12"/>
          <a:stretch>
            <a:fillRect/>
          </a:stretch>
        </p:blipFill>
        <p:spPr>
          <a:xfrm>
            <a:off x="2405137" y="454672"/>
            <a:ext cx="5709818" cy="4356747"/>
          </a:xfrm>
          <a:prstGeom prst="rect">
            <a:avLst/>
          </a:prstGeom>
          <a:effectLst>
            <a:outerShdw blurRad="127000" dist="50800" dir="6000000" sx="102000" sy="102000" algn="ctr" rotWithShape="0">
              <a:schemeClr val="tx1">
                <a:alpha val="61000"/>
              </a:schemeClr>
            </a:outerShdw>
          </a:effectLst>
        </p:spPr>
      </p:pic>
      <p:sp>
        <p:nvSpPr>
          <p:cNvPr id="16" name="Rectangle 15"/>
          <p:cNvSpPr/>
          <p:nvPr/>
        </p:nvSpPr>
        <p:spPr bwMode="auto">
          <a:xfrm>
            <a:off x="2650371" y="1171045"/>
            <a:ext cx="2554014" cy="262405"/>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18" name="Rectangle 17"/>
          <p:cNvSpPr/>
          <p:nvPr/>
        </p:nvSpPr>
        <p:spPr bwMode="auto">
          <a:xfrm>
            <a:off x="3307266" y="2132925"/>
            <a:ext cx="2967409" cy="536703"/>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19" name="Rectangle 18"/>
          <p:cNvSpPr/>
          <p:nvPr/>
        </p:nvSpPr>
        <p:spPr bwMode="auto">
          <a:xfrm>
            <a:off x="3307266" y="2752827"/>
            <a:ext cx="3188127" cy="536703"/>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20" name="Rectangle 19"/>
          <p:cNvSpPr/>
          <p:nvPr/>
        </p:nvSpPr>
        <p:spPr bwMode="auto">
          <a:xfrm>
            <a:off x="3307265" y="3389921"/>
            <a:ext cx="3188127" cy="536703"/>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pic>
        <p:nvPicPr>
          <p:cNvPr id="14" name="Picture 13"/>
          <p:cNvPicPr>
            <a:picLocks noChangeAspect="1"/>
          </p:cNvPicPr>
          <p:nvPr/>
        </p:nvPicPr>
        <p:blipFill>
          <a:blip r:embed="rId13"/>
          <a:stretch>
            <a:fillRect/>
          </a:stretch>
        </p:blipFill>
        <p:spPr>
          <a:xfrm>
            <a:off x="3801900" y="3244496"/>
            <a:ext cx="5235864" cy="1779217"/>
          </a:xfrm>
          <a:prstGeom prst="rect">
            <a:avLst/>
          </a:prstGeom>
          <a:ln>
            <a:solidFill>
              <a:schemeClr val="bg1">
                <a:lumMod val="50000"/>
              </a:schemeClr>
            </a:solidFill>
          </a:ln>
          <a:effectLst>
            <a:outerShdw blurRad="127000" dist="50800" dir="6000000" sx="102000" sy="102000" algn="ctr" rotWithShape="0">
              <a:schemeClr val="tx1">
                <a:alpha val="61000"/>
              </a:schemeClr>
            </a:outerShdw>
          </a:effectLst>
        </p:spPr>
      </p:pic>
      <p:pic>
        <p:nvPicPr>
          <p:cNvPr id="17" name="Picture 16"/>
          <p:cNvPicPr>
            <a:picLocks noChangeAspect="1"/>
          </p:cNvPicPr>
          <p:nvPr/>
        </p:nvPicPr>
        <p:blipFill>
          <a:blip r:embed="rId14"/>
          <a:stretch>
            <a:fillRect/>
          </a:stretch>
        </p:blipFill>
        <p:spPr>
          <a:xfrm>
            <a:off x="3801900" y="2635353"/>
            <a:ext cx="5235859" cy="2399117"/>
          </a:xfrm>
          <a:prstGeom prst="rect">
            <a:avLst/>
          </a:prstGeom>
          <a:ln>
            <a:solidFill>
              <a:schemeClr val="bg1">
                <a:lumMod val="50000"/>
              </a:schemeClr>
            </a:solidFill>
          </a:ln>
          <a:effectLst>
            <a:outerShdw blurRad="127000" dist="50800" dir="6000000" sx="102000" sy="102000" algn="ctr" rotWithShape="0">
              <a:schemeClr val="tx1">
                <a:alpha val="61000"/>
              </a:schemeClr>
            </a:outerShdw>
          </a:effectLst>
        </p:spPr>
      </p:pic>
      <p:pic>
        <p:nvPicPr>
          <p:cNvPr id="21" name="Picture 20"/>
          <p:cNvPicPr>
            <a:picLocks noChangeAspect="1"/>
          </p:cNvPicPr>
          <p:nvPr/>
        </p:nvPicPr>
        <p:blipFill>
          <a:blip r:embed="rId15"/>
          <a:stretch>
            <a:fillRect/>
          </a:stretch>
        </p:blipFill>
        <p:spPr>
          <a:xfrm>
            <a:off x="3788625" y="1570165"/>
            <a:ext cx="5235865" cy="1782988"/>
          </a:xfrm>
          <a:prstGeom prst="rect">
            <a:avLst/>
          </a:prstGeom>
          <a:ln>
            <a:solidFill>
              <a:schemeClr val="bg1">
                <a:lumMod val="50000"/>
              </a:schemeClr>
            </a:solidFill>
          </a:ln>
          <a:effectLst>
            <a:outerShdw blurRad="127000" dist="50800" dir="6000000" sx="102000" sy="102000" algn="ctr" rotWithShape="0">
              <a:schemeClr val="tx1">
                <a:alpha val="61000"/>
              </a:schemeClr>
            </a:outerShdw>
          </a:effectLst>
        </p:spPr>
      </p:pic>
    </p:spTree>
    <p:extLst>
      <p:ext uri="{BB962C8B-B14F-4D97-AF65-F5344CB8AC3E}">
        <p14:creationId xmlns:p14="http://schemas.microsoft.com/office/powerpoint/2010/main" val="366049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19" grpId="0" animBg="1"/>
      <p:bldP spid="19" grpId="1"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78398" y="81547"/>
            <a:ext cx="6893447" cy="279232"/>
          </a:xfrm>
        </p:spPr>
        <p:txBody>
          <a:bodyPr/>
          <a:lstStyle/>
          <a:p>
            <a:r>
              <a:rPr lang="en-GB" dirty="0" smtClean="0"/>
              <a:t>Agenda</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7" name="TextBox 6"/>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1434168743"/>
              </p:ext>
            </p:extLst>
          </p:nvPr>
        </p:nvGraphicFramePr>
        <p:xfrm>
          <a:off x="319088" y="568325"/>
          <a:ext cx="4697755" cy="2891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8400" y="406800"/>
            <a:ext cx="1687837" cy="1687837"/>
          </a:xfrm>
          <a:prstGeom prst="rect">
            <a:avLst/>
          </a:prstGeom>
        </p:spPr>
      </p:pic>
    </p:spTree>
    <p:extLst>
      <p:ext uri="{BB962C8B-B14F-4D97-AF65-F5344CB8AC3E}">
        <p14:creationId xmlns:p14="http://schemas.microsoft.com/office/powerpoint/2010/main" val="176116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78398" y="81547"/>
            <a:ext cx="6893447" cy="279232"/>
          </a:xfrm>
        </p:spPr>
        <p:txBody>
          <a:bodyPr/>
          <a:lstStyle/>
          <a:p>
            <a:r>
              <a:rPr lang="en-GB" dirty="0" smtClean="0"/>
              <a:t>Important Considerations</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6" name="TextBox 5"/>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
        <p:nvSpPr>
          <p:cNvPr id="8" name="Content Placeholder 2"/>
          <p:cNvSpPr>
            <a:spLocks noGrp="1"/>
          </p:cNvSpPr>
          <p:nvPr>
            <p:ph idx="1"/>
          </p:nvPr>
        </p:nvSpPr>
        <p:spPr>
          <a:xfrm>
            <a:off x="289976" y="597812"/>
            <a:ext cx="8390316" cy="3923880"/>
          </a:xfrm>
        </p:spPr>
        <p:txBody>
          <a:bodyPr/>
          <a:lstStyle/>
          <a:p>
            <a:r>
              <a:rPr lang="en-GB" dirty="0" smtClean="0">
                <a:solidFill>
                  <a:schemeClr val="tx2"/>
                </a:solidFill>
              </a:rPr>
              <a:t>Technology choices</a:t>
            </a:r>
            <a:endParaRPr lang="en-GB" dirty="0">
              <a:solidFill>
                <a:schemeClr val="tx2"/>
              </a:solidFill>
            </a:endParaRPr>
          </a:p>
          <a:p>
            <a:pPr marL="411163" lvl="0" indent="-342900">
              <a:buFont typeface="Arial" panose="020B0604020202020204" pitchFamily="34" charset="0"/>
              <a:buChar char="•"/>
            </a:pPr>
            <a:r>
              <a:rPr lang="en-GB" sz="2000" dirty="0" smtClean="0">
                <a:solidFill>
                  <a:schemeClr val="tx2"/>
                </a:solidFill>
              </a:rPr>
              <a:t>Visualfiles Online is technology agnostic</a:t>
            </a:r>
          </a:p>
          <a:p>
            <a:pPr marL="878509" lvl="1" indent="-342900">
              <a:buFont typeface="Arial" panose="020B0604020202020204" pitchFamily="34" charset="0"/>
              <a:buChar char="•"/>
            </a:pPr>
            <a:r>
              <a:rPr lang="en-GB" sz="1600" dirty="0" smtClean="0">
                <a:solidFill>
                  <a:schemeClr val="tx2"/>
                </a:solidFill>
              </a:rPr>
              <a:t>Any tool posting HTTP and process XML response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082" y="2316382"/>
            <a:ext cx="1997209" cy="2320965"/>
          </a:xfrm>
          <a:prstGeom prst="rect">
            <a:avLst/>
          </a:prstGeom>
        </p:spPr>
      </p:pic>
    </p:spTree>
    <p:extLst>
      <p:ext uri="{BB962C8B-B14F-4D97-AF65-F5344CB8AC3E}">
        <p14:creationId xmlns:p14="http://schemas.microsoft.com/office/powerpoint/2010/main" val="353410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78398" y="81547"/>
            <a:ext cx="6893447" cy="279232"/>
          </a:xfrm>
        </p:spPr>
        <p:txBody>
          <a:bodyPr/>
          <a:lstStyle/>
          <a:p>
            <a:r>
              <a:rPr lang="en-GB" dirty="0" smtClean="0"/>
              <a:t>Important Considerations</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6" name="TextBox 5"/>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
        <p:nvSpPr>
          <p:cNvPr id="8" name="Content Placeholder 2"/>
          <p:cNvSpPr>
            <a:spLocks noGrp="1"/>
          </p:cNvSpPr>
          <p:nvPr>
            <p:ph idx="1"/>
          </p:nvPr>
        </p:nvSpPr>
        <p:spPr>
          <a:xfrm>
            <a:off x="289976" y="597812"/>
            <a:ext cx="8390316" cy="3923880"/>
          </a:xfrm>
        </p:spPr>
        <p:txBody>
          <a:bodyPr/>
          <a:lstStyle/>
          <a:p>
            <a:r>
              <a:rPr lang="en-GB" dirty="0" smtClean="0">
                <a:solidFill>
                  <a:schemeClr val="tx2"/>
                </a:solidFill>
              </a:rPr>
              <a:t>Technology choices</a:t>
            </a:r>
            <a:endParaRPr lang="en-GB" dirty="0">
              <a:solidFill>
                <a:schemeClr val="tx2"/>
              </a:solidFill>
            </a:endParaRPr>
          </a:p>
          <a:p>
            <a:pPr marL="411163" lvl="0" indent="-342900">
              <a:buFont typeface="Arial" panose="020B0604020202020204" pitchFamily="34" charset="0"/>
              <a:buChar char="•"/>
            </a:pPr>
            <a:r>
              <a:rPr lang="en-GB" sz="2000" dirty="0" smtClean="0">
                <a:solidFill>
                  <a:schemeClr val="tx2"/>
                </a:solidFill>
              </a:rPr>
              <a:t>XSLT and JavaScript</a:t>
            </a:r>
          </a:p>
          <a:p>
            <a:pPr marL="878509" lvl="1" indent="-342900">
              <a:buFont typeface="Arial" panose="020B0604020202020204" pitchFamily="34" charset="0"/>
              <a:buChar char="•"/>
            </a:pPr>
            <a:r>
              <a:rPr lang="en-GB" sz="1600" dirty="0" smtClean="0">
                <a:solidFill>
                  <a:schemeClr val="tx2"/>
                </a:solidFill>
              </a:rPr>
              <a:t>Very popular technology</a:t>
            </a:r>
          </a:p>
          <a:p>
            <a:pPr marL="878509" lvl="1" indent="-342900">
              <a:buFont typeface="Arial" panose="020B0604020202020204" pitchFamily="34" charset="0"/>
              <a:buChar char="•"/>
            </a:pPr>
            <a:r>
              <a:rPr lang="en-GB" sz="1600" dirty="0" smtClean="0">
                <a:solidFill>
                  <a:schemeClr val="tx2"/>
                </a:solidFill>
              </a:rPr>
              <a:t>Simple to learn, develop and maintain</a:t>
            </a:r>
          </a:p>
          <a:p>
            <a:pPr marL="878509" lvl="1" indent="-342900">
              <a:buFont typeface="Arial" panose="020B0604020202020204" pitchFamily="34" charset="0"/>
              <a:buChar char="•"/>
            </a:pPr>
            <a:r>
              <a:rPr lang="en-GB" sz="1600" dirty="0" smtClean="0">
                <a:solidFill>
                  <a:schemeClr val="tx2"/>
                </a:solidFill>
              </a:rPr>
              <a:t>Skills readily available</a:t>
            </a:r>
          </a:p>
          <a:p>
            <a:pPr marL="878509" lvl="1" indent="-342900">
              <a:buFont typeface="Arial" panose="020B0604020202020204" pitchFamily="34" charset="0"/>
              <a:buChar char="•"/>
            </a:pPr>
            <a:r>
              <a:rPr lang="en-GB" sz="1600" dirty="0" smtClean="0">
                <a:solidFill>
                  <a:schemeClr val="tx2"/>
                </a:solidFill>
              </a:rPr>
              <a:t>Low cost infrastructure</a:t>
            </a:r>
          </a:p>
        </p:txBody>
      </p:sp>
      <p:pic>
        <p:nvPicPr>
          <p:cNvPr id="2" name="Picture 1"/>
          <p:cNvPicPr>
            <a:picLocks noChangeAspect="1"/>
          </p:cNvPicPr>
          <p:nvPr/>
        </p:nvPicPr>
        <p:blipFill>
          <a:blip r:embed="rId4"/>
          <a:stretch>
            <a:fillRect/>
          </a:stretch>
        </p:blipFill>
        <p:spPr>
          <a:xfrm>
            <a:off x="4737040" y="976260"/>
            <a:ext cx="4160255" cy="2916257"/>
          </a:xfrm>
          <a:prstGeom prst="rect">
            <a:avLst/>
          </a:prstGeom>
          <a:effectLst>
            <a:outerShdw blurRad="127000" dist="50800" dir="6000000" sx="102000" sy="102000" algn="ctr" rotWithShape="0">
              <a:schemeClr val="tx1">
                <a:alpha val="61000"/>
              </a:schemeClr>
            </a:outerShdw>
          </a:effectLst>
        </p:spPr>
      </p:pic>
    </p:spTree>
    <p:extLst>
      <p:ext uri="{BB962C8B-B14F-4D97-AF65-F5344CB8AC3E}">
        <p14:creationId xmlns:p14="http://schemas.microsoft.com/office/powerpoint/2010/main" val="41701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83582" y="1453236"/>
            <a:ext cx="4845979" cy="496309"/>
          </a:xfrm>
        </p:spPr>
        <p:txBody>
          <a:bodyPr/>
          <a:lstStyle/>
          <a:p>
            <a:r>
              <a:rPr lang="en-GB" dirty="0" smtClean="0"/>
              <a:t>Marcus Hutchinson</a:t>
            </a:r>
            <a:endParaRPr lang="en-GB" dirty="0"/>
          </a:p>
        </p:txBody>
      </p:sp>
      <p:sp>
        <p:nvSpPr>
          <p:cNvPr id="4" name="Content Placeholder 3"/>
          <p:cNvSpPr>
            <a:spLocks noGrp="1"/>
          </p:cNvSpPr>
          <p:nvPr>
            <p:ph sz="quarter" idx="12"/>
          </p:nvPr>
        </p:nvSpPr>
        <p:spPr>
          <a:xfrm>
            <a:off x="289484" y="1949660"/>
            <a:ext cx="4603238" cy="471672"/>
          </a:xfrm>
        </p:spPr>
        <p:txBody>
          <a:bodyPr/>
          <a:lstStyle/>
          <a:p>
            <a:r>
              <a:rPr lang="en-GB" dirty="0"/>
              <a:t>Building Solutions with Visualfiles Online</a:t>
            </a:r>
            <a:endParaRPr lang="en-US" dirty="0"/>
          </a:p>
          <a:p>
            <a:endParaRPr lang="en-GB" dirty="0"/>
          </a:p>
        </p:txBody>
      </p:sp>
      <p:pic>
        <p:nvPicPr>
          <p:cNvPr id="5" name="Picture 4" descr="LEXISNEXIS new logo 20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6" name="TextBox 5"/>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Tree>
    <p:extLst>
      <p:ext uri="{BB962C8B-B14F-4D97-AF65-F5344CB8AC3E}">
        <p14:creationId xmlns:p14="http://schemas.microsoft.com/office/powerpoint/2010/main" val="417508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78398" y="81547"/>
            <a:ext cx="6893447" cy="279232"/>
          </a:xfrm>
        </p:spPr>
        <p:txBody>
          <a:bodyPr/>
          <a:lstStyle/>
          <a:p>
            <a:r>
              <a:rPr lang="en-GB" dirty="0" smtClean="0"/>
              <a:t>Important Considerations</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6" name="TextBox 5"/>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
        <p:nvSpPr>
          <p:cNvPr id="8" name="Content Placeholder 2"/>
          <p:cNvSpPr>
            <a:spLocks noGrp="1"/>
          </p:cNvSpPr>
          <p:nvPr>
            <p:ph idx="1"/>
          </p:nvPr>
        </p:nvSpPr>
        <p:spPr>
          <a:xfrm>
            <a:off x="289976" y="597812"/>
            <a:ext cx="8390316" cy="3923880"/>
          </a:xfrm>
        </p:spPr>
        <p:txBody>
          <a:bodyPr/>
          <a:lstStyle/>
          <a:p>
            <a:r>
              <a:rPr lang="en-GB" dirty="0" smtClean="0">
                <a:solidFill>
                  <a:schemeClr val="tx2"/>
                </a:solidFill>
              </a:rPr>
              <a:t>Technology choices</a:t>
            </a:r>
            <a:endParaRPr lang="en-GB" dirty="0">
              <a:solidFill>
                <a:schemeClr val="tx2"/>
              </a:solidFill>
            </a:endParaRPr>
          </a:p>
          <a:p>
            <a:pPr marL="411163" lvl="0" indent="-342900">
              <a:buFont typeface="Arial" panose="020B0604020202020204" pitchFamily="34" charset="0"/>
              <a:buChar char="•"/>
            </a:pPr>
            <a:r>
              <a:rPr lang="en-GB" sz="2000" dirty="0" smtClean="0">
                <a:solidFill>
                  <a:schemeClr val="tx2"/>
                </a:solidFill>
              </a:rPr>
              <a:t>ASP and MVC</a:t>
            </a:r>
          </a:p>
          <a:p>
            <a:pPr marL="878509" lvl="1" indent="-342900">
              <a:buFont typeface="Arial" panose="020B0604020202020204" pitchFamily="34" charset="0"/>
              <a:buChar char="•"/>
            </a:pPr>
            <a:r>
              <a:rPr lang="en-GB" sz="1600" dirty="0" smtClean="0">
                <a:solidFill>
                  <a:schemeClr val="tx2"/>
                </a:solidFill>
              </a:rPr>
              <a:t>Full power of the </a:t>
            </a:r>
            <a:r>
              <a:rPr lang="en-GB" sz="1600" dirty="0" err="1" smtClean="0">
                <a:solidFill>
                  <a:schemeClr val="tx2"/>
                </a:solidFill>
              </a:rPr>
              <a:t>.Net</a:t>
            </a:r>
            <a:r>
              <a:rPr lang="en-GB" sz="1600" dirty="0" smtClean="0">
                <a:solidFill>
                  <a:schemeClr val="tx2"/>
                </a:solidFill>
              </a:rPr>
              <a:t> stack</a:t>
            </a:r>
          </a:p>
          <a:p>
            <a:pPr marL="878509" lvl="1" indent="-342900">
              <a:buFont typeface="Arial" panose="020B0604020202020204" pitchFamily="34" charset="0"/>
              <a:buChar char="•"/>
            </a:pPr>
            <a:r>
              <a:rPr lang="en-GB" sz="1600" dirty="0" smtClean="0">
                <a:solidFill>
                  <a:schemeClr val="tx2"/>
                </a:solidFill>
              </a:rPr>
              <a:t>Advanced capabilities</a:t>
            </a:r>
          </a:p>
          <a:p>
            <a:pPr marL="878509" lvl="1" indent="-342900">
              <a:buFont typeface="Arial" panose="020B0604020202020204" pitchFamily="34" charset="0"/>
              <a:buChar char="•"/>
            </a:pPr>
            <a:r>
              <a:rPr lang="en-GB" sz="1600" dirty="0" smtClean="0">
                <a:solidFill>
                  <a:schemeClr val="tx2"/>
                </a:solidFill>
              </a:rPr>
              <a:t>Increased skill set</a:t>
            </a:r>
          </a:p>
          <a:p>
            <a:pPr marL="878509" lvl="1" indent="-342900">
              <a:buFont typeface="Arial" panose="020B0604020202020204" pitchFamily="34" charset="0"/>
              <a:buChar char="•"/>
            </a:pPr>
            <a:r>
              <a:rPr lang="en-GB" sz="1600" dirty="0" smtClean="0">
                <a:solidFill>
                  <a:schemeClr val="tx2"/>
                </a:solidFill>
              </a:rPr>
              <a:t>Visual Studio Infrastructure</a:t>
            </a:r>
          </a:p>
          <a:p>
            <a:pPr marL="878509" lvl="1" indent="-342900">
              <a:buFont typeface="Arial" panose="020B0604020202020204" pitchFamily="34" charset="0"/>
              <a:buChar char="•"/>
            </a:pPr>
            <a:endParaRPr lang="en-GB" sz="1600" dirty="0" smtClean="0">
              <a:solidFill>
                <a:schemeClr val="tx2"/>
              </a:solidFill>
            </a:endParaRPr>
          </a:p>
        </p:txBody>
      </p:sp>
      <p:pic>
        <p:nvPicPr>
          <p:cNvPr id="2" name="Picture 1"/>
          <p:cNvPicPr>
            <a:picLocks noChangeAspect="1"/>
          </p:cNvPicPr>
          <p:nvPr/>
        </p:nvPicPr>
        <p:blipFill>
          <a:blip r:embed="rId4"/>
          <a:stretch>
            <a:fillRect/>
          </a:stretch>
        </p:blipFill>
        <p:spPr>
          <a:xfrm>
            <a:off x="3883427" y="898092"/>
            <a:ext cx="5064106" cy="3154152"/>
          </a:xfrm>
          <a:prstGeom prst="rect">
            <a:avLst/>
          </a:prstGeom>
          <a:effectLst>
            <a:outerShdw blurRad="127000" dist="50800" dir="6000000" sx="102000" sy="102000" algn="ctr" rotWithShape="0">
              <a:schemeClr val="tx1">
                <a:alpha val="61000"/>
              </a:schemeClr>
            </a:outerShdw>
          </a:effectLst>
        </p:spPr>
      </p:pic>
    </p:spTree>
    <p:extLst>
      <p:ext uri="{BB962C8B-B14F-4D97-AF65-F5344CB8AC3E}">
        <p14:creationId xmlns:p14="http://schemas.microsoft.com/office/powerpoint/2010/main" val="408311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78398" y="81547"/>
            <a:ext cx="6893447" cy="279232"/>
          </a:xfrm>
        </p:spPr>
        <p:txBody>
          <a:bodyPr/>
          <a:lstStyle/>
          <a:p>
            <a:r>
              <a:rPr lang="en-GB" dirty="0" smtClean="0"/>
              <a:t>Important Considerations</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6" name="TextBox 5"/>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
        <p:nvSpPr>
          <p:cNvPr id="8" name="Content Placeholder 2"/>
          <p:cNvSpPr>
            <a:spLocks noGrp="1"/>
          </p:cNvSpPr>
          <p:nvPr>
            <p:ph idx="1"/>
          </p:nvPr>
        </p:nvSpPr>
        <p:spPr>
          <a:xfrm>
            <a:off x="289976" y="597812"/>
            <a:ext cx="8390316" cy="3923880"/>
          </a:xfrm>
        </p:spPr>
        <p:txBody>
          <a:bodyPr/>
          <a:lstStyle/>
          <a:p>
            <a:r>
              <a:rPr lang="en-GB" dirty="0" smtClean="0">
                <a:solidFill>
                  <a:schemeClr val="tx2"/>
                </a:solidFill>
              </a:rPr>
              <a:t>Security Options</a:t>
            </a:r>
            <a:endParaRPr lang="en-GB" dirty="0">
              <a:solidFill>
                <a:schemeClr val="tx2"/>
              </a:solidFill>
            </a:endParaRPr>
          </a:p>
          <a:p>
            <a:pPr marL="878509" lvl="1" indent="-342900">
              <a:buFont typeface="Arial" panose="020B0604020202020204" pitchFamily="34" charset="0"/>
              <a:buChar char="•"/>
            </a:pPr>
            <a:r>
              <a:rPr lang="en-GB" sz="2000" dirty="0" smtClean="0">
                <a:solidFill>
                  <a:schemeClr val="tx2"/>
                </a:solidFill>
              </a:rPr>
              <a:t>Restricted Entities </a:t>
            </a:r>
            <a:r>
              <a:rPr lang="en-GB" sz="1600" dirty="0" smtClean="0">
                <a:solidFill>
                  <a:schemeClr val="tx2"/>
                </a:solidFill>
              </a:rPr>
              <a:t>– access specific entities and their cases</a:t>
            </a:r>
          </a:p>
          <a:p>
            <a:pPr marL="878509" lvl="1" indent="-342900">
              <a:buFont typeface="Arial" panose="020B0604020202020204" pitchFamily="34" charset="0"/>
              <a:buChar char="•"/>
            </a:pPr>
            <a:r>
              <a:rPr lang="en-GB" sz="2000" dirty="0" smtClean="0">
                <a:solidFill>
                  <a:schemeClr val="tx2"/>
                </a:solidFill>
              </a:rPr>
              <a:t>Access Plans </a:t>
            </a:r>
            <a:r>
              <a:rPr lang="en-GB" sz="1600" dirty="0" smtClean="0">
                <a:solidFill>
                  <a:schemeClr val="tx2"/>
                </a:solidFill>
              </a:rPr>
              <a:t>– specify read-only, no-access or full access to cases</a:t>
            </a:r>
          </a:p>
          <a:p>
            <a:pPr marL="878509" lvl="1" indent="-342900">
              <a:buFont typeface="Arial" panose="020B0604020202020204" pitchFamily="34" charset="0"/>
              <a:buChar char="•"/>
            </a:pPr>
            <a:r>
              <a:rPr lang="en-GB" sz="2000" dirty="0" smtClean="0">
                <a:solidFill>
                  <a:schemeClr val="tx2"/>
                </a:solidFill>
              </a:rPr>
              <a:t>Case Passwords </a:t>
            </a:r>
            <a:r>
              <a:rPr lang="en-GB" sz="1600" dirty="0" smtClean="0">
                <a:solidFill>
                  <a:schemeClr val="tx2"/>
                </a:solidFill>
              </a:rPr>
              <a:t>– allows direct online login to a single case</a:t>
            </a:r>
          </a:p>
          <a:p>
            <a:pPr marL="878509" lvl="1" indent="-342900">
              <a:buFont typeface="Arial" panose="020B0604020202020204" pitchFamily="34" charset="0"/>
              <a:buChar char="•"/>
            </a:pPr>
            <a:r>
              <a:rPr lang="en-GB" sz="2000" dirty="0" smtClean="0">
                <a:solidFill>
                  <a:schemeClr val="tx2"/>
                </a:solidFill>
              </a:rPr>
              <a:t>Script Lockdown </a:t>
            </a:r>
            <a:r>
              <a:rPr lang="en-GB" sz="1600" dirty="0" smtClean="0">
                <a:solidFill>
                  <a:schemeClr val="tx2"/>
                </a:solidFill>
              </a:rPr>
              <a:t>– specify if a script can be run from online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488" y="423884"/>
            <a:ext cx="2476512" cy="1856861"/>
          </a:xfrm>
          <a:prstGeom prst="rect">
            <a:avLst/>
          </a:prstGeom>
        </p:spPr>
      </p:pic>
    </p:spTree>
    <p:extLst>
      <p:ext uri="{BB962C8B-B14F-4D97-AF65-F5344CB8AC3E}">
        <p14:creationId xmlns:p14="http://schemas.microsoft.com/office/powerpoint/2010/main" val="113653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78398" y="81547"/>
            <a:ext cx="6893447" cy="279232"/>
          </a:xfrm>
        </p:spPr>
        <p:txBody>
          <a:bodyPr/>
          <a:lstStyle/>
          <a:p>
            <a:r>
              <a:rPr lang="en-GB" dirty="0" smtClean="0"/>
              <a:t>Important Considerations</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6" name="TextBox 5"/>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
        <p:nvSpPr>
          <p:cNvPr id="8" name="Content Placeholder 2"/>
          <p:cNvSpPr>
            <a:spLocks noGrp="1"/>
          </p:cNvSpPr>
          <p:nvPr>
            <p:ph idx="1"/>
          </p:nvPr>
        </p:nvSpPr>
        <p:spPr>
          <a:xfrm>
            <a:off x="289976" y="597812"/>
            <a:ext cx="8390316" cy="3923880"/>
          </a:xfrm>
        </p:spPr>
        <p:txBody>
          <a:bodyPr/>
          <a:lstStyle/>
          <a:p>
            <a:pPr marL="411163" lvl="0" indent="-342900">
              <a:buFont typeface="Arial" panose="020B0604020202020204" pitchFamily="34" charset="0"/>
              <a:buChar char="•"/>
            </a:pPr>
            <a:r>
              <a:rPr lang="en-GB" dirty="0" smtClean="0">
                <a:solidFill>
                  <a:schemeClr val="tx2"/>
                </a:solidFill>
              </a:rPr>
              <a:t>Device Capabilities</a:t>
            </a:r>
          </a:p>
          <a:p>
            <a:pPr marL="878509" lvl="1" indent="-342900">
              <a:buFont typeface="Arial" panose="020B0604020202020204" pitchFamily="34" charset="0"/>
              <a:buChar char="•"/>
            </a:pPr>
            <a:r>
              <a:rPr lang="en-GB" sz="2000" dirty="0" smtClean="0">
                <a:solidFill>
                  <a:schemeClr val="tx2"/>
                </a:solidFill>
              </a:rPr>
              <a:t>Limitations of screen sizes</a:t>
            </a:r>
          </a:p>
          <a:p>
            <a:pPr marL="878509" lvl="1" indent="-342900">
              <a:buFont typeface="Arial" panose="020B0604020202020204" pitchFamily="34" charset="0"/>
              <a:buChar char="•"/>
            </a:pPr>
            <a:r>
              <a:rPr lang="en-GB" sz="2000" dirty="0" smtClean="0">
                <a:solidFill>
                  <a:schemeClr val="tx2"/>
                </a:solidFill>
              </a:rPr>
              <a:t>HTML5 Cross Browser Support</a:t>
            </a:r>
          </a:p>
          <a:p>
            <a:pPr marL="878509" lvl="1" indent="-342900">
              <a:buFont typeface="Arial" panose="020B0604020202020204" pitchFamily="34" charset="0"/>
              <a:buChar char="•"/>
            </a:pPr>
            <a:r>
              <a:rPr lang="en-GB" sz="2000" dirty="0" smtClean="0">
                <a:solidFill>
                  <a:schemeClr val="tx2"/>
                </a:solidFill>
              </a:rPr>
              <a:t>Connection Speeds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013" y="1131002"/>
            <a:ext cx="1775710" cy="3151886"/>
          </a:xfrm>
          <a:prstGeom prst="rect">
            <a:avLst/>
          </a:prstGeom>
          <a:effectLst>
            <a:outerShdw blurRad="127000" dist="50800" dir="6000000" sx="102000" sy="102000" algn="ctr" rotWithShape="0">
              <a:schemeClr val="tx1">
                <a:alpha val="61000"/>
              </a:schemeClr>
            </a:outerShdw>
          </a:effectLst>
        </p:spPr>
      </p:pic>
      <p:pic>
        <p:nvPicPr>
          <p:cNvPr id="4" name="Picture 3"/>
          <p:cNvPicPr>
            <a:picLocks noChangeAspect="1"/>
          </p:cNvPicPr>
          <p:nvPr/>
        </p:nvPicPr>
        <p:blipFill>
          <a:blip r:embed="rId5"/>
          <a:stretch>
            <a:fillRect/>
          </a:stretch>
        </p:blipFill>
        <p:spPr>
          <a:xfrm>
            <a:off x="4660562" y="1216282"/>
            <a:ext cx="3990975" cy="2981325"/>
          </a:xfrm>
          <a:prstGeom prst="rect">
            <a:avLst/>
          </a:prstGeom>
          <a:effectLst>
            <a:outerShdw blurRad="127000" dist="50800" dir="6000000" sx="102000" sy="102000" algn="ctr" rotWithShape="0">
              <a:schemeClr val="tx1">
                <a:alpha val="61000"/>
              </a:schemeClr>
            </a:outerShdw>
          </a:effectLst>
        </p:spPr>
      </p:pic>
      <p:pic>
        <p:nvPicPr>
          <p:cNvPr id="9" name="Picture 8"/>
          <p:cNvPicPr>
            <a:picLocks noChangeAspect="1"/>
          </p:cNvPicPr>
          <p:nvPr/>
        </p:nvPicPr>
        <p:blipFill>
          <a:blip r:embed="rId6"/>
          <a:stretch>
            <a:fillRect/>
          </a:stretch>
        </p:blipFill>
        <p:spPr>
          <a:xfrm>
            <a:off x="4437630" y="1797306"/>
            <a:ext cx="4552950" cy="1819275"/>
          </a:xfrm>
          <a:prstGeom prst="rect">
            <a:avLst/>
          </a:prstGeom>
          <a:effectLst>
            <a:outerShdw blurRad="127000" dist="50800" dir="6000000" sx="102000" sy="102000" algn="ctr" rotWithShape="0">
              <a:schemeClr val="tx1">
                <a:alpha val="61000"/>
              </a:schemeClr>
            </a:outerShdw>
          </a:effectLst>
        </p:spPr>
      </p:pic>
      <p:pic>
        <p:nvPicPr>
          <p:cNvPr id="11" name="Picture 10"/>
          <p:cNvPicPr>
            <a:picLocks noChangeAspect="1"/>
          </p:cNvPicPr>
          <p:nvPr/>
        </p:nvPicPr>
        <p:blipFill>
          <a:blip r:embed="rId7"/>
          <a:stretch>
            <a:fillRect/>
          </a:stretch>
        </p:blipFill>
        <p:spPr>
          <a:xfrm>
            <a:off x="4876371" y="1084913"/>
            <a:ext cx="3409606" cy="3197975"/>
          </a:xfrm>
          <a:prstGeom prst="rect">
            <a:avLst/>
          </a:prstGeom>
          <a:effectLst>
            <a:outerShdw blurRad="127000" dist="50800" dir="6000000" sx="102000" sy="102000" algn="ctr" rotWithShape="0">
              <a:schemeClr val="tx1">
                <a:alpha val="61000"/>
              </a:schemeClr>
            </a:outerShdw>
          </a:effectLst>
        </p:spPr>
      </p:pic>
      <p:sp>
        <p:nvSpPr>
          <p:cNvPr id="12" name="Rectangle 11"/>
          <p:cNvSpPr/>
          <p:nvPr/>
        </p:nvSpPr>
        <p:spPr bwMode="auto">
          <a:xfrm>
            <a:off x="5980385" y="1797306"/>
            <a:ext cx="706117" cy="2485582"/>
          </a:xfrm>
          <a:prstGeom prst="rect">
            <a:avLst/>
          </a:prstGeom>
          <a:noFill/>
          <a:ln w="381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pic>
        <p:nvPicPr>
          <p:cNvPr id="13" name="Picture 12"/>
          <p:cNvPicPr>
            <a:picLocks/>
          </p:cNvPicPr>
          <p:nvPr/>
        </p:nvPicPr>
        <p:blipFill>
          <a:blip r:embed="rId8">
            <a:extLst>
              <a:ext uri="{28A0092B-C50C-407E-A947-70E740481C1C}">
                <a14:useLocalDpi xmlns:a14="http://schemas.microsoft.com/office/drawing/2010/main" val="0"/>
              </a:ext>
            </a:extLst>
          </a:blip>
          <a:stretch>
            <a:fillRect/>
          </a:stretch>
        </p:blipFill>
        <p:spPr>
          <a:xfrm>
            <a:off x="4669321" y="1131002"/>
            <a:ext cx="1778400" cy="3153600"/>
          </a:xfrm>
          <a:prstGeom prst="rect">
            <a:avLst/>
          </a:prstGeom>
          <a:effectLst>
            <a:outerShdw blurRad="127000" dist="50800" dir="6000000" sx="102000" sy="102000" algn="ctr" rotWithShape="0">
              <a:schemeClr val="tx1">
                <a:alpha val="61000"/>
              </a:schemeClr>
            </a:outerShdw>
          </a:effectLst>
        </p:spPr>
      </p:pic>
    </p:spTree>
    <p:extLst>
      <p:ext uri="{BB962C8B-B14F-4D97-AF65-F5344CB8AC3E}">
        <p14:creationId xmlns:p14="http://schemas.microsoft.com/office/powerpoint/2010/main" val="409507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fade">
                                      <p:cBhvr>
                                        <p:cTn id="40" dur="500"/>
                                        <p:tgtEl>
                                          <p:spTgt spid="8">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78398" y="81547"/>
            <a:ext cx="6893447" cy="279232"/>
          </a:xfrm>
        </p:spPr>
        <p:txBody>
          <a:bodyPr/>
          <a:lstStyle/>
          <a:p>
            <a:r>
              <a:rPr lang="en-GB" dirty="0" smtClean="0"/>
              <a:t>Important Considerations</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6" name="TextBox 5"/>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sp>
        <p:nvSpPr>
          <p:cNvPr id="8" name="Content Placeholder 2"/>
          <p:cNvSpPr>
            <a:spLocks noGrp="1"/>
          </p:cNvSpPr>
          <p:nvPr>
            <p:ph idx="1"/>
          </p:nvPr>
        </p:nvSpPr>
        <p:spPr>
          <a:xfrm>
            <a:off x="289976" y="597812"/>
            <a:ext cx="8390316" cy="3923880"/>
          </a:xfrm>
        </p:spPr>
        <p:txBody>
          <a:bodyPr/>
          <a:lstStyle/>
          <a:p>
            <a:pPr marL="411163" lvl="0" indent="-342900">
              <a:buFont typeface="Arial" panose="020B0604020202020204" pitchFamily="34" charset="0"/>
              <a:buChar char="•"/>
            </a:pPr>
            <a:r>
              <a:rPr lang="en-GB" dirty="0">
                <a:solidFill>
                  <a:schemeClr val="tx2"/>
                </a:solidFill>
              </a:rPr>
              <a:t>Future Maintenance</a:t>
            </a:r>
          </a:p>
          <a:p>
            <a:pPr marL="878509" lvl="1" indent="-342900">
              <a:buFont typeface="Arial" panose="020B0604020202020204" pitchFamily="34" charset="0"/>
              <a:buChar char="•"/>
            </a:pPr>
            <a:r>
              <a:rPr lang="en-GB" sz="2000" dirty="0" smtClean="0">
                <a:solidFill>
                  <a:schemeClr val="tx2"/>
                </a:solidFill>
              </a:rPr>
              <a:t>How easy will it be to…</a:t>
            </a:r>
          </a:p>
          <a:p>
            <a:pPr marL="1270123" lvl="2" indent="-342900">
              <a:buFont typeface="Arial" panose="020B0604020202020204" pitchFamily="34" charset="0"/>
              <a:buChar char="•"/>
            </a:pPr>
            <a:r>
              <a:rPr lang="en-GB" sz="2000" dirty="0" smtClean="0">
                <a:solidFill>
                  <a:schemeClr val="tx2"/>
                </a:solidFill>
              </a:rPr>
              <a:t>Apply branding changes</a:t>
            </a:r>
          </a:p>
          <a:p>
            <a:pPr marL="1270123" lvl="2" indent="-342900">
              <a:buFont typeface="Arial" panose="020B0604020202020204" pitchFamily="34" charset="0"/>
              <a:buChar char="•"/>
            </a:pPr>
            <a:r>
              <a:rPr lang="en-GB" sz="2000" dirty="0" smtClean="0">
                <a:solidFill>
                  <a:schemeClr val="tx2"/>
                </a:solidFill>
              </a:rPr>
              <a:t>Update copyright notices</a:t>
            </a:r>
          </a:p>
          <a:p>
            <a:pPr marL="1270123" lvl="2" indent="-342900">
              <a:buFont typeface="Arial" panose="020B0604020202020204" pitchFamily="34" charset="0"/>
              <a:buChar char="•"/>
            </a:pPr>
            <a:r>
              <a:rPr lang="en-GB" sz="2000" dirty="0" smtClean="0">
                <a:solidFill>
                  <a:schemeClr val="tx2"/>
                </a:solidFill>
              </a:rPr>
              <a:t>Update contact information</a:t>
            </a:r>
          </a:p>
          <a:p>
            <a:pPr marL="878509" lvl="1" indent="-342900">
              <a:buFont typeface="Arial" panose="020B0604020202020204" pitchFamily="34" charset="0"/>
              <a:buChar char="•"/>
            </a:pPr>
            <a:r>
              <a:rPr lang="en-GB" sz="2000" b="1" dirty="0" smtClean="0">
                <a:solidFill>
                  <a:schemeClr val="tx2"/>
                </a:solidFill>
              </a:rPr>
              <a:t>Use of CSS and XSL Include Files</a:t>
            </a:r>
          </a:p>
        </p:txBody>
      </p:sp>
      <p:grpSp>
        <p:nvGrpSpPr>
          <p:cNvPr id="23" name="Group 22"/>
          <p:cNvGrpSpPr/>
          <p:nvPr/>
        </p:nvGrpSpPr>
        <p:grpSpPr>
          <a:xfrm>
            <a:off x="4903289" y="945931"/>
            <a:ext cx="3475570" cy="3299982"/>
            <a:chOff x="4903289" y="945931"/>
            <a:chExt cx="3475570" cy="3299982"/>
          </a:xfrm>
        </p:grpSpPr>
        <p:pic>
          <p:nvPicPr>
            <p:cNvPr id="13" name="Picture 12"/>
            <p:cNvPicPr>
              <a:picLocks/>
            </p:cNvPicPr>
            <p:nvPr/>
          </p:nvPicPr>
          <p:blipFill>
            <a:blip r:embed="rId4"/>
            <a:stretch>
              <a:fillRect/>
            </a:stretch>
          </p:blipFill>
          <p:spPr>
            <a:xfrm>
              <a:off x="4903289" y="945931"/>
              <a:ext cx="1360800" cy="968547"/>
            </a:xfrm>
            <a:prstGeom prst="rect">
              <a:avLst/>
            </a:prstGeom>
            <a:effectLst>
              <a:outerShdw blurRad="127000" dist="50800" dir="6000000" sx="102000" sy="102000" algn="ctr" rotWithShape="0">
                <a:schemeClr val="tx1">
                  <a:alpha val="61000"/>
                </a:schemeClr>
              </a:outerShdw>
            </a:effectLst>
          </p:spPr>
        </p:pic>
        <p:pic>
          <p:nvPicPr>
            <p:cNvPr id="14" name="Picture 13"/>
            <p:cNvPicPr>
              <a:picLocks/>
            </p:cNvPicPr>
            <p:nvPr/>
          </p:nvPicPr>
          <p:blipFill>
            <a:blip r:embed="rId5"/>
            <a:stretch>
              <a:fillRect/>
            </a:stretch>
          </p:blipFill>
          <p:spPr>
            <a:xfrm>
              <a:off x="7018059" y="945931"/>
              <a:ext cx="1360800" cy="966689"/>
            </a:xfrm>
            <a:prstGeom prst="rect">
              <a:avLst/>
            </a:prstGeom>
            <a:effectLst>
              <a:outerShdw blurRad="127000" dist="50800" dir="6000000" sx="102000" sy="102000" algn="ctr" rotWithShape="0">
                <a:schemeClr val="tx1">
                  <a:alpha val="61000"/>
                </a:schemeClr>
              </a:outerShdw>
            </a:effectLst>
          </p:spPr>
        </p:pic>
        <p:pic>
          <p:nvPicPr>
            <p:cNvPr id="15" name="Picture 14"/>
            <p:cNvPicPr>
              <a:picLocks/>
            </p:cNvPicPr>
            <p:nvPr/>
          </p:nvPicPr>
          <p:blipFill>
            <a:blip r:embed="rId6"/>
            <a:stretch>
              <a:fillRect/>
            </a:stretch>
          </p:blipFill>
          <p:spPr>
            <a:xfrm>
              <a:off x="4903289" y="3279224"/>
              <a:ext cx="1360800" cy="966689"/>
            </a:xfrm>
            <a:prstGeom prst="rect">
              <a:avLst/>
            </a:prstGeom>
            <a:effectLst>
              <a:outerShdw blurRad="127000" dist="50800" dir="6000000" sx="102000" sy="102000" algn="ctr" rotWithShape="0">
                <a:schemeClr val="tx1">
                  <a:alpha val="61000"/>
                </a:schemeClr>
              </a:outerShdw>
            </a:effectLst>
          </p:spPr>
        </p:pic>
        <p:pic>
          <p:nvPicPr>
            <p:cNvPr id="16" name="Picture 15"/>
            <p:cNvPicPr>
              <a:picLocks/>
            </p:cNvPicPr>
            <p:nvPr/>
          </p:nvPicPr>
          <p:blipFill>
            <a:blip r:embed="rId7"/>
            <a:stretch>
              <a:fillRect/>
            </a:stretch>
          </p:blipFill>
          <p:spPr>
            <a:xfrm>
              <a:off x="7018059" y="3279224"/>
              <a:ext cx="1360800" cy="966689"/>
            </a:xfrm>
            <a:prstGeom prst="rect">
              <a:avLst/>
            </a:prstGeom>
            <a:effectLst>
              <a:outerShdw blurRad="127000" dist="50800" dir="6000000" sx="102000" sy="102000" algn="ctr" rotWithShape="0">
                <a:schemeClr val="tx1">
                  <a:alpha val="61000"/>
                </a:schemeClr>
              </a:outerShdw>
            </a:effectLst>
          </p:spPr>
        </p:pic>
      </p:grpSp>
      <p:grpSp>
        <p:nvGrpSpPr>
          <p:cNvPr id="24" name="Group 23"/>
          <p:cNvGrpSpPr/>
          <p:nvPr/>
        </p:nvGrpSpPr>
        <p:grpSpPr>
          <a:xfrm>
            <a:off x="5617223" y="1582999"/>
            <a:ext cx="2307021" cy="1968203"/>
            <a:chOff x="5617223" y="1582999"/>
            <a:chExt cx="2307021" cy="196820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8303" y="2059967"/>
              <a:ext cx="981717" cy="981717"/>
            </a:xfrm>
            <a:prstGeom prst="rect">
              <a:avLst/>
            </a:prstGeom>
            <a:effectLst>
              <a:outerShdw blurRad="127000" dist="50800" dir="6000000" sx="102000" sy="102000" algn="ctr" rotWithShape="0">
                <a:schemeClr val="tx1">
                  <a:alpha val="61000"/>
                </a:schemeClr>
              </a:outerShdw>
            </a:effectLst>
          </p:spPr>
        </p:pic>
        <p:sp>
          <p:nvSpPr>
            <p:cNvPr id="18" name="Right Arrow 17"/>
            <p:cNvSpPr/>
            <p:nvPr/>
          </p:nvSpPr>
          <p:spPr bwMode="auto">
            <a:xfrm rot="18676314">
              <a:off x="7036413" y="1855747"/>
              <a:ext cx="876089" cy="330593"/>
            </a:xfrm>
            <a:prstGeom prst="rightArrow">
              <a:avLst/>
            </a:prstGeom>
            <a:gradFill>
              <a:gsLst>
                <a:gs pos="0">
                  <a:srgbClr val="77B800"/>
                </a:gs>
                <a:gs pos="100000">
                  <a:schemeClr val="accent1">
                    <a:lumMod val="30000"/>
                    <a:lumOff val="70000"/>
                  </a:schemeClr>
                </a:gs>
              </a:gsLst>
              <a:lin ang="5400000" scaled="1"/>
            </a:gradFill>
            <a:ln w="254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19" name="Right Arrow 18"/>
            <p:cNvSpPr/>
            <p:nvPr/>
          </p:nvSpPr>
          <p:spPr bwMode="auto">
            <a:xfrm rot="13594564">
              <a:off x="5346587" y="1862241"/>
              <a:ext cx="876089" cy="330593"/>
            </a:xfrm>
            <a:prstGeom prst="rightArrow">
              <a:avLst/>
            </a:prstGeom>
            <a:gradFill>
              <a:gsLst>
                <a:gs pos="0">
                  <a:srgbClr val="77B800"/>
                </a:gs>
                <a:gs pos="100000">
                  <a:schemeClr val="accent1">
                    <a:lumMod val="30000"/>
                    <a:lumOff val="70000"/>
                  </a:schemeClr>
                </a:gs>
              </a:gsLst>
              <a:lin ang="5400000" scaled="1"/>
            </a:gradFill>
            <a:ln w="254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20" name="Right Arrow 19"/>
            <p:cNvSpPr/>
            <p:nvPr/>
          </p:nvSpPr>
          <p:spPr bwMode="auto">
            <a:xfrm rot="7970324">
              <a:off x="5344475" y="2947861"/>
              <a:ext cx="876089" cy="330593"/>
            </a:xfrm>
            <a:prstGeom prst="rightArrow">
              <a:avLst/>
            </a:prstGeom>
            <a:gradFill>
              <a:gsLst>
                <a:gs pos="0">
                  <a:srgbClr val="77B800"/>
                </a:gs>
                <a:gs pos="100000">
                  <a:schemeClr val="accent1">
                    <a:lumMod val="30000"/>
                    <a:lumOff val="70000"/>
                  </a:schemeClr>
                </a:gs>
              </a:gsLst>
              <a:lin ang="5400000" scaled="1"/>
            </a:gradFill>
            <a:ln w="254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sp>
          <p:nvSpPr>
            <p:cNvPr id="21" name="Right Arrow 20"/>
            <p:cNvSpPr/>
            <p:nvPr/>
          </p:nvSpPr>
          <p:spPr bwMode="auto">
            <a:xfrm rot="2656680">
              <a:off x="7048155" y="2938427"/>
              <a:ext cx="876089" cy="330593"/>
            </a:xfrm>
            <a:prstGeom prst="rightArrow">
              <a:avLst/>
            </a:prstGeom>
            <a:gradFill>
              <a:gsLst>
                <a:gs pos="0">
                  <a:srgbClr val="77B800"/>
                </a:gs>
                <a:gs pos="100000">
                  <a:schemeClr val="accent1">
                    <a:lumMod val="30000"/>
                    <a:lumOff val="70000"/>
                  </a:schemeClr>
                </a:gs>
              </a:gsLst>
              <a:lin ang="5400000" scaled="1"/>
            </a:gradFill>
            <a:ln w="25400" cap="flat" cmpd="sng" algn="ctr">
              <a:solidFill>
                <a:srgbClr val="77B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5671"/>
                </a:solidFill>
                <a:effectLst/>
                <a:latin typeface="Gill Sans MT" pitchFamily="34" charset="0"/>
                <a:sym typeface="Gill Sans" charset="0"/>
              </a:endParaRPr>
            </a:p>
          </p:txBody>
        </p:sp>
      </p:grpSp>
    </p:spTree>
    <p:extLst>
      <p:ext uri="{BB962C8B-B14F-4D97-AF65-F5344CB8AC3E}">
        <p14:creationId xmlns:p14="http://schemas.microsoft.com/office/powerpoint/2010/main" val="252731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289976" y="2806260"/>
            <a:ext cx="8390316" cy="1744719"/>
          </a:xfrm>
        </p:spPr>
        <p:txBody>
          <a:bodyPr/>
          <a:lstStyle/>
          <a:p>
            <a:pPr marL="411163" lvl="0" indent="-342900">
              <a:buFont typeface="Arial" panose="020B0604020202020204" pitchFamily="34" charset="0"/>
              <a:buChar char="•"/>
            </a:pPr>
            <a:r>
              <a:rPr lang="en-GB" sz="2000" dirty="0" smtClean="0">
                <a:solidFill>
                  <a:schemeClr val="tx2"/>
                </a:solidFill>
              </a:rPr>
              <a:t>Useful Resources …</a:t>
            </a:r>
          </a:p>
          <a:p>
            <a:pPr marL="878509" lvl="1" indent="-342900">
              <a:buFont typeface="Arial" panose="020B0604020202020204" pitchFamily="34" charset="0"/>
              <a:buChar char="•"/>
            </a:pPr>
            <a:r>
              <a:rPr lang="en-GB" sz="1600" dirty="0" smtClean="0">
                <a:solidFill>
                  <a:schemeClr val="tx2"/>
                </a:solidFill>
              </a:rPr>
              <a:t>Lexis Visualfiles Online Command Reference</a:t>
            </a:r>
          </a:p>
          <a:p>
            <a:pPr marL="878509" lvl="1" indent="-342900">
              <a:buFont typeface="Arial" panose="020B0604020202020204" pitchFamily="34" charset="0"/>
              <a:buChar char="•"/>
            </a:pPr>
            <a:r>
              <a:rPr lang="en-GB" sz="1600" dirty="0" smtClean="0">
                <a:solidFill>
                  <a:schemeClr val="tx2"/>
                </a:solidFill>
              </a:rPr>
              <a:t>Lexis Visualfiles Online Accelerator Guide and Project</a:t>
            </a:r>
          </a:p>
          <a:p>
            <a:pPr marL="878509" lvl="1" indent="-342900">
              <a:buFont typeface="Arial" panose="020B0604020202020204" pitchFamily="34" charset="0"/>
              <a:buChar char="•"/>
            </a:pPr>
            <a:r>
              <a:rPr lang="en-GB" sz="1600" dirty="0">
                <a:solidFill>
                  <a:schemeClr val="tx2"/>
                </a:solidFill>
                <a:hlinkClick r:id="rId3"/>
              </a:rPr>
              <a:t>https://www.w3schools.com</a:t>
            </a:r>
            <a:r>
              <a:rPr lang="en-GB" sz="1600" dirty="0" smtClean="0">
                <a:solidFill>
                  <a:schemeClr val="tx2"/>
                </a:solidFill>
                <a:hlinkClick r:id="rId3"/>
              </a:rPr>
              <a:t>/</a:t>
            </a:r>
            <a:r>
              <a:rPr lang="en-GB" sz="1600" dirty="0">
                <a:solidFill>
                  <a:schemeClr val="tx2"/>
                </a:solidFill>
              </a:rPr>
              <a:t> and </a:t>
            </a:r>
            <a:r>
              <a:rPr lang="en-GB" sz="1600" dirty="0">
                <a:solidFill>
                  <a:schemeClr val="tx2"/>
                </a:solidFill>
                <a:hlinkClick r:id="rId4"/>
              </a:rPr>
              <a:t>http://stackoverflow.com</a:t>
            </a:r>
            <a:r>
              <a:rPr lang="en-GB" sz="1600" dirty="0" smtClean="0">
                <a:solidFill>
                  <a:schemeClr val="tx2"/>
                </a:solidFill>
                <a:hlinkClick r:id="rId4"/>
              </a:rPr>
              <a:t>/</a:t>
            </a:r>
            <a:endParaRPr lang="en-GB" sz="1600" dirty="0" smtClean="0">
              <a:solidFill>
                <a:schemeClr val="tx2"/>
              </a:solidFill>
            </a:endParaRPr>
          </a:p>
          <a:p>
            <a:pPr marL="411163" lvl="0" indent="-342900">
              <a:buFont typeface="Arial" panose="020B0604020202020204" pitchFamily="34" charset="0"/>
              <a:buChar char="•"/>
            </a:pPr>
            <a:endParaRPr lang="en-GB" sz="2000" dirty="0" smtClean="0">
              <a:solidFill>
                <a:schemeClr val="tx2"/>
              </a:solidFill>
            </a:endParaRPr>
          </a:p>
        </p:txBody>
      </p:sp>
      <p:sp>
        <p:nvSpPr>
          <p:cNvPr id="5" name="Content Placeholder 2"/>
          <p:cNvSpPr txBox="1">
            <a:spLocks/>
          </p:cNvSpPr>
          <p:nvPr/>
        </p:nvSpPr>
        <p:spPr bwMode="auto">
          <a:xfrm>
            <a:off x="115614" y="557047"/>
            <a:ext cx="8755117" cy="1986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a:lstStyle>
          <a:p>
            <a:pPr algn="ctr"/>
            <a:r>
              <a:rPr lang="en-GB" kern="0" dirty="0" smtClean="0"/>
              <a:t>“A toolkit allowing the creation of Visualfiles applications delivered securely over the internet.”</a:t>
            </a:r>
          </a:p>
          <a:p>
            <a:pPr lvl="0" algn="ctr"/>
            <a:r>
              <a:rPr lang="en-GB" sz="3200" dirty="0">
                <a:solidFill>
                  <a:schemeClr val="tx2"/>
                </a:solidFill>
                <a:hlinkClick r:id="rId5"/>
              </a:rPr>
              <a:t>https://lexisnexis.convergecloud.co.uk:8081/share/</a:t>
            </a:r>
            <a:endParaRPr lang="en-GB" sz="3200" dirty="0">
              <a:solidFill>
                <a:schemeClr val="tx2"/>
              </a:solidFill>
            </a:endParaRPr>
          </a:p>
          <a:p>
            <a:pPr algn="ctr"/>
            <a:endParaRPr lang="en-GB" kern="0" dirty="0" smtClean="0"/>
          </a:p>
          <a:p>
            <a:endParaRPr lang="en-GB" kern="0" dirty="0"/>
          </a:p>
        </p:txBody>
      </p:sp>
    </p:spTree>
    <p:extLst>
      <p:ext uri="{BB962C8B-B14F-4D97-AF65-F5344CB8AC3E}">
        <p14:creationId xmlns:p14="http://schemas.microsoft.com/office/powerpoint/2010/main" val="58623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5" name="Content Placeholder 2"/>
          <p:cNvSpPr txBox="1">
            <a:spLocks/>
          </p:cNvSpPr>
          <p:nvPr/>
        </p:nvSpPr>
        <p:spPr bwMode="auto">
          <a:xfrm>
            <a:off x="115614" y="557047"/>
            <a:ext cx="8755117" cy="684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1880" tIns="31880" rIns="31880" bIns="31880" numCol="1" anchor="t" anchorCtr="0" compatLnSpc="1">
            <a:prstTxWarp prst="textNoShape">
              <a:avLst/>
            </a:prstTxWarp>
          </a:bodyPr>
          <a:lstStyle>
            <a:lvl1pPr marL="42849" indent="0" algn="l" rtl="0" eaLnBrk="0" fontAlgn="base" hangingPunct="0">
              <a:lnSpc>
                <a:spcPct val="120000"/>
              </a:lnSpc>
              <a:spcBef>
                <a:spcPct val="10000"/>
              </a:spcBef>
              <a:spcAft>
                <a:spcPct val="40000"/>
              </a:spcAft>
              <a:buClr>
                <a:srgbClr val="77B800"/>
              </a:buClr>
              <a:buNone/>
              <a:tabLst>
                <a:tab pos="619807" algn="l"/>
              </a:tabLst>
              <a:defRPr sz="2800">
                <a:solidFill>
                  <a:schemeClr val="tx1"/>
                </a:solidFill>
                <a:latin typeface="Calibri"/>
                <a:ea typeface="ＭＳ Ｐゴシック" charset="-128"/>
                <a:cs typeface="Calibri"/>
                <a:sym typeface="Times New Roman" charset="0"/>
              </a:defRPr>
            </a:lvl1pPr>
            <a:lvl2pPr marL="510195" indent="-173386" algn="l" rtl="0" eaLnBrk="0" fontAlgn="base" hangingPunct="0">
              <a:lnSpc>
                <a:spcPct val="120000"/>
              </a:lnSpc>
              <a:spcBef>
                <a:spcPct val="10000"/>
              </a:spcBef>
              <a:spcAft>
                <a:spcPct val="40000"/>
              </a:spcAft>
              <a:buClr>
                <a:srgbClr val="77B800"/>
              </a:buClr>
              <a:buSzPct val="105000"/>
              <a:buFont typeface="Arial"/>
              <a:buChar char="•"/>
              <a:tabLst>
                <a:tab pos="619807" algn="l"/>
              </a:tabLst>
              <a:defRPr sz="2800">
                <a:solidFill>
                  <a:schemeClr val="tx1"/>
                </a:solidFill>
                <a:latin typeface="Calibri"/>
                <a:ea typeface="ＭＳ Ｐゴシック" charset="-128"/>
                <a:cs typeface="Calibri"/>
                <a:sym typeface="Times New Roman" charset="0"/>
              </a:defRPr>
            </a:lvl2pPr>
            <a:lvl3pPr marL="901809" indent="-173386"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3pPr>
            <a:lvl4pPr marL="1348229" indent="-219224"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4pPr>
            <a:lvl5pPr marL="1748812" indent="-165415" algn="l" rtl="0" eaLnBrk="0" fontAlgn="base" hangingPunct="0">
              <a:lnSpc>
                <a:spcPct val="120000"/>
              </a:lnSpc>
              <a:spcBef>
                <a:spcPct val="10000"/>
              </a:spcBef>
              <a:spcAft>
                <a:spcPct val="40000"/>
              </a:spcAft>
              <a:buClr>
                <a:srgbClr val="77B800"/>
              </a:buClr>
              <a:buSzPct val="105000"/>
              <a:buFont typeface="Times New Roman" charset="0"/>
              <a:buChar char="-"/>
              <a:tabLst>
                <a:tab pos="619807" algn="l"/>
              </a:tabLst>
              <a:defRPr sz="2800">
                <a:solidFill>
                  <a:schemeClr val="tx1"/>
                </a:solidFill>
                <a:latin typeface="Calibri"/>
                <a:ea typeface="ＭＳ Ｐゴシック" charset="-128"/>
                <a:cs typeface="Calibri"/>
                <a:sym typeface="Times New Roman" charset="0"/>
              </a:defRPr>
            </a:lvl5pPr>
            <a:lvl6pPr marL="2035796"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6pPr>
            <a:lvl7pPr marL="2322781"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7pPr>
            <a:lvl8pPr marL="2609765"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8pPr>
            <a:lvl9pPr marL="2896750" indent="-165415" algn="l" rtl="0" fontAlgn="base">
              <a:lnSpc>
                <a:spcPct val="120000"/>
              </a:lnSpc>
              <a:spcBef>
                <a:spcPct val="10000"/>
              </a:spcBef>
              <a:spcAft>
                <a:spcPct val="40000"/>
              </a:spcAft>
              <a:buClr>
                <a:srgbClr val="B01F2E"/>
              </a:buClr>
              <a:buSzPct val="105000"/>
              <a:buFont typeface="Times New Roman" pitchFamily="18" charset="0"/>
              <a:buChar char="-"/>
              <a:tabLst>
                <a:tab pos="619807" algn="l"/>
              </a:tabLst>
              <a:defRPr sz="1300">
                <a:solidFill>
                  <a:srgbClr val="005671"/>
                </a:solidFill>
                <a:latin typeface="+mn-lt"/>
                <a:sym typeface="Times New Roman" pitchFamily="18" charset="0"/>
              </a:defRPr>
            </a:lvl9pPr>
          </a:lstStyle>
          <a:p>
            <a:pPr lvl="0" algn="ctr"/>
            <a:r>
              <a:rPr lang="en-GB" sz="3200" dirty="0" smtClean="0">
                <a:solidFill>
                  <a:schemeClr val="tx2"/>
                </a:solidFill>
                <a:hlinkClick r:id="rId2"/>
              </a:rPr>
              <a:t>https</a:t>
            </a:r>
            <a:r>
              <a:rPr lang="en-GB" sz="3200" dirty="0">
                <a:solidFill>
                  <a:schemeClr val="tx2"/>
                </a:solidFill>
                <a:hlinkClick r:id="rId2"/>
              </a:rPr>
              <a:t>://lexisnexis.convergecloud.co.uk:8081/share/</a:t>
            </a:r>
            <a:endParaRPr lang="en-GB" sz="3200" dirty="0">
              <a:solidFill>
                <a:schemeClr val="tx2"/>
              </a:solidFill>
            </a:endParaRPr>
          </a:p>
          <a:p>
            <a:pPr algn="ctr"/>
            <a:endParaRPr lang="en-GB" kern="0" dirty="0" smtClean="0"/>
          </a:p>
          <a:p>
            <a:endParaRPr lang="en-GB" kern="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157" y="1241571"/>
            <a:ext cx="2527508" cy="2994869"/>
          </a:xfrm>
          <a:prstGeom prst="rect">
            <a:avLst/>
          </a:prstGeom>
        </p:spPr>
      </p:pic>
    </p:spTree>
    <p:extLst>
      <p:ext uri="{BB962C8B-B14F-4D97-AF65-F5344CB8AC3E}">
        <p14:creationId xmlns:p14="http://schemas.microsoft.com/office/powerpoint/2010/main" val="382871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78398" y="81547"/>
            <a:ext cx="6893447" cy="279232"/>
          </a:xfrm>
        </p:spPr>
        <p:txBody>
          <a:bodyPr/>
          <a:lstStyle/>
          <a:p>
            <a:r>
              <a:rPr lang="en-GB" dirty="0" smtClean="0"/>
              <a:t>Agenda</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7" name="TextBox 6"/>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9339" y="407093"/>
            <a:ext cx="1687837" cy="1687837"/>
          </a:xfrm>
          <a:prstGeom prst="rect">
            <a:avLst/>
          </a:prstGeom>
        </p:spPr>
      </p:pic>
      <p:graphicFrame>
        <p:nvGraphicFramePr>
          <p:cNvPr id="10" name="Content Placeholder 3"/>
          <p:cNvGraphicFramePr>
            <a:graphicFrameLocks/>
          </p:cNvGraphicFramePr>
          <p:nvPr>
            <p:extLst>
              <p:ext uri="{D42A27DB-BD31-4B8C-83A1-F6EECF244321}">
                <p14:modId xmlns:p14="http://schemas.microsoft.com/office/powerpoint/2010/main" val="259746223"/>
              </p:ext>
            </p:extLst>
          </p:nvPr>
        </p:nvGraphicFramePr>
        <p:xfrm>
          <a:off x="319088" y="568325"/>
          <a:ext cx="4697755" cy="28915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013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78398" y="81547"/>
            <a:ext cx="6893447" cy="279232"/>
          </a:xfrm>
        </p:spPr>
        <p:txBody>
          <a:bodyPr/>
          <a:lstStyle/>
          <a:p>
            <a:r>
              <a:rPr lang="en-GB" dirty="0" smtClean="0"/>
              <a:t>Agenda</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7" name="TextBox 6"/>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9339" y="407093"/>
            <a:ext cx="1687837" cy="1687837"/>
          </a:xfrm>
          <a:prstGeom prst="rect">
            <a:avLst/>
          </a:prstGeom>
        </p:spPr>
      </p:pic>
      <p:graphicFrame>
        <p:nvGraphicFramePr>
          <p:cNvPr id="8" name="Content Placeholder 3"/>
          <p:cNvGraphicFramePr>
            <a:graphicFrameLocks noGrp="1"/>
          </p:cNvGraphicFramePr>
          <p:nvPr>
            <p:ph idx="1"/>
            <p:extLst>
              <p:ext uri="{D42A27DB-BD31-4B8C-83A1-F6EECF244321}">
                <p14:modId xmlns:p14="http://schemas.microsoft.com/office/powerpoint/2010/main" val="814669220"/>
              </p:ext>
            </p:extLst>
          </p:nvPr>
        </p:nvGraphicFramePr>
        <p:xfrm>
          <a:off x="319088" y="568325"/>
          <a:ext cx="4697755" cy="28915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8227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Visualfiles Online?</a:t>
            </a:r>
            <a:endParaRPr lang="en-GB" dirty="0"/>
          </a:p>
        </p:txBody>
      </p:sp>
      <p:sp>
        <p:nvSpPr>
          <p:cNvPr id="3" name="Content Placeholder 2"/>
          <p:cNvSpPr>
            <a:spLocks noGrp="1"/>
          </p:cNvSpPr>
          <p:nvPr>
            <p:ph idx="1"/>
          </p:nvPr>
        </p:nvSpPr>
        <p:spPr>
          <a:xfrm>
            <a:off x="289976" y="1366344"/>
            <a:ext cx="8390316" cy="3155347"/>
          </a:xfrm>
        </p:spPr>
        <p:txBody>
          <a:bodyPr/>
          <a:lstStyle/>
          <a:p>
            <a:pPr algn="ctr"/>
            <a:r>
              <a:rPr lang="en-GB" dirty="0"/>
              <a:t>“A toolkit allowing the creation of </a:t>
            </a:r>
            <a:r>
              <a:rPr lang="en-GB" dirty="0" smtClean="0"/>
              <a:t>Visualfiles </a:t>
            </a:r>
            <a:r>
              <a:rPr lang="en-GB" dirty="0"/>
              <a:t>applications </a:t>
            </a:r>
            <a:r>
              <a:rPr lang="en-GB" dirty="0" smtClean="0"/>
              <a:t>delivered securely </a:t>
            </a:r>
            <a:r>
              <a:rPr lang="en-GB" dirty="0"/>
              <a:t>over the </a:t>
            </a:r>
            <a:r>
              <a:rPr lang="en-GB" dirty="0" smtClean="0"/>
              <a:t>internet.”</a:t>
            </a:r>
            <a:endParaRPr lang="en-GB" dirty="0"/>
          </a:p>
          <a:p>
            <a:endParaRPr lang="en-GB" dirty="0"/>
          </a:p>
        </p:txBody>
      </p:sp>
    </p:spTree>
    <p:extLst>
      <p:ext uri="{BB962C8B-B14F-4D97-AF65-F5344CB8AC3E}">
        <p14:creationId xmlns:p14="http://schemas.microsoft.com/office/powerpoint/2010/main" val="223351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1131" y="413254"/>
            <a:ext cx="1363279" cy="1818218"/>
          </a:xfrm>
          <a:prstGeom prst="rect">
            <a:avLst/>
          </a:prstGeom>
        </p:spPr>
      </p:pic>
      <p:sp>
        <p:nvSpPr>
          <p:cNvPr id="2" name="Title 1"/>
          <p:cNvSpPr>
            <a:spLocks noGrp="1"/>
          </p:cNvSpPr>
          <p:nvPr>
            <p:ph type="title"/>
          </p:nvPr>
        </p:nvSpPr>
        <p:spPr/>
        <p:txBody>
          <a:bodyPr/>
          <a:lstStyle/>
          <a:p>
            <a:r>
              <a:rPr lang="en-GB" dirty="0" smtClean="0"/>
              <a:t>What is Visualfiles Online?</a:t>
            </a:r>
            <a:endParaRPr lang="en-GB" dirty="0"/>
          </a:p>
        </p:txBody>
      </p:sp>
      <p:sp>
        <p:nvSpPr>
          <p:cNvPr id="3" name="Content Placeholder 2"/>
          <p:cNvSpPr>
            <a:spLocks noGrp="1"/>
          </p:cNvSpPr>
          <p:nvPr>
            <p:ph idx="1"/>
          </p:nvPr>
        </p:nvSpPr>
        <p:spPr/>
        <p:txBody>
          <a:bodyPr/>
          <a:lstStyle/>
          <a:p>
            <a:r>
              <a:rPr lang="en-GB" dirty="0" smtClean="0"/>
              <a:t>A </a:t>
            </a:r>
            <a:r>
              <a:rPr lang="en-GB" dirty="0" err="1" smtClean="0"/>
              <a:t>Visualfiles</a:t>
            </a:r>
            <a:r>
              <a:rPr lang="en-GB" dirty="0" smtClean="0"/>
              <a:t> service on the web</a:t>
            </a:r>
          </a:p>
          <a:p>
            <a:pPr marL="967395" lvl="1" indent="-457200">
              <a:buFont typeface="Arial" panose="020B0604020202020204" pitchFamily="34" charset="0"/>
              <a:buChar char="•"/>
            </a:pPr>
            <a:r>
              <a:rPr lang="en-GB" sz="2000" dirty="0"/>
              <a:t>R</a:t>
            </a:r>
            <a:r>
              <a:rPr lang="en-GB" sz="2000" dirty="0" smtClean="0"/>
              <a:t>eceives instructions as HTTP requests </a:t>
            </a:r>
          </a:p>
          <a:p>
            <a:pPr marL="967395" lvl="1" indent="-457200">
              <a:buFont typeface="Arial" panose="020B0604020202020204" pitchFamily="34" charset="0"/>
              <a:buChar char="•"/>
            </a:pPr>
            <a:r>
              <a:rPr lang="en-GB" sz="2000" dirty="0" smtClean="0"/>
              <a:t>Responds with information packaged as XML</a:t>
            </a:r>
          </a:p>
          <a:p>
            <a:pPr marL="967395" lvl="1" indent="-457200">
              <a:buFont typeface="Arial" panose="020B0604020202020204" pitchFamily="34" charset="0"/>
              <a:buChar char="•"/>
            </a:pPr>
            <a:r>
              <a:rPr lang="en-GB" sz="2000" dirty="0" smtClean="0"/>
              <a:t>Allows access to Visualfiles from any compatible device</a:t>
            </a:r>
          </a:p>
          <a:p>
            <a:pPr marL="967395" lvl="1" indent="-457200">
              <a:buFont typeface="Arial" panose="020B0604020202020204" pitchFamily="34" charset="0"/>
              <a:buChar char="•"/>
            </a:pPr>
            <a:r>
              <a:rPr lang="en-GB" sz="2000" dirty="0" smtClean="0"/>
              <a:t>Simple set of function calls to standard Visualfiles objects</a:t>
            </a:r>
          </a:p>
        </p:txBody>
      </p:sp>
    </p:spTree>
    <p:extLst>
      <p:ext uri="{BB962C8B-B14F-4D97-AF65-F5344CB8AC3E}">
        <p14:creationId xmlns:p14="http://schemas.microsoft.com/office/powerpoint/2010/main" val="2087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Visualfiles Online?</a:t>
            </a:r>
            <a:endParaRPr lang="en-GB" dirty="0"/>
          </a:p>
        </p:txBody>
      </p:sp>
      <p:sp>
        <p:nvSpPr>
          <p:cNvPr id="3" name="Content Placeholder 2"/>
          <p:cNvSpPr>
            <a:spLocks noGrp="1"/>
          </p:cNvSpPr>
          <p:nvPr>
            <p:ph idx="1"/>
          </p:nvPr>
        </p:nvSpPr>
        <p:spPr/>
        <p:txBody>
          <a:bodyPr/>
          <a:lstStyle/>
          <a:p>
            <a:r>
              <a:rPr lang="en-GB" dirty="0"/>
              <a:t>A </a:t>
            </a:r>
            <a:r>
              <a:rPr lang="en-GB" dirty="0" err="1"/>
              <a:t>Visualfiles</a:t>
            </a:r>
            <a:r>
              <a:rPr lang="en-GB" dirty="0"/>
              <a:t> service on the web</a:t>
            </a:r>
          </a:p>
          <a:p>
            <a:pPr marL="967395" lvl="1" indent="-457200">
              <a:buFont typeface="Arial" panose="020B0604020202020204" pitchFamily="34" charset="0"/>
              <a:buChar char="•"/>
            </a:pPr>
            <a:r>
              <a:rPr lang="en-GB" sz="2000" dirty="0" smtClean="0"/>
              <a:t>Invoke system scripts, search, retrieve and update data</a:t>
            </a:r>
          </a:p>
          <a:p>
            <a:pPr marL="967395" lvl="1" indent="-457200">
              <a:buFont typeface="Arial" panose="020B0604020202020204" pitchFamily="34" charset="0"/>
              <a:buChar char="•"/>
            </a:pPr>
            <a:r>
              <a:rPr lang="en-GB" sz="2000" dirty="0" smtClean="0"/>
              <a:t>Upload and download documents</a:t>
            </a:r>
          </a:p>
          <a:p>
            <a:pPr marL="967395" lvl="1" indent="-457200">
              <a:buFont typeface="Arial" panose="020B0604020202020204" pitchFamily="34" charset="0"/>
              <a:buChar char="•"/>
            </a:pPr>
            <a:r>
              <a:rPr lang="en-GB" sz="2000" dirty="0" smtClean="0"/>
              <a:t>Honour the Visualfiles security model</a:t>
            </a:r>
          </a:p>
          <a:p>
            <a:pPr marL="967395" lvl="1" indent="-457200">
              <a:buFont typeface="Arial" panose="020B0604020202020204" pitchFamily="34" charset="0"/>
              <a:buChar char="•"/>
            </a:pPr>
            <a:endParaRPr lang="en-GB"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570" y="2936147"/>
            <a:ext cx="2170599" cy="1627490"/>
          </a:xfrm>
          <a:prstGeom prst="rect">
            <a:avLst/>
          </a:prstGeom>
        </p:spPr>
      </p:pic>
    </p:spTree>
    <p:extLst>
      <p:ext uri="{BB962C8B-B14F-4D97-AF65-F5344CB8AC3E}">
        <p14:creationId xmlns:p14="http://schemas.microsoft.com/office/powerpoint/2010/main" val="352241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78398" y="81547"/>
            <a:ext cx="6893447" cy="279232"/>
          </a:xfrm>
        </p:spPr>
        <p:txBody>
          <a:bodyPr/>
          <a:lstStyle/>
          <a:p>
            <a:r>
              <a:rPr lang="en-GB" dirty="0" smtClean="0"/>
              <a:t>Agenda</a:t>
            </a:r>
            <a:endParaRPr lang="en-GB" dirty="0"/>
          </a:p>
        </p:txBody>
      </p:sp>
      <p:pic>
        <p:nvPicPr>
          <p:cNvPr id="5" name="Picture 4" descr="LEXISNEXIS new logo 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505" y="4664641"/>
            <a:ext cx="1382934" cy="268577"/>
          </a:xfrm>
          <a:prstGeom prst="rect">
            <a:avLst/>
          </a:prstGeom>
        </p:spPr>
      </p:pic>
      <p:sp>
        <p:nvSpPr>
          <p:cNvPr id="7" name="TextBox 6"/>
          <p:cNvSpPr txBox="1"/>
          <p:nvPr/>
        </p:nvSpPr>
        <p:spPr>
          <a:xfrm>
            <a:off x="6938353" y="4637347"/>
            <a:ext cx="2357895" cy="323165"/>
          </a:xfrm>
          <a:prstGeom prst="rect">
            <a:avLst/>
          </a:prstGeom>
          <a:noFill/>
        </p:spPr>
        <p:txBody>
          <a:bodyPr wrap="square" rtlCol="0">
            <a:spAutoFit/>
          </a:bodyPr>
          <a:lstStyle/>
          <a:p>
            <a:r>
              <a:rPr lang="en-US" sz="1500" dirty="0">
                <a:solidFill>
                  <a:schemeClr val="tx1"/>
                </a:solidFill>
                <a:latin typeface="Omnes Regular"/>
                <a:cs typeface="Omnes Regular"/>
              </a:rPr>
              <a:t>Enterprise Solutions</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2465039355"/>
              </p:ext>
            </p:extLst>
          </p:nvPr>
        </p:nvGraphicFramePr>
        <p:xfrm>
          <a:off x="319088" y="568325"/>
          <a:ext cx="4697755" cy="2891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9339" y="407093"/>
            <a:ext cx="1687837" cy="1687837"/>
          </a:xfrm>
          <a:prstGeom prst="rect">
            <a:avLst/>
          </a:prstGeom>
        </p:spPr>
      </p:pic>
    </p:spTree>
    <p:extLst>
      <p:ext uri="{BB962C8B-B14F-4D97-AF65-F5344CB8AC3E}">
        <p14:creationId xmlns:p14="http://schemas.microsoft.com/office/powerpoint/2010/main" val="26298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LDING SLIDE">
  <a:themeElements>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YVERN MASTER">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lnDef>
  </a:objectDefaults>
  <a:extraClrSchemeLst>
    <a:extraClrScheme>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SLIDE">
  <a:themeElements>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YVERN MASTER">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lnDef>
  </a:objectDefaults>
  <a:extraClrSchemeLst>
    <a:extraClrScheme>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AME SLIDE">
  <a:themeElements>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YVERN MASTER">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lnDef>
  </a:objectDefaults>
  <a:extraClrSchemeLst>
    <a:extraClrScheme>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reen back">
  <a:themeElements>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YVERN MASTER">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lnDef>
  </a:objectDefaults>
  <a:extraClrSchemeLst>
    <a:extraClrScheme>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back">
  <a:themeElements>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YVERN MASTER">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lnDef>
  </a:objectDefaults>
  <a:extraClrSchemeLst>
    <a:extraClrScheme>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ale back">
  <a:themeElements>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YVERN MASTER">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5671"/>
            </a:solidFill>
            <a:effectLst/>
            <a:latin typeface="Gill Sans MT" pitchFamily="34" charset="0"/>
            <a:sym typeface="Gill Sans" charset="0"/>
          </a:defRPr>
        </a:defPPr>
      </a:lstStyle>
    </a:lnDef>
  </a:objectDefaults>
  <a:extraClrSchemeLst>
    <a:extraClrScheme>
      <a:clrScheme name="WYVER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LEXI_2698_VF Share PPT Template_130116.potx</Template>
  <TotalTime>10245</TotalTime>
  <Pages>0</Pages>
  <Words>3733</Words>
  <Characters>0</Characters>
  <Application>Microsoft Office PowerPoint</Application>
  <PresentationFormat>On-screen Show (16:9)</PresentationFormat>
  <Lines>0</Lines>
  <Paragraphs>386</Paragraphs>
  <Slides>35</Slides>
  <Notes>31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35</vt:i4>
      </vt:variant>
    </vt:vector>
  </HeadingPairs>
  <TitlesOfParts>
    <vt:vector size="49" baseType="lpstr">
      <vt:lpstr>ＭＳ Ｐゴシック</vt:lpstr>
      <vt:lpstr>Arial</vt:lpstr>
      <vt:lpstr>Calibri</vt:lpstr>
      <vt:lpstr>Gill Sans</vt:lpstr>
      <vt:lpstr>Gill Sans MT</vt:lpstr>
      <vt:lpstr>Omnes Regular</vt:lpstr>
      <vt:lpstr>Times New Roman</vt:lpstr>
      <vt:lpstr>Times New Roman Bold</vt:lpstr>
      <vt:lpstr>HOLDING SLIDE</vt:lpstr>
      <vt:lpstr>TITLE SLIDE</vt:lpstr>
      <vt:lpstr>NAME SLIDE</vt:lpstr>
      <vt:lpstr>green back</vt:lpstr>
      <vt:lpstr>white back</vt:lpstr>
      <vt:lpstr>pale back</vt:lpstr>
      <vt:lpstr>PowerPoint Presentation</vt:lpstr>
      <vt:lpstr>PowerPoint Presentation</vt:lpstr>
      <vt:lpstr>PowerPoint Presentation</vt:lpstr>
      <vt:lpstr>Agenda</vt:lpstr>
      <vt:lpstr>Agenda</vt:lpstr>
      <vt:lpstr>What is Visualfiles Online?</vt:lpstr>
      <vt:lpstr>What is Visualfiles Online?</vt:lpstr>
      <vt:lpstr>What is Visualfiles Online?</vt:lpstr>
      <vt:lpstr>Agenda</vt:lpstr>
      <vt:lpstr>Why Build An Online Solution</vt:lpstr>
      <vt:lpstr>Why Build An Online Solution</vt:lpstr>
      <vt:lpstr>Why Build An Online Solution</vt:lpstr>
      <vt:lpstr>Agenda</vt:lpstr>
      <vt:lpstr>Example Application</vt:lpstr>
      <vt:lpstr>Example Application</vt:lpstr>
      <vt:lpstr>Example Application</vt:lpstr>
      <vt:lpstr>Example Application</vt:lpstr>
      <vt:lpstr>Example Application - Security</vt:lpstr>
      <vt:lpstr>Example Application</vt:lpstr>
      <vt:lpstr>Example Application</vt:lpstr>
      <vt:lpstr>Example Application – Code Snippets - Login</vt:lpstr>
      <vt:lpstr>Example Application – Code Snippets – To Do List</vt:lpstr>
      <vt:lpstr>Example Application – Code Snippets – Edit To Do Item</vt:lpstr>
      <vt:lpstr>Example Application – Code Snippets – Date Input</vt:lpstr>
      <vt:lpstr>Example Application – Code Snippets – XSL Includes</vt:lpstr>
      <vt:lpstr>Example Application – Code Snippets – XSL Includes</vt:lpstr>
      <vt:lpstr>Agenda</vt:lpstr>
      <vt:lpstr>Important Considerations</vt:lpstr>
      <vt:lpstr>Important Considerations</vt:lpstr>
      <vt:lpstr>Important Considerations</vt:lpstr>
      <vt:lpstr>Important Considerations</vt:lpstr>
      <vt:lpstr>Important Considerations</vt:lpstr>
      <vt:lpstr>Important Considerations</vt:lpstr>
      <vt:lpstr>Summary</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Andy Allars</dc:creator>
  <cp:lastModifiedBy>Hutchinson, Marcus (LNG-LEE)</cp:lastModifiedBy>
  <cp:revision>773</cp:revision>
  <cp:lastPrinted>2017-02-25T12:12:18Z</cp:lastPrinted>
  <dcterms:created xsi:type="dcterms:W3CDTF">2010-10-27T12:42:58Z</dcterms:created>
  <dcterms:modified xsi:type="dcterms:W3CDTF">2017-03-13T17:32:45Z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