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830" r:id="rId2"/>
    <p:sldMasterId id="2147483842" r:id="rId3"/>
    <p:sldMasterId id="2147483853" r:id="rId4"/>
    <p:sldMasterId id="2147483865" r:id="rId5"/>
    <p:sldMasterId id="2147483884" r:id="rId6"/>
    <p:sldMasterId id="2147483891" r:id="rId7"/>
  </p:sldMasterIdLst>
  <p:notesMasterIdLst>
    <p:notesMasterId r:id="rId55"/>
  </p:notesMasterIdLst>
  <p:handoutMasterIdLst>
    <p:handoutMasterId r:id="rId56"/>
  </p:handoutMasterIdLst>
  <p:sldIdLst>
    <p:sldId id="257" r:id="rId8"/>
    <p:sldId id="605" r:id="rId9"/>
    <p:sldId id="610" r:id="rId10"/>
    <p:sldId id="601" r:id="rId11"/>
    <p:sldId id="596" r:id="rId12"/>
    <p:sldId id="606" r:id="rId13"/>
    <p:sldId id="604" r:id="rId14"/>
    <p:sldId id="611" r:id="rId15"/>
    <p:sldId id="612" r:id="rId16"/>
    <p:sldId id="603" r:id="rId17"/>
    <p:sldId id="528" r:id="rId18"/>
    <p:sldId id="613" r:id="rId19"/>
    <p:sldId id="636" r:id="rId20"/>
    <p:sldId id="635" r:id="rId21"/>
    <p:sldId id="637" r:id="rId22"/>
    <p:sldId id="618" r:id="rId23"/>
    <p:sldId id="622" r:id="rId24"/>
    <p:sldId id="619" r:id="rId25"/>
    <p:sldId id="620" r:id="rId26"/>
    <p:sldId id="621" r:id="rId27"/>
    <p:sldId id="638" r:id="rId28"/>
    <p:sldId id="630" r:id="rId29"/>
    <p:sldId id="623" r:id="rId30"/>
    <p:sldId id="572" r:id="rId31"/>
    <p:sldId id="587" r:id="rId32"/>
    <p:sldId id="628" r:id="rId33"/>
    <p:sldId id="625" r:id="rId34"/>
    <p:sldId id="627" r:id="rId35"/>
    <p:sldId id="626" r:id="rId36"/>
    <p:sldId id="631" r:id="rId37"/>
    <p:sldId id="642" r:id="rId38"/>
    <p:sldId id="565" r:id="rId39"/>
    <p:sldId id="640" r:id="rId40"/>
    <p:sldId id="639" r:id="rId41"/>
    <p:sldId id="632" r:id="rId42"/>
    <p:sldId id="643" r:id="rId43"/>
    <p:sldId id="564" r:id="rId44"/>
    <p:sldId id="644" r:id="rId45"/>
    <p:sldId id="645" r:id="rId46"/>
    <p:sldId id="646" r:id="rId47"/>
    <p:sldId id="647" r:id="rId48"/>
    <p:sldId id="633" r:id="rId49"/>
    <p:sldId id="624" r:id="rId50"/>
    <p:sldId id="557" r:id="rId51"/>
    <p:sldId id="609" r:id="rId52"/>
    <p:sldId id="556" r:id="rId53"/>
    <p:sldId id="526" r:id="rId54"/>
  </p:sldIdLst>
  <p:sldSz cx="24387175" cy="13716000"/>
  <p:notesSz cx="6858000" cy="9144000"/>
  <p:defaultTextStyle>
    <a:defPPr>
      <a:defRPr lang="en-US"/>
    </a:defPPr>
    <a:lvl1pPr algn="l" defTabSz="1087438" rtl="0" eaLnBrk="0" fontAlgn="base" hangingPunct="0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charset="0"/>
        <a:ea typeface="+mn-ea"/>
        <a:cs typeface="+mn-cs"/>
      </a:defRPr>
    </a:lvl1pPr>
    <a:lvl2pPr marL="1087438" indent="-630238" algn="l" defTabSz="1087438" rtl="0" eaLnBrk="0" fontAlgn="base" hangingPunct="0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charset="0"/>
        <a:ea typeface="+mn-ea"/>
        <a:cs typeface="+mn-cs"/>
      </a:defRPr>
    </a:lvl2pPr>
    <a:lvl3pPr marL="2176463" indent="-1262063" algn="l" defTabSz="1087438" rtl="0" eaLnBrk="0" fontAlgn="base" hangingPunct="0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charset="0"/>
        <a:ea typeface="+mn-ea"/>
        <a:cs typeface="+mn-cs"/>
      </a:defRPr>
    </a:lvl3pPr>
    <a:lvl4pPr marL="3265488" indent="-1893888" algn="l" defTabSz="1087438" rtl="0" eaLnBrk="0" fontAlgn="base" hangingPunct="0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charset="0"/>
        <a:ea typeface="+mn-ea"/>
        <a:cs typeface="+mn-cs"/>
      </a:defRPr>
    </a:lvl4pPr>
    <a:lvl5pPr marL="4354513" indent="-2525713" algn="l" defTabSz="1087438" rtl="0" eaLnBrk="0" fontAlgn="base" hangingPunct="0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43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43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43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43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F6AD68C-46E8-E941-B451-694F1B2F1EA5}">
          <p14:sldIdLst>
            <p14:sldId id="257"/>
            <p14:sldId id="605"/>
            <p14:sldId id="610"/>
            <p14:sldId id="601"/>
            <p14:sldId id="596"/>
            <p14:sldId id="606"/>
            <p14:sldId id="604"/>
            <p14:sldId id="611"/>
            <p14:sldId id="612"/>
            <p14:sldId id="603"/>
            <p14:sldId id="528"/>
            <p14:sldId id="613"/>
            <p14:sldId id="636"/>
            <p14:sldId id="635"/>
            <p14:sldId id="637"/>
            <p14:sldId id="618"/>
            <p14:sldId id="622"/>
            <p14:sldId id="619"/>
            <p14:sldId id="620"/>
            <p14:sldId id="621"/>
            <p14:sldId id="638"/>
            <p14:sldId id="630"/>
            <p14:sldId id="623"/>
            <p14:sldId id="572"/>
            <p14:sldId id="587"/>
            <p14:sldId id="628"/>
            <p14:sldId id="625"/>
            <p14:sldId id="627"/>
            <p14:sldId id="626"/>
            <p14:sldId id="631"/>
            <p14:sldId id="642"/>
            <p14:sldId id="565"/>
            <p14:sldId id="640"/>
            <p14:sldId id="639"/>
            <p14:sldId id="632"/>
            <p14:sldId id="643"/>
            <p14:sldId id="564"/>
            <p14:sldId id="644"/>
            <p14:sldId id="645"/>
            <p14:sldId id="646"/>
            <p14:sldId id="647"/>
            <p14:sldId id="633"/>
            <p14:sldId id="624"/>
            <p14:sldId id="557"/>
            <p14:sldId id="609"/>
            <p14:sldId id="556"/>
            <p14:sldId id="5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184" userDrawn="1">
          <p15:clr>
            <a:srgbClr val="A4A3A4"/>
          </p15:clr>
        </p15:guide>
        <p15:guide id="2" orient="horz" pos="552" userDrawn="1">
          <p15:clr>
            <a:srgbClr val="A4A3A4"/>
          </p15:clr>
        </p15:guide>
        <p15:guide id="3" pos="7680">
          <p15:clr>
            <a:srgbClr val="A4A3A4"/>
          </p15:clr>
        </p15:guide>
        <p15:guide id="4" pos="14329" userDrawn="1">
          <p15:clr>
            <a:srgbClr val="A4A3A4"/>
          </p15:clr>
        </p15:guide>
        <p15:guide id="5" pos="10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D6D93"/>
    <a:srgbClr val="131313"/>
    <a:srgbClr val="F3581C"/>
    <a:srgbClr val="216BA9"/>
    <a:srgbClr val="575A5D"/>
    <a:srgbClr val="8C5C3D"/>
    <a:srgbClr val="8C4900"/>
    <a:srgbClr val="535552"/>
    <a:srgbClr val="282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195"/>
    <p:restoredTop sz="94643"/>
  </p:normalViewPr>
  <p:slideViewPr>
    <p:cSldViewPr snapToGrid="0" snapToObjects="1" showGuides="1">
      <p:cViewPr>
        <p:scale>
          <a:sx n="40" d="100"/>
          <a:sy n="40" d="100"/>
        </p:scale>
        <p:origin x="-1728" y="344"/>
      </p:cViewPr>
      <p:guideLst>
        <p:guide orient="horz" pos="8184"/>
        <p:guide orient="horz" pos="552"/>
        <p:guide pos="7680"/>
        <p:guide pos="14329"/>
        <p:guide pos="10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4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8863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8863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F7E8F0-40E8-D944-BAD7-3DD85D3DFF1B}" type="datetimeFigureOut">
              <a:rPr lang="en-US"/>
              <a:pPr>
                <a:defRPr/>
              </a:pPr>
              <a:t>6/2/17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8863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8863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9D27F7A-63B8-D444-9F8C-7A459F97C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8863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8863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D6900A3-3F87-6A4E-A724-B6E14AB76F55}" type="datetimeFigureOut">
              <a:rPr lang="en-US"/>
              <a:pPr>
                <a:defRPr/>
              </a:pPr>
              <a:t>6/2/17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8863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88639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5A48FA-CB86-8446-8E97-871D0DBDF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087438" rtl="0" eaLnBrk="0" fontAlgn="base" hangingPunct="0">
      <a:spcBef>
        <a:spcPct val="30000"/>
      </a:spcBef>
      <a:spcAft>
        <a:spcPct val="0"/>
      </a:spcAft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7438" algn="l" defTabSz="1087438" rtl="0" eaLnBrk="0" fontAlgn="base" hangingPunct="0">
      <a:spcBef>
        <a:spcPct val="30000"/>
      </a:spcBef>
      <a:spcAft>
        <a:spcPct val="0"/>
      </a:spcAft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6463" algn="l" defTabSz="1087438" rtl="0" eaLnBrk="0" fontAlgn="base" hangingPunct="0">
      <a:spcBef>
        <a:spcPct val="30000"/>
      </a:spcBef>
      <a:spcAft>
        <a:spcPct val="0"/>
      </a:spcAft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488" algn="l" defTabSz="1087438" rtl="0" eaLnBrk="0" fontAlgn="base" hangingPunct="0">
      <a:spcBef>
        <a:spcPct val="30000"/>
      </a:spcBef>
      <a:spcAft>
        <a:spcPct val="0"/>
      </a:spcAft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13" algn="l" defTabSz="1087438" rtl="0" eaLnBrk="0" fontAlgn="base" hangingPunct="0">
      <a:spcBef>
        <a:spcPct val="30000"/>
      </a:spcBef>
      <a:spcAft>
        <a:spcPct val="0"/>
      </a:spcAft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108863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108863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108863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108863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1087438" fontAlgn="base">
              <a:spcBef>
                <a:spcPct val="0"/>
              </a:spcBef>
              <a:spcAft>
                <a:spcPct val="0"/>
              </a:spcAft>
            </a:pPr>
            <a:fld id="{368FFD76-9607-4E4A-8C72-91586E5410EF}" type="slidenum">
              <a:rPr lang="en-US" altLang="en-US" sz="1200"/>
              <a:pPr defTabSz="1087438" fontAlgn="base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1087438" fontAlgn="base">
              <a:spcBef>
                <a:spcPct val="0"/>
              </a:spcBef>
              <a:spcAft>
                <a:spcPct val="0"/>
              </a:spcAft>
            </a:pPr>
            <a:fld id="{C56AF271-1B3B-4141-AB0F-58C49AC0BB98}" type="slidenum">
              <a:rPr lang="en-US" altLang="en-US" sz="1200"/>
              <a:pPr defTabSz="1087438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1087438" fontAlgn="base">
              <a:spcBef>
                <a:spcPct val="0"/>
              </a:spcBef>
              <a:spcAft>
                <a:spcPct val="0"/>
              </a:spcAft>
            </a:pPr>
            <a:fld id="{D10B9346-39DE-9F4F-8A76-E6164B7AF7EF}" type="slidenum">
              <a:rPr lang="en-US" altLang="en-US" sz="1200"/>
              <a:pPr defTabSz="1087438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arenR"/>
            </a:pPr>
            <a:r>
              <a:rPr lang="en-US" altLang="en-US" sz="1200"/>
              <a:t>Delete pictures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arenR"/>
            </a:pPr>
            <a:r>
              <a:rPr lang="en-US" altLang="en-US" sz="1200"/>
              <a:t>Drag and Drop your images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1087438" fontAlgn="base">
              <a:spcBef>
                <a:spcPct val="0"/>
              </a:spcBef>
              <a:spcAft>
                <a:spcPct val="0"/>
              </a:spcAft>
            </a:pPr>
            <a:fld id="{138BC639-60F5-6642-949D-94BD0B962B98}" type="slidenum">
              <a:rPr lang="en-US" altLang="en-US" sz="1200"/>
              <a:pPr defTabSz="1087438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1087438" fontAlgn="base">
              <a:spcBef>
                <a:spcPct val="0"/>
              </a:spcBef>
              <a:spcAft>
                <a:spcPct val="0"/>
              </a:spcAft>
            </a:pPr>
            <a:fld id="{A34771A7-8D17-6346-B4F1-539DC81834B2}" type="slidenum">
              <a:rPr lang="en-US" altLang="en-US" sz="1200">
                <a:solidFill>
                  <a:prstClr val="black"/>
                </a:solidFill>
              </a:rPr>
              <a:pPr defTabSz="1087438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1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1087438" fontAlgn="base">
              <a:spcBef>
                <a:spcPct val="0"/>
              </a:spcBef>
              <a:spcAft>
                <a:spcPct val="0"/>
              </a:spcAft>
            </a:pPr>
            <a:fld id="{A4FF7AFF-FAFA-DB44-BC66-2299BDBD60E2}" type="slidenum">
              <a:rPr lang="en-US" altLang="en-US" sz="1200">
                <a:solidFill>
                  <a:prstClr val="black"/>
                </a:solidFill>
              </a:rPr>
              <a:pPr defTabSz="1087438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0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1087438" fontAlgn="base">
              <a:spcBef>
                <a:spcPct val="0"/>
              </a:spcBef>
              <a:spcAft>
                <a:spcPct val="0"/>
              </a:spcAft>
            </a:pPr>
            <a:fld id="{A34771A7-8D17-6346-B4F1-539DC81834B2}" type="slidenum">
              <a:rPr lang="en-US" altLang="en-US" sz="1200">
                <a:solidFill>
                  <a:prstClr val="black"/>
                </a:solidFill>
              </a:rPr>
              <a:pPr defTabSz="1087438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71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04753-555F-844E-94E6-C0459ACEDBC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97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1087438" fontAlgn="base">
              <a:spcBef>
                <a:spcPct val="0"/>
              </a:spcBef>
              <a:spcAft>
                <a:spcPct val="0"/>
              </a:spcAft>
            </a:pPr>
            <a:fld id="{A34771A7-8D17-6346-B4F1-539DC81834B2}" type="slidenum">
              <a:rPr lang="en-US" altLang="en-US" sz="1200"/>
              <a:pPr defTabSz="1087438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79092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805A9-F618-A64C-A71F-F614A05E5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2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1087438" fontAlgn="base">
              <a:spcBef>
                <a:spcPct val="0"/>
              </a:spcBef>
              <a:spcAft>
                <a:spcPct val="0"/>
              </a:spcAft>
            </a:pPr>
            <a:fld id="{A34771A7-8D17-6346-B4F1-539DC81834B2}" type="slidenum">
              <a:rPr lang="en-US" altLang="en-US" sz="1200"/>
              <a:pPr defTabSz="1087438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74955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805A9-F618-A64C-A71F-F614A05E5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7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203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DCF69-A28E-4F1E-A223-6738567107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D88A4-8975-48E0-84AB-13DA6BE5FD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024B-51C6-42DC-B608-F5EFF470E4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64CAE-78B0-4094-A320-C47501392A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D6892-172C-44FE-BA4F-5437987B41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E6892-FA76-4AA8-889C-B22485F874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15F18-2400-4BF0-9B0E-9B2898D43AA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C1E42-75A6-4994-A282-D7066540FA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4E19A-BBBB-45A4-A272-01A4F5878B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A1730-350C-4155-AA6A-80D8149CFB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rtlCol="0">
            <a:normAutofit/>
          </a:bodyPr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39A68-3DED-4290-A049-5DFDE9275A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7D46-3322-41DB-AA89-10DA01B7FC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F3F3-2E2F-4342-82C4-5A05AABC78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F6FF5-B431-46E0-B34B-4275A08FC2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5149-A075-4F0F-B212-A82777A011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322CF-AEF5-49A6-B06F-E658A9C593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514833"/>
            <a:ext cx="24387175" cy="31576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9775535" y="8694358"/>
            <a:ext cx="4842633" cy="502164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0" y="8694358"/>
            <a:ext cx="9752013" cy="506450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9527838" y="4762"/>
            <a:ext cx="4854575" cy="871311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4644688" y="-11113"/>
            <a:ext cx="4860925" cy="435254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643395" y="4346090"/>
            <a:ext cx="4860925" cy="435254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21851572" y="12089342"/>
            <a:ext cx="929155" cy="730251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1088639" rtl="0" eaLnBrk="1" latinLnBrk="0" hangingPunct="1">
              <a:defRPr sz="24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1088639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0B77E7-8D76-A248-9E9F-68FC055C9F4B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4644688" y="8717879"/>
            <a:ext cx="4852693" cy="4998121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19521488" y="8717879"/>
            <a:ext cx="4860925" cy="499812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14350"/>
            <a:ext cx="24387175" cy="31575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Slide Number Placeholder 1"/>
          <p:cNvSpPr txBox="1">
            <a:spLocks/>
          </p:cNvSpPr>
          <p:nvPr userDrawn="1"/>
        </p:nvSpPr>
        <p:spPr>
          <a:xfrm>
            <a:off x="21851938" y="12088813"/>
            <a:ext cx="928687" cy="730250"/>
          </a:xfrm>
          <a:prstGeom prst="rect">
            <a:avLst/>
          </a:prstGeom>
        </p:spPr>
        <p:txBody>
          <a:bodyPr lIns="217728" tIns="108864" rIns="217728" bIns="108864" anchor="ctr"/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defRPr/>
            </a:pPr>
            <a:fld id="{A2B73B66-7885-9343-B0FE-F9676741D1BF}" type="slidenum">
              <a:rPr lang="en-US" altLang="en-US" sz="240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pPr algn="ctr" eaLnBrk="1" hangingPunct="1">
                <a:defRPr/>
              </a:pPr>
              <a:t>‹#›</a:t>
            </a:fld>
            <a:endParaRPr lang="en-US" altLang="en-US" sz="2400" smtClean="0">
              <a:solidFill>
                <a:schemeClr val="bg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2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9775535" y="8694358"/>
            <a:ext cx="4842633" cy="5021643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0" y="8694358"/>
            <a:ext cx="9752013" cy="5064506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9527838" y="4762"/>
            <a:ext cx="4854575" cy="8713117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4644688" y="-11113"/>
            <a:ext cx="4860925" cy="4352544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643395" y="4346090"/>
            <a:ext cx="4860925" cy="435254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4644688" y="8717879"/>
            <a:ext cx="4852693" cy="4998121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19521488" y="8717879"/>
            <a:ext cx="4860925" cy="4998122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545806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970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33274" y="6858000"/>
            <a:ext cx="12193588" cy="6858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6858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with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21940163" y="1160581"/>
            <a:ext cx="785150" cy="7851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714500">
              <a:defRPr/>
            </a:lvl1pPr>
          </a:lstStyle>
          <a:p>
            <a:fld id="{35D0702D-782E-2345-8DAC-7A6CBF29FAE2}" type="datetimeFigureOut">
              <a:rPr lang="en-US" altLang="en-US">
                <a:solidFill>
                  <a:srgbClr val="737572">
                    <a:tint val="75000"/>
                  </a:srgbClr>
                </a:solidFill>
              </a:rPr>
              <a:pPr/>
              <a:t>6/2/17</a:t>
            </a:fld>
            <a:endParaRPr lang="en-US" alt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7145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714500">
              <a:defRPr/>
            </a:lvl1pPr>
          </a:lstStyle>
          <a:p>
            <a:fld id="{B7811A85-B31A-C140-9CD8-A4DC41D31C79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8813801"/>
            <a:ext cx="20729099" cy="2724150"/>
          </a:xfrm>
        </p:spPr>
        <p:txBody>
          <a:bodyPr anchor="t"/>
          <a:lstStyle>
            <a:lvl1pPr algn="l">
              <a:defRPr sz="787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5813429"/>
            <a:ext cx="20729099" cy="3000373"/>
          </a:xfrm>
        </p:spPr>
        <p:txBody>
          <a:bodyPr anchor="b"/>
          <a:lstStyle>
            <a:lvl1pPr marL="0" indent="0">
              <a:buNone/>
              <a:defRPr sz="3938">
                <a:solidFill>
                  <a:schemeClr val="tx1">
                    <a:tint val="75000"/>
                  </a:schemeClr>
                </a:solidFill>
              </a:defRPr>
            </a:lvl1pPr>
            <a:lvl2pPr marL="906199" indent="0">
              <a:buNone/>
              <a:defRPr sz="3563">
                <a:solidFill>
                  <a:schemeClr val="tx1">
                    <a:tint val="75000"/>
                  </a:schemeClr>
                </a:solidFill>
              </a:defRPr>
            </a:lvl2pPr>
            <a:lvl3pPr marL="1812398" indent="0">
              <a:buNone/>
              <a:defRPr sz="3188">
                <a:solidFill>
                  <a:schemeClr val="tx1">
                    <a:tint val="75000"/>
                  </a:schemeClr>
                </a:solidFill>
              </a:defRPr>
            </a:lvl3pPr>
            <a:lvl4pPr marL="2718596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4pPr>
            <a:lvl5pPr marL="3624795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5pPr>
            <a:lvl6pPr marL="4530996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6pPr>
            <a:lvl7pPr marL="5437194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7pPr>
            <a:lvl8pPr marL="6343393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8pPr>
            <a:lvl9pPr marL="7249592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714500">
              <a:defRPr/>
            </a:lvl1pPr>
          </a:lstStyle>
          <a:p>
            <a:fld id="{C39ED371-5D58-9E4B-BF50-C9176EE195C7}" type="datetimeFigureOut">
              <a:rPr lang="en-US" altLang="en-US">
                <a:solidFill>
                  <a:srgbClr val="737572">
                    <a:tint val="75000"/>
                  </a:srgbClr>
                </a:solidFill>
              </a:rPr>
              <a:pPr/>
              <a:t>6/2/17</a:t>
            </a:fld>
            <a:endParaRPr lang="en-US" alt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7145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714500">
              <a:defRPr/>
            </a:lvl1pPr>
          </a:lstStyle>
          <a:p>
            <a:fld id="{ED9DD902-BD03-9648-BD95-3D1DBBEB46E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ftfoli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2298" y="3559176"/>
            <a:ext cx="6388932" cy="45339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2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5619860" y="3559176"/>
            <a:ext cx="6433388" cy="45339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2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20533" y="3590935"/>
            <a:ext cx="6403942" cy="450214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2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1353386" y="32159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/>
          </p:nvPr>
        </p:nvSpPr>
        <p:spPr>
          <a:xfrm>
            <a:off x="4964475" y="68354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8594202" y="32159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/>
          </p:nvPr>
        </p:nvSpPr>
        <p:spPr>
          <a:xfrm>
            <a:off x="12205290" y="68354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/>
          </p:nvPr>
        </p:nvSpPr>
        <p:spPr>
          <a:xfrm>
            <a:off x="15820763" y="32159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18"/>
          </p:nvPr>
        </p:nvSpPr>
        <p:spPr>
          <a:xfrm>
            <a:off x="19444556" y="68354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844136" y="3295359"/>
            <a:ext cx="4635425" cy="4630586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2227885" y="3295359"/>
            <a:ext cx="4635425" cy="4630586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844136" y="8123495"/>
            <a:ext cx="4635425" cy="4630586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227885" y="8123495"/>
            <a:ext cx="4635425" cy="4630586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514833"/>
            <a:ext cx="24387175" cy="31576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9775535" y="8694358"/>
            <a:ext cx="4842633" cy="502164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0" y="8694358"/>
            <a:ext cx="9752013" cy="506450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9527838" y="4762"/>
            <a:ext cx="4854575" cy="871311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4644688" y="-11113"/>
            <a:ext cx="4860925" cy="435254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643395" y="4346090"/>
            <a:ext cx="4860925" cy="435254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21851572" y="12089342"/>
            <a:ext cx="929155" cy="730251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en-US"/>
            </a:defPPr>
            <a:lvl1pPr marL="0" algn="ctr" defTabSz="1088639" rtl="0" eaLnBrk="1" latinLnBrk="0" hangingPunct="1">
              <a:defRPr sz="2400" kern="1200">
                <a:solidFill>
                  <a:schemeClr val="bg1"/>
                </a:solidFill>
                <a:latin typeface="Roboto Regular"/>
                <a:ea typeface="+mn-ea"/>
                <a:cs typeface="Roboto Regular"/>
              </a:defRPr>
            </a:lvl1pPr>
            <a:lvl2pPr marL="1088639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0B77E7-8D76-A248-9E9F-68FC055C9F4B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4644688" y="8717879"/>
            <a:ext cx="4852693" cy="4998121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19521488" y="8717879"/>
            <a:ext cx="4860925" cy="499812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970000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663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970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-5129" y="3511495"/>
            <a:ext cx="24392304" cy="6009814"/>
          </a:xfrm>
        </p:spPr>
        <p:txBody>
          <a:bodyPr anchor="t">
            <a:normAutofit/>
          </a:bodyPr>
          <a:lstStyle>
            <a:lvl1pPr marL="0" indent="0" algn="ctr">
              <a:buNone/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id-ID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33274" y="6858000"/>
            <a:ext cx="12193588" cy="6858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6858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with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21940163" y="1160581"/>
            <a:ext cx="785150" cy="7851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714500">
              <a:defRPr/>
            </a:lvl1pPr>
          </a:lstStyle>
          <a:p>
            <a:fld id="{35D0702D-782E-2345-8DAC-7A6CBF29FAE2}" type="datetimeFigureOut">
              <a:rPr lang="en-US" altLang="en-US">
                <a:solidFill>
                  <a:srgbClr val="737572">
                    <a:tint val="75000"/>
                  </a:srgbClr>
                </a:solidFill>
              </a:rPr>
              <a:pPr/>
              <a:t>6/2/17</a:t>
            </a:fld>
            <a:endParaRPr lang="en-US" alt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7145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714500">
              <a:defRPr/>
            </a:lvl1pPr>
          </a:lstStyle>
          <a:p>
            <a:fld id="{B7811A85-B31A-C140-9CD8-A4DC41D31C79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8813801"/>
            <a:ext cx="20729099" cy="2724150"/>
          </a:xfrm>
        </p:spPr>
        <p:txBody>
          <a:bodyPr anchor="t"/>
          <a:lstStyle>
            <a:lvl1pPr algn="l">
              <a:defRPr sz="787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5813429"/>
            <a:ext cx="20729099" cy="3000373"/>
          </a:xfrm>
        </p:spPr>
        <p:txBody>
          <a:bodyPr anchor="b"/>
          <a:lstStyle>
            <a:lvl1pPr marL="0" indent="0">
              <a:buNone/>
              <a:defRPr sz="3938">
                <a:solidFill>
                  <a:schemeClr val="tx1">
                    <a:tint val="75000"/>
                  </a:schemeClr>
                </a:solidFill>
              </a:defRPr>
            </a:lvl1pPr>
            <a:lvl2pPr marL="906199" indent="0">
              <a:buNone/>
              <a:defRPr sz="3563">
                <a:solidFill>
                  <a:schemeClr val="tx1">
                    <a:tint val="75000"/>
                  </a:schemeClr>
                </a:solidFill>
              </a:defRPr>
            </a:lvl2pPr>
            <a:lvl3pPr marL="1812398" indent="0">
              <a:buNone/>
              <a:defRPr sz="3188">
                <a:solidFill>
                  <a:schemeClr val="tx1">
                    <a:tint val="75000"/>
                  </a:schemeClr>
                </a:solidFill>
              </a:defRPr>
            </a:lvl3pPr>
            <a:lvl4pPr marL="2718596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4pPr>
            <a:lvl5pPr marL="3624795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5pPr>
            <a:lvl6pPr marL="4530996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6pPr>
            <a:lvl7pPr marL="5437194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7pPr>
            <a:lvl8pPr marL="6343393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8pPr>
            <a:lvl9pPr marL="7249592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714500">
              <a:defRPr/>
            </a:lvl1pPr>
          </a:lstStyle>
          <a:p>
            <a:fld id="{C39ED371-5D58-9E4B-BF50-C9176EE195C7}" type="datetimeFigureOut">
              <a:rPr lang="en-US" altLang="en-US">
                <a:solidFill>
                  <a:srgbClr val="737572">
                    <a:tint val="75000"/>
                  </a:srgbClr>
                </a:solidFill>
              </a:rPr>
              <a:pPr/>
              <a:t>6/2/17</a:t>
            </a:fld>
            <a:endParaRPr lang="en-US" alt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7145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714500">
              <a:defRPr/>
            </a:lvl1pPr>
          </a:lstStyle>
          <a:p>
            <a:fld id="{ED9DD902-BD03-9648-BD95-3D1DBBEB46E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ftfoli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2298" y="3559176"/>
            <a:ext cx="6388932" cy="45339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2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5619860" y="3559176"/>
            <a:ext cx="6433388" cy="45339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2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20533" y="3590935"/>
            <a:ext cx="6403942" cy="450214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2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1353386" y="32159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/>
          </p:nvPr>
        </p:nvSpPr>
        <p:spPr>
          <a:xfrm>
            <a:off x="4964475" y="68354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8594202" y="32159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/>
          </p:nvPr>
        </p:nvSpPr>
        <p:spPr>
          <a:xfrm>
            <a:off x="12205290" y="68354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/>
          </p:nvPr>
        </p:nvSpPr>
        <p:spPr>
          <a:xfrm>
            <a:off x="15820763" y="32159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18"/>
          </p:nvPr>
        </p:nvSpPr>
        <p:spPr>
          <a:xfrm>
            <a:off x="19444556" y="6835426"/>
            <a:ext cx="3600469" cy="360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id-ID"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844136" y="3295359"/>
            <a:ext cx="4635425" cy="4630586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2227885" y="3295359"/>
            <a:ext cx="4635425" cy="4630586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844136" y="8123495"/>
            <a:ext cx="4635425" cy="4630586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227885" y="8123495"/>
            <a:ext cx="4635425" cy="4630586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fld id="{9E30716D-6579-E840-A866-65A32A51B07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D9443-0CC5-496A-8ECD-168E7A6D4C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6FFD2-0ABB-495E-870F-5CD6B243D0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33274" y="6858000"/>
            <a:ext cx="12193588" cy="6858000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6858000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1253856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BC333-4C88-4B42-A589-60C3BF135C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E2C5D-2426-44C9-9198-723705C5FC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6AA9E-370D-4F85-885F-7CF0D3B3F9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9AAA8-CD9A-4BAC-BED7-207EC85468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DCF69-A28E-4F1E-A223-6738567107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D88A4-8975-48E0-84AB-13DA6BE5FD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024B-51C6-42DC-B608-F5EFF470E4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64CAE-78B0-4094-A320-C47501392A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D6892-172C-44FE-BA4F-5437987B41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E6892-FA76-4AA8-889C-B22485F874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15F18-2400-4BF0-9B0E-9B2898D43AA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C1E42-75A6-4994-A282-D7066540FA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4E19A-BBBB-45A4-A272-01A4F5878B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A1730-350C-4155-AA6A-80D8149CFB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rtlCol="0">
            <a:normAutofit/>
          </a:bodyPr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39A68-3DED-4290-A049-5DFDE9275A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7D46-3322-41DB-AA89-10DA01B7FC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F3F3-2E2F-4342-82C4-5A05AABC78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F6FF5-B431-46E0-B34B-4275A08FC2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5149-A075-4F0F-B212-A82777A011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322CF-AEF5-49A6-B06F-E658A9C593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with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21940838" y="1160463"/>
            <a:ext cx="784225" cy="7858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50D80-4A73-6D49-A4F7-4311F6FBC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921921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14350"/>
            <a:ext cx="24387175" cy="31575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 userDrawn="1"/>
        </p:nvSpPr>
        <p:spPr>
          <a:xfrm>
            <a:off x="21851938" y="12088813"/>
            <a:ext cx="928687" cy="730250"/>
          </a:xfrm>
          <a:prstGeom prst="rect">
            <a:avLst/>
          </a:prstGeom>
        </p:spPr>
        <p:txBody>
          <a:bodyPr lIns="217728" tIns="108864" rIns="217728" bIns="108864" anchor="ctr"/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defRPr/>
            </a:pPr>
            <a:fld id="{A2B73B66-7885-9343-B0FE-F9676741D1BF}" type="slidenum">
              <a:rPr lang="en-US" altLang="en-US" sz="2400" smtClean="0">
                <a:solidFill>
                  <a:prstClr val="white"/>
                </a:solidFill>
                <a:latin typeface="Roboto Regular" charset="0"/>
                <a:ea typeface="Roboto Regular" charset="0"/>
                <a:cs typeface="Roboto Regular" charset="0"/>
              </a:rPr>
              <a:pPr algn="ctr" eaLnBrk="1" hangingPunct="1">
                <a:defRPr/>
              </a:pPr>
              <a:t>‹#›</a:t>
            </a:fld>
            <a:endParaRPr lang="en-US" altLang="en-US" sz="2400" smtClean="0">
              <a:solidFill>
                <a:prstClr val="white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2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9775535" y="8694358"/>
            <a:ext cx="4842633" cy="5021643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0" y="8694358"/>
            <a:ext cx="9752013" cy="5064506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9527838" y="4762"/>
            <a:ext cx="4854575" cy="8713117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4644688" y="-11113"/>
            <a:ext cx="4860925" cy="4352544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643395" y="4346090"/>
            <a:ext cx="4860925" cy="435254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4644688" y="8717879"/>
            <a:ext cx="4852693" cy="4998121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19521488" y="8717879"/>
            <a:ext cx="4860925" cy="4998122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970000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endParaRPr lang="en-US" noProof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33274" y="6858000"/>
            <a:ext cx="12193588" cy="6858000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6858000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endParaRPr lang="en-US" noProof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with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21940838" y="1160463"/>
            <a:ext cx="784225" cy="7858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50D80-4A73-6D49-A4F7-4311F6FBCD7C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8813801"/>
            <a:ext cx="20729099" cy="2724150"/>
          </a:xfrm>
        </p:spPr>
        <p:txBody>
          <a:bodyPr anchor="t"/>
          <a:lstStyle>
            <a:lvl1pPr algn="l">
              <a:defRPr sz="787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5813429"/>
            <a:ext cx="20729099" cy="3000373"/>
          </a:xfrm>
        </p:spPr>
        <p:txBody>
          <a:bodyPr anchor="b"/>
          <a:lstStyle>
            <a:lvl1pPr marL="0" indent="0">
              <a:buNone/>
              <a:defRPr sz="3938">
                <a:solidFill>
                  <a:schemeClr val="tx1">
                    <a:tint val="75000"/>
                  </a:schemeClr>
                </a:solidFill>
              </a:defRPr>
            </a:lvl1pPr>
            <a:lvl2pPr marL="906199" indent="0">
              <a:buNone/>
              <a:defRPr sz="3563">
                <a:solidFill>
                  <a:schemeClr val="tx1">
                    <a:tint val="75000"/>
                  </a:schemeClr>
                </a:solidFill>
              </a:defRPr>
            </a:lvl2pPr>
            <a:lvl3pPr marL="1812398" indent="0">
              <a:buNone/>
              <a:defRPr sz="3188">
                <a:solidFill>
                  <a:schemeClr val="tx1">
                    <a:tint val="75000"/>
                  </a:schemeClr>
                </a:solidFill>
              </a:defRPr>
            </a:lvl3pPr>
            <a:lvl4pPr marL="2718596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4pPr>
            <a:lvl5pPr marL="3624795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5pPr>
            <a:lvl6pPr marL="4530996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6pPr>
            <a:lvl7pPr marL="5437194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7pPr>
            <a:lvl8pPr marL="6343393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8pPr>
            <a:lvl9pPr marL="7249592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714500">
              <a:defRPr/>
            </a:lvl1pPr>
          </a:lstStyle>
          <a:p>
            <a:pPr>
              <a:defRPr/>
            </a:pPr>
            <a:fld id="{69F27C48-2DC9-344B-8A75-04EE0166FE28}" type="datetimeFigureOut">
              <a:rPr lang="en-US" altLang="en-US">
                <a:solidFill>
                  <a:srgbClr val="737572">
                    <a:tint val="75000"/>
                  </a:srgbClr>
                </a:solidFill>
              </a:rPr>
              <a:pPr>
                <a:defRPr/>
              </a:pPr>
              <a:t>6/2/17</a:t>
            </a:fld>
            <a:endParaRPr lang="en-US" alt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7145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714500">
              <a:defRPr/>
            </a:lvl1pPr>
          </a:lstStyle>
          <a:p>
            <a:pPr>
              <a:defRPr/>
            </a:pPr>
            <a:fld id="{63EA9974-BD37-DA49-A4FC-74BADED15216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14350"/>
            <a:ext cx="24387175" cy="31575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 userDrawn="1"/>
        </p:nvSpPr>
        <p:spPr>
          <a:xfrm>
            <a:off x="21851938" y="12088813"/>
            <a:ext cx="928687" cy="730250"/>
          </a:xfrm>
          <a:prstGeom prst="rect">
            <a:avLst/>
          </a:prstGeom>
        </p:spPr>
        <p:txBody>
          <a:bodyPr lIns="217728" tIns="108864" rIns="217728" bIns="108864" anchor="ctr"/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defRPr/>
            </a:pPr>
            <a:fld id="{A2B73B66-7885-9343-B0FE-F9676741D1BF}" type="slidenum">
              <a:rPr lang="en-US" altLang="en-US" sz="2400" smtClean="0">
                <a:solidFill>
                  <a:prstClr val="white"/>
                </a:solidFill>
                <a:latin typeface="Roboto Regular" charset="0"/>
                <a:ea typeface="Roboto Regular" charset="0"/>
                <a:cs typeface="Roboto Regular" charset="0"/>
              </a:rPr>
              <a:pPr algn="ctr" eaLnBrk="1" hangingPunct="1">
                <a:defRPr/>
              </a:pPr>
              <a:t>‹#›</a:t>
            </a:fld>
            <a:endParaRPr lang="en-US" altLang="en-US" sz="2400" smtClean="0">
              <a:solidFill>
                <a:prstClr val="white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2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9775535" y="8694358"/>
            <a:ext cx="4842633" cy="5021643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0" y="8694358"/>
            <a:ext cx="9752013" cy="5064506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9527838" y="4762"/>
            <a:ext cx="4854575" cy="8713117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4644688" y="-11113"/>
            <a:ext cx="4860925" cy="4352544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643395" y="4346090"/>
            <a:ext cx="4860925" cy="435254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4644688" y="8717879"/>
            <a:ext cx="4852693" cy="4998121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19521488" y="8717879"/>
            <a:ext cx="4860925" cy="4998122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970000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endParaRPr lang="en-US" noProof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33274" y="6858000"/>
            <a:ext cx="12193588" cy="6858000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6858000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endParaRPr lang="en-US" noProof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8813801"/>
            <a:ext cx="20729099" cy="2724150"/>
          </a:xfrm>
        </p:spPr>
        <p:txBody>
          <a:bodyPr anchor="t"/>
          <a:lstStyle>
            <a:lvl1pPr algn="l">
              <a:defRPr sz="787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5813429"/>
            <a:ext cx="20729099" cy="3000373"/>
          </a:xfrm>
        </p:spPr>
        <p:txBody>
          <a:bodyPr anchor="b"/>
          <a:lstStyle>
            <a:lvl1pPr marL="0" indent="0">
              <a:buNone/>
              <a:defRPr sz="3938">
                <a:solidFill>
                  <a:schemeClr val="tx1">
                    <a:tint val="75000"/>
                  </a:schemeClr>
                </a:solidFill>
              </a:defRPr>
            </a:lvl1pPr>
            <a:lvl2pPr marL="906199" indent="0">
              <a:buNone/>
              <a:defRPr sz="3563">
                <a:solidFill>
                  <a:schemeClr val="tx1">
                    <a:tint val="75000"/>
                  </a:schemeClr>
                </a:solidFill>
              </a:defRPr>
            </a:lvl2pPr>
            <a:lvl3pPr marL="1812398" indent="0">
              <a:buNone/>
              <a:defRPr sz="3188">
                <a:solidFill>
                  <a:schemeClr val="tx1">
                    <a:tint val="75000"/>
                  </a:schemeClr>
                </a:solidFill>
              </a:defRPr>
            </a:lvl3pPr>
            <a:lvl4pPr marL="2718596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4pPr>
            <a:lvl5pPr marL="3624795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5pPr>
            <a:lvl6pPr marL="4530996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6pPr>
            <a:lvl7pPr marL="5437194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7pPr>
            <a:lvl8pPr marL="6343393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8pPr>
            <a:lvl9pPr marL="7249592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714500">
              <a:defRPr/>
            </a:lvl1pPr>
          </a:lstStyle>
          <a:p>
            <a:pPr>
              <a:defRPr/>
            </a:pPr>
            <a:fld id="{69F27C48-2DC9-344B-8A75-04EE0166FE28}" type="datetimeFigureOut">
              <a:rPr lang="en-US" altLang="en-US"/>
              <a:pPr>
                <a:defRPr/>
              </a:pPr>
              <a:t>6/2/17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7145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714500">
              <a:defRPr/>
            </a:lvl1pPr>
          </a:lstStyle>
          <a:p>
            <a:pPr>
              <a:defRPr/>
            </a:pPr>
            <a:fld id="{63EA9974-BD37-DA49-A4FC-74BADED152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54040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with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21940838" y="1160463"/>
            <a:ext cx="784225" cy="7858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50D80-4A73-6D49-A4F7-4311F6FBCD7C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8813801"/>
            <a:ext cx="20729099" cy="2724150"/>
          </a:xfrm>
        </p:spPr>
        <p:txBody>
          <a:bodyPr anchor="t"/>
          <a:lstStyle>
            <a:lvl1pPr algn="l">
              <a:defRPr sz="787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5813429"/>
            <a:ext cx="20729099" cy="3000373"/>
          </a:xfrm>
        </p:spPr>
        <p:txBody>
          <a:bodyPr anchor="b"/>
          <a:lstStyle>
            <a:lvl1pPr marL="0" indent="0">
              <a:buNone/>
              <a:defRPr sz="3938">
                <a:solidFill>
                  <a:schemeClr val="tx1">
                    <a:tint val="75000"/>
                  </a:schemeClr>
                </a:solidFill>
              </a:defRPr>
            </a:lvl1pPr>
            <a:lvl2pPr marL="906199" indent="0">
              <a:buNone/>
              <a:defRPr sz="3563">
                <a:solidFill>
                  <a:schemeClr val="tx1">
                    <a:tint val="75000"/>
                  </a:schemeClr>
                </a:solidFill>
              </a:defRPr>
            </a:lvl2pPr>
            <a:lvl3pPr marL="1812398" indent="0">
              <a:buNone/>
              <a:defRPr sz="3188">
                <a:solidFill>
                  <a:schemeClr val="tx1">
                    <a:tint val="75000"/>
                  </a:schemeClr>
                </a:solidFill>
              </a:defRPr>
            </a:lvl3pPr>
            <a:lvl4pPr marL="2718596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4pPr>
            <a:lvl5pPr marL="3624795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5pPr>
            <a:lvl6pPr marL="4530996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6pPr>
            <a:lvl7pPr marL="5437194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7pPr>
            <a:lvl8pPr marL="6343393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8pPr>
            <a:lvl9pPr marL="7249592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714500">
              <a:defRPr/>
            </a:lvl1pPr>
          </a:lstStyle>
          <a:p>
            <a:pPr>
              <a:defRPr/>
            </a:pPr>
            <a:fld id="{69F27C48-2DC9-344B-8A75-04EE0166FE28}" type="datetimeFigureOut">
              <a:rPr lang="en-US" altLang="en-US">
                <a:solidFill>
                  <a:srgbClr val="737572">
                    <a:tint val="75000"/>
                  </a:srgbClr>
                </a:solidFill>
              </a:rPr>
              <a:pPr>
                <a:defRPr/>
              </a:pPr>
              <a:t>6/2/17</a:t>
            </a:fld>
            <a:endParaRPr lang="en-US" alt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7145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714500">
              <a:defRPr/>
            </a:lvl1pPr>
          </a:lstStyle>
          <a:p>
            <a:pPr>
              <a:defRPr/>
            </a:pPr>
            <a:fld id="{63EA9974-BD37-DA49-A4FC-74BADED15216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D9443-0CC5-496A-8ECD-168E7A6D4C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6FFD2-0ABB-495E-870F-5CD6B243D0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BC333-4C88-4B42-A589-60C3BF135C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E2C5D-2426-44C9-9198-723705C5FC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6AA9E-370D-4F85-885F-7CF0D3B3F9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9AAA8-CD9A-4BAC-BED7-207EC85468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theme" Target="../theme/theme7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549275"/>
            <a:ext cx="21948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17728" tIns="108864" rIns="217728" bIns="1088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3200400"/>
            <a:ext cx="21948775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17728" tIns="108864" rIns="217728" bIns="1088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0"/>
            <a:ext cx="5691188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 defTabSz="1088639" eaLnBrk="1" fontAlgn="auto" hangingPunct="1">
              <a:spcBef>
                <a:spcPts val="0"/>
              </a:spcBef>
              <a:spcAft>
                <a:spcPts val="0"/>
              </a:spcAft>
              <a:defRPr sz="2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788" y="12712700"/>
            <a:ext cx="772160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 defTabSz="1088639" eaLnBrk="1" fontAlgn="auto" hangingPunct="1">
              <a:spcBef>
                <a:spcPts val="0"/>
              </a:spcBef>
              <a:spcAft>
                <a:spcPts val="0"/>
              </a:spcAft>
              <a:defRPr sz="2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3050" y="1187450"/>
            <a:ext cx="930275" cy="665163"/>
          </a:xfrm>
          <a:prstGeom prst="rect">
            <a:avLst/>
          </a:prstGeom>
        </p:spPr>
        <p:txBody>
          <a:bodyPr vert="horz" wrap="square" lIns="217728" tIns="108864" rIns="217728" bIns="108864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2" name="Line 1"/>
          <p:cNvSpPr>
            <a:spLocks noChangeShapeType="1"/>
          </p:cNvSpPr>
          <p:nvPr userDrawn="1"/>
        </p:nvSpPr>
        <p:spPr bwMode="auto">
          <a:xfrm>
            <a:off x="1812925" y="2311400"/>
            <a:ext cx="20853400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9" r:id="rId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Roboto Light"/>
          <a:ea typeface="Roboto Light" charset="0"/>
          <a:cs typeface="Roboto Light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5pPr>
      <a:lvl6pPr marL="4572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6pPr>
      <a:lvl7pPr marL="9144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7pPr>
      <a:lvl8pPr marL="13716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8pPr>
      <a:lvl9pPr marL="18288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9pPr>
    </p:titleStyle>
    <p:bodyStyle>
      <a:lvl1pPr marL="815975" indent="-81597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Roboto Light"/>
          <a:ea typeface="Roboto Light" charset="0"/>
          <a:cs typeface="Roboto Light"/>
        </a:defRPr>
      </a:lvl1pPr>
      <a:lvl2pPr marL="1768475" indent="-679450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Roboto Light"/>
          <a:ea typeface="Roboto Light" charset="0"/>
          <a:cs typeface="Roboto Light"/>
        </a:defRPr>
      </a:lvl2pPr>
      <a:lvl3pPr marL="2720975" indent="-5429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Roboto Light"/>
          <a:ea typeface="Roboto Light" charset="0"/>
          <a:cs typeface="Roboto Light"/>
        </a:defRPr>
      </a:lvl3pPr>
      <a:lvl4pPr marL="3810000" indent="-5429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Roboto Light"/>
          <a:ea typeface="Roboto Light" charset="0"/>
          <a:cs typeface="Roboto Light"/>
        </a:defRPr>
      </a:lvl4pPr>
      <a:lvl5pPr marL="4897438" indent="-5429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Roboto Light"/>
          <a:ea typeface="Roboto Light" charset="0"/>
          <a:cs typeface="Roboto Light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676619" y="730251"/>
            <a:ext cx="21033938" cy="265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676619" y="3651250"/>
            <a:ext cx="21033938" cy="870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828800">
              <a:defRPr/>
            </a:pPr>
            <a:fld id="{7CBE5E4A-C01E-410F-9325-68F58771A6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800"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828800">
              <a:defRPr/>
            </a:pPr>
            <a:fld id="{98A4FC80-7FC2-48F5-8959-9B3F189668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8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5pPr>
      <a:lvl6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6pPr>
      <a:lvl7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7pPr>
      <a:lvl8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8pPr>
      <a:lvl9pPr marL="36576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457200" indent="-457200" algn="l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37572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37572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</a:pPr>
            <a:fld id="{9E30716D-6579-E840-A866-65A32A51B07B}" type="slidenum">
              <a:rPr lang="en-US" smtClean="0">
                <a:solidFill>
                  <a:prstClr val="white"/>
                </a:solidFill>
              </a:rPr>
              <a:pPr defTabSz="10886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Line 1"/>
          <p:cNvSpPr>
            <a:spLocks noChangeShapeType="1"/>
          </p:cNvSpPr>
          <p:nvPr userDrawn="1"/>
        </p:nvSpPr>
        <p:spPr bwMode="auto">
          <a:xfrm>
            <a:off x="1812139" y="2311400"/>
            <a:ext cx="20854186" cy="0"/>
          </a:xfrm>
          <a:prstGeom prst="line">
            <a:avLst/>
          </a:prstGeom>
          <a:noFill/>
          <a:ln w="28575" cap="flat" cmpd="sng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3757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53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1088639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Roboto Light"/>
          <a:ea typeface="+mj-ea"/>
          <a:cs typeface="Roboto Light"/>
        </a:defRPr>
      </a:lvl1pPr>
    </p:titleStyle>
    <p:bodyStyle>
      <a:lvl1pPr marL="816479" indent="-81647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1769038" indent="-680399" algn="l" defTabSz="108863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2721597" indent="-544319" algn="l" defTabSz="1088639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3810236" indent="-544319" algn="l" defTabSz="108863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4898875" indent="-544319" algn="l" defTabSz="1088639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37572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37572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2958" y="1188201"/>
            <a:ext cx="930417" cy="66386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400">
                <a:solidFill>
                  <a:schemeClr val="bg1"/>
                </a:solidFill>
                <a:latin typeface="Roboto Regular"/>
                <a:cs typeface="Roboto Regular"/>
              </a:defRPr>
            </a:lvl1pPr>
          </a:lstStyle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</a:pPr>
            <a:fld id="{9E30716D-6579-E840-A866-65A32A51B07B}" type="slidenum">
              <a:rPr lang="en-US" smtClean="0">
                <a:solidFill>
                  <a:prstClr val="white"/>
                </a:solidFill>
              </a:rPr>
              <a:pPr defTabSz="108863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Line 1"/>
          <p:cNvSpPr>
            <a:spLocks noChangeShapeType="1"/>
          </p:cNvSpPr>
          <p:nvPr userDrawn="1"/>
        </p:nvSpPr>
        <p:spPr bwMode="auto">
          <a:xfrm>
            <a:off x="1812139" y="2311400"/>
            <a:ext cx="20854186" cy="0"/>
          </a:xfrm>
          <a:prstGeom prst="line">
            <a:avLst/>
          </a:prstGeom>
          <a:noFill/>
          <a:ln w="28575" cap="flat" cmpd="sng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3757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73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1088639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Roboto Light"/>
          <a:ea typeface="+mj-ea"/>
          <a:cs typeface="Roboto Light"/>
        </a:defRPr>
      </a:lvl1pPr>
    </p:titleStyle>
    <p:bodyStyle>
      <a:lvl1pPr marL="816479" indent="-81647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1769038" indent="-680399" algn="l" defTabSz="108863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2721597" indent="-544319" algn="l" defTabSz="1088639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3810236" indent="-544319" algn="l" defTabSz="108863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4898875" indent="-544319" algn="l" defTabSz="1088639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676619" y="730251"/>
            <a:ext cx="21033938" cy="265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676619" y="3651250"/>
            <a:ext cx="21033938" cy="870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828800">
              <a:defRPr/>
            </a:pPr>
            <a:fld id="{7CBE5E4A-C01E-410F-9325-68F58771A6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800">
                <a:defRPr/>
              </a:pPr>
              <a:t>02.06.17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8288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828800">
              <a:defRPr/>
            </a:pPr>
            <a:fld id="{98A4FC80-7FC2-48F5-8959-9B3F189668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8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7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5pPr>
      <a:lvl6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6pPr>
      <a:lvl7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7pPr>
      <a:lvl8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8pPr>
      <a:lvl9pPr marL="36576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457200" indent="-457200" algn="l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549275"/>
            <a:ext cx="21948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17728" tIns="108864" rIns="217728" bIns="1088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3200400"/>
            <a:ext cx="21948775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17728" tIns="108864" rIns="217728" bIns="1088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0"/>
            <a:ext cx="5691188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 defTabSz="1088639" eaLnBrk="1" fontAlgn="auto" hangingPunct="1">
              <a:spcBef>
                <a:spcPts val="0"/>
              </a:spcBef>
              <a:spcAft>
                <a:spcPts val="0"/>
              </a:spcAft>
              <a:defRPr sz="2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788" y="12712700"/>
            <a:ext cx="772160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 defTabSz="1088639" eaLnBrk="1" fontAlgn="auto" hangingPunct="1">
              <a:spcBef>
                <a:spcPts val="0"/>
              </a:spcBef>
              <a:spcAft>
                <a:spcPts val="0"/>
              </a:spcAft>
              <a:defRPr sz="2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3050" y="1187450"/>
            <a:ext cx="930275" cy="665163"/>
          </a:xfrm>
          <a:prstGeom prst="rect">
            <a:avLst/>
          </a:prstGeom>
        </p:spPr>
        <p:txBody>
          <a:bodyPr vert="horz" wrap="square" lIns="217728" tIns="108864" rIns="217728" bIns="108864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1032" name="Line 1"/>
          <p:cNvSpPr>
            <a:spLocks noChangeShapeType="1"/>
          </p:cNvSpPr>
          <p:nvPr userDrawn="1"/>
        </p:nvSpPr>
        <p:spPr bwMode="auto">
          <a:xfrm>
            <a:off x="1812925" y="2311400"/>
            <a:ext cx="20853400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737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2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Roboto Light"/>
          <a:ea typeface="Roboto Light" charset="0"/>
          <a:cs typeface="Roboto Light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5pPr>
      <a:lvl6pPr marL="4572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6pPr>
      <a:lvl7pPr marL="9144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7pPr>
      <a:lvl8pPr marL="13716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8pPr>
      <a:lvl9pPr marL="18288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9pPr>
    </p:titleStyle>
    <p:bodyStyle>
      <a:lvl1pPr marL="815975" indent="-81597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Roboto Light"/>
          <a:ea typeface="Roboto Light" charset="0"/>
          <a:cs typeface="Roboto Light"/>
        </a:defRPr>
      </a:lvl1pPr>
      <a:lvl2pPr marL="1768475" indent="-679450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Roboto Light"/>
          <a:ea typeface="Roboto Light" charset="0"/>
          <a:cs typeface="Roboto Light"/>
        </a:defRPr>
      </a:lvl2pPr>
      <a:lvl3pPr marL="2720975" indent="-5429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Roboto Light"/>
          <a:ea typeface="Roboto Light" charset="0"/>
          <a:cs typeface="Roboto Light"/>
        </a:defRPr>
      </a:lvl3pPr>
      <a:lvl4pPr marL="3810000" indent="-5429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Roboto Light"/>
          <a:ea typeface="Roboto Light" charset="0"/>
          <a:cs typeface="Roboto Light"/>
        </a:defRPr>
      </a:lvl4pPr>
      <a:lvl5pPr marL="4897438" indent="-5429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Roboto Light"/>
          <a:ea typeface="Roboto Light" charset="0"/>
          <a:cs typeface="Roboto Light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549275"/>
            <a:ext cx="21948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17728" tIns="108864" rIns="217728" bIns="1088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3200400"/>
            <a:ext cx="21948775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17728" tIns="108864" rIns="217728" bIns="1088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0"/>
            <a:ext cx="5691188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 defTabSz="1088639" eaLnBrk="1" fontAlgn="auto" hangingPunct="1">
              <a:spcBef>
                <a:spcPts val="0"/>
              </a:spcBef>
              <a:spcAft>
                <a:spcPts val="0"/>
              </a:spcAft>
              <a:defRPr sz="2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788" y="12712700"/>
            <a:ext cx="772160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 defTabSz="1088639" eaLnBrk="1" fontAlgn="auto" hangingPunct="1">
              <a:spcBef>
                <a:spcPts val="0"/>
              </a:spcBef>
              <a:spcAft>
                <a:spcPts val="0"/>
              </a:spcAft>
              <a:defRPr sz="2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63050" y="1187450"/>
            <a:ext cx="930275" cy="665163"/>
          </a:xfrm>
          <a:prstGeom prst="rect">
            <a:avLst/>
          </a:prstGeom>
        </p:spPr>
        <p:txBody>
          <a:bodyPr vert="horz" wrap="square" lIns="217728" tIns="108864" rIns="217728" bIns="108864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1032" name="Line 1"/>
          <p:cNvSpPr>
            <a:spLocks noChangeShapeType="1"/>
          </p:cNvSpPr>
          <p:nvPr userDrawn="1"/>
        </p:nvSpPr>
        <p:spPr bwMode="auto">
          <a:xfrm>
            <a:off x="1812925" y="2311400"/>
            <a:ext cx="20853400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737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Roboto Light"/>
          <a:ea typeface="Roboto Light" charset="0"/>
          <a:cs typeface="Roboto Light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5pPr>
      <a:lvl6pPr marL="4572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6pPr>
      <a:lvl7pPr marL="9144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7pPr>
      <a:lvl8pPr marL="13716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8pPr>
      <a:lvl9pPr marL="1828800" algn="ctr" defTabSz="1087438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9pPr>
    </p:titleStyle>
    <p:bodyStyle>
      <a:lvl1pPr marL="815975" indent="-81597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Roboto Light"/>
          <a:ea typeface="Roboto Light" charset="0"/>
          <a:cs typeface="Roboto Light"/>
        </a:defRPr>
      </a:lvl1pPr>
      <a:lvl2pPr marL="1768475" indent="-679450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Roboto Light"/>
          <a:ea typeface="Roboto Light" charset="0"/>
          <a:cs typeface="Roboto Light"/>
        </a:defRPr>
      </a:lvl2pPr>
      <a:lvl3pPr marL="2720975" indent="-5429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Roboto Light"/>
          <a:ea typeface="Roboto Light" charset="0"/>
          <a:cs typeface="Roboto Light"/>
        </a:defRPr>
      </a:lvl3pPr>
      <a:lvl4pPr marL="3810000" indent="-5429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Roboto Light"/>
          <a:ea typeface="Roboto Light" charset="0"/>
          <a:cs typeface="Roboto Light"/>
        </a:defRPr>
      </a:lvl4pPr>
      <a:lvl5pPr marL="4897438" indent="-5429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Roboto Light"/>
          <a:ea typeface="Roboto Light" charset="0"/>
          <a:cs typeface="Roboto Light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17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5.png"/><Relationship Id="rId5" Type="http://schemas.openxmlformats.org/officeDocument/2006/relationships/image" Target="../media/image17.jpg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ghperteams.com/" TargetMode="External"/><Relationship Id="rId4" Type="http://schemas.openxmlformats.org/officeDocument/2006/relationships/hyperlink" Target="mailto:Darryl.cross@lexisnexis.com" TargetMode="External"/><Relationship Id="rId5" Type="http://schemas.openxmlformats.org/officeDocument/2006/relationships/hyperlink" Target="mailto:dc@highperteams.com" TargetMode="External"/><Relationship Id="rId6" Type="http://schemas.openxmlformats.org/officeDocument/2006/relationships/image" Target="../media/image39.jpeg"/><Relationship Id="rId7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5208588" y="-5208588"/>
            <a:ext cx="13970000" cy="24387175"/>
          </a:xfrm>
          <a:prstGeom prst="rect">
            <a:avLst/>
          </a:prstGeom>
          <a:gradFill rotWithShape="1">
            <a:gsLst>
              <a:gs pos="0">
                <a:srgbClr val="28384C">
                  <a:alpha val="92998"/>
                </a:srgbClr>
              </a:gs>
              <a:gs pos="100000">
                <a:srgbClr val="28384C">
                  <a:alpha val="64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63863" y="6370638"/>
            <a:ext cx="1854041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11500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The TEAM is the Ultimate Business Development Tool</a:t>
            </a:r>
            <a:endParaRPr lang="en-US" altLang="en-US" sz="115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75232" y="10766932"/>
            <a:ext cx="15836709" cy="1573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Lato" charset="0"/>
                <a:ea typeface="Lato" charset="0"/>
                <a:cs typeface="Lato" charset="0"/>
              </a:rPr>
              <a:t>DARRYL CROSS, </a:t>
            </a:r>
            <a:r>
              <a:rPr lang="en-US" b="1" dirty="0" smtClean="0">
                <a:latin typeface="Lato" charset="0"/>
                <a:ea typeface="Lato" charset="0"/>
                <a:cs typeface="Lato" charset="0"/>
              </a:rPr>
              <a:t>MBA, PES</a:t>
            </a:r>
            <a:r>
              <a:rPr lang="en-US" b="1" dirty="0">
                <a:latin typeface="Lato" charset="0"/>
                <a:ea typeface="Lato" charset="0"/>
                <a:cs typeface="Lato" charset="0"/>
              </a:rPr>
              <a:t/>
            </a:r>
            <a:br>
              <a:rPr lang="en-US" b="1" dirty="0">
                <a:latin typeface="Lato" charset="0"/>
                <a:ea typeface="Lato" charset="0"/>
                <a:cs typeface="Lato" charset="0"/>
              </a:rPr>
            </a:br>
            <a:r>
              <a:rPr lang="en-US" b="1" dirty="0" smtClean="0">
                <a:latin typeface="Lato" charset="0"/>
                <a:ea typeface="Lato" charset="0"/>
                <a:cs typeface="Lato" charset="0"/>
              </a:rPr>
              <a:t>Chief Performance Officer, HighPer Teams</a:t>
            </a:r>
            <a:endParaRPr lang="en-US" b="1" dirty="0">
              <a:latin typeface="Lato" charset="0"/>
              <a:ea typeface="Lato" charset="0"/>
              <a:cs typeface="Lato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44411"/>
            <a:ext cx="11573383" cy="7717550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63017" y="0"/>
            <a:ext cx="11836400" cy="67803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3440" y="0"/>
            <a:ext cx="13423335" cy="6780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27"/>
          <a:stretch/>
        </p:blipFill>
        <p:spPr>
          <a:xfrm>
            <a:off x="11573440" y="6736295"/>
            <a:ext cx="13423392" cy="69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 flipV="1">
            <a:off x="10946006" y="3858260"/>
            <a:ext cx="1020569" cy="1"/>
          </a:xfrm>
          <a:prstGeom prst="line">
            <a:avLst/>
          </a:prstGeom>
          <a:ln>
            <a:solidFill>
              <a:srgbClr val="1313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2441238" y="5921216"/>
            <a:ext cx="1119187" cy="1"/>
          </a:xfrm>
          <a:prstGeom prst="line">
            <a:avLst/>
          </a:prstGeom>
          <a:ln>
            <a:solidFill>
              <a:srgbClr val="1313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2441238" y="11669744"/>
            <a:ext cx="1119187" cy="1"/>
          </a:xfrm>
          <a:prstGeom prst="line">
            <a:avLst/>
          </a:prstGeom>
          <a:ln>
            <a:solidFill>
              <a:srgbClr val="1313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0946006" y="8896064"/>
            <a:ext cx="1119187" cy="1"/>
          </a:xfrm>
          <a:prstGeom prst="line">
            <a:avLst/>
          </a:prstGeom>
          <a:ln>
            <a:solidFill>
              <a:srgbClr val="1313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37" name="TextBox 9"/>
          <p:cNvSpPr txBox="1">
            <a:spLocks noChangeArrowheads="1"/>
          </p:cNvSpPr>
          <p:nvPr/>
        </p:nvSpPr>
        <p:spPr bwMode="auto">
          <a:xfrm>
            <a:off x="1774825" y="968375"/>
            <a:ext cx="1728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THE AGENDA FOR TODAY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2222957" y="3784664"/>
            <a:ext cx="0" cy="8162925"/>
          </a:xfrm>
          <a:prstGeom prst="line">
            <a:avLst/>
          </a:prstGeom>
          <a:ln w="762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1966575" y="3602673"/>
            <a:ext cx="512763" cy="511175"/>
          </a:xfrm>
          <a:prstGeom prst="ellipse">
            <a:avLst/>
          </a:prstGeom>
          <a:solidFill>
            <a:schemeClr val="bg2"/>
          </a:solidFill>
          <a:ln w="57150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098800" y="2775426"/>
            <a:ext cx="7824788" cy="2696350"/>
            <a:chOff x="3098800" y="2226786"/>
            <a:chExt cx="7824788" cy="2696350"/>
          </a:xfrm>
        </p:grpSpPr>
        <p:sp>
          <p:nvSpPr>
            <p:cNvPr id="14340" name="TextBox 13"/>
            <p:cNvSpPr txBox="1">
              <a:spLocks noChangeArrowheads="1"/>
            </p:cNvSpPr>
            <p:nvPr/>
          </p:nvSpPr>
          <p:spPr bwMode="auto">
            <a:xfrm>
              <a:off x="3098800" y="2922588"/>
              <a:ext cx="7824788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 eaLnBrk="1" hangingPunct="1"/>
              <a:r>
                <a:rPr lang="en-US" altLang="en-US" sz="4000" b="1" dirty="0" smtClean="0">
                  <a:solidFill>
                    <a:schemeClr val="accent5"/>
                  </a:solidFill>
                  <a:latin typeface="Lato" charset="0"/>
                  <a:ea typeface="Lato" charset="0"/>
                  <a:cs typeface="Lato" charset="0"/>
                </a:rPr>
                <a:t>THE CHALLENGE</a:t>
              </a:r>
              <a:endParaRPr lang="en-US" altLang="en-US" sz="4000" b="1" dirty="0">
                <a:solidFill>
                  <a:schemeClr val="accent5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r" eaLnBrk="1" hangingPunct="1"/>
              <a:r>
                <a:rPr lang="en-US" altLang="en-US" sz="2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CLIENTS ARE CHANGING FASTER THAN WE ARE ADAPTING WHILE WE ARE CLINGING TO PERSONAL COMFORTS AND PREFERENCES</a:t>
              </a:r>
              <a:endParaRPr lang="en-US" altLang="en-US" sz="28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341" name="Freeform 384"/>
            <p:cNvSpPr>
              <a:spLocks noChangeArrowheads="1"/>
            </p:cNvSpPr>
            <p:nvPr/>
          </p:nvSpPr>
          <p:spPr bwMode="auto">
            <a:xfrm>
              <a:off x="8576470" y="2226786"/>
              <a:ext cx="739775" cy="711200"/>
            </a:xfrm>
            <a:custGeom>
              <a:avLst/>
              <a:gdLst>
                <a:gd name="T0" fmla="*/ 2147483646 w 561"/>
                <a:gd name="T1" fmla="*/ 2147483646 h 537"/>
                <a:gd name="T2" fmla="*/ 2147483646 w 561"/>
                <a:gd name="T3" fmla="*/ 2147483646 h 537"/>
                <a:gd name="T4" fmla="*/ 2147483646 w 561"/>
                <a:gd name="T5" fmla="*/ 0 h 537"/>
                <a:gd name="T6" fmla="*/ 0 w 561"/>
                <a:gd name="T7" fmla="*/ 2147483646 h 537"/>
                <a:gd name="T8" fmla="*/ 2147483646 w 561"/>
                <a:gd name="T9" fmla="*/ 2147483646 h 537"/>
                <a:gd name="T10" fmla="*/ 2147483646 w 561"/>
                <a:gd name="T11" fmla="*/ 2147483646 h 537"/>
                <a:gd name="T12" fmla="*/ 2147483646 w 561"/>
                <a:gd name="T13" fmla="*/ 2147483646 h 537"/>
                <a:gd name="T14" fmla="*/ 2147483646 w 561"/>
                <a:gd name="T15" fmla="*/ 2147483646 h 537"/>
                <a:gd name="T16" fmla="*/ 2147483646 w 561"/>
                <a:gd name="T17" fmla="*/ 2147483646 h 537"/>
                <a:gd name="T18" fmla="*/ 2147483646 w 561"/>
                <a:gd name="T19" fmla="*/ 2147483646 h 537"/>
                <a:gd name="T20" fmla="*/ 2147483646 w 561"/>
                <a:gd name="T21" fmla="*/ 2147483646 h 537"/>
                <a:gd name="T22" fmla="*/ 2147483646 w 561"/>
                <a:gd name="T23" fmla="*/ 2147483646 h 5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1" h="537">
                  <a:moveTo>
                    <a:pt x="455" y="279"/>
                  </a:moveTo>
                  <a:lnTo>
                    <a:pt x="560" y="279"/>
                  </a:lnTo>
                  <a:lnTo>
                    <a:pt x="280" y="0"/>
                  </a:lnTo>
                  <a:lnTo>
                    <a:pt x="0" y="279"/>
                  </a:lnTo>
                  <a:lnTo>
                    <a:pt x="105" y="279"/>
                  </a:lnTo>
                  <a:lnTo>
                    <a:pt x="105" y="536"/>
                  </a:lnTo>
                  <a:lnTo>
                    <a:pt x="233" y="536"/>
                  </a:lnTo>
                  <a:lnTo>
                    <a:pt x="233" y="378"/>
                  </a:lnTo>
                  <a:lnTo>
                    <a:pt x="333" y="378"/>
                  </a:lnTo>
                  <a:lnTo>
                    <a:pt x="333" y="536"/>
                  </a:lnTo>
                  <a:lnTo>
                    <a:pt x="455" y="536"/>
                  </a:lnTo>
                  <a:lnTo>
                    <a:pt x="455" y="27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solidFill>
                  <a:schemeClr val="accent5"/>
                </a:solidFill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11966575" y="8668385"/>
            <a:ext cx="512763" cy="512763"/>
          </a:xfrm>
          <a:prstGeom prst="ellipse">
            <a:avLst/>
          </a:prstGeom>
          <a:solidFill>
            <a:schemeClr val="bg2"/>
          </a:solidFill>
          <a:ln w="57150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1966575" y="11398250"/>
            <a:ext cx="512763" cy="512763"/>
          </a:xfrm>
          <a:prstGeom prst="ellipse">
            <a:avLst/>
          </a:prstGeom>
          <a:solidFill>
            <a:schemeClr val="bg2"/>
          </a:solidFill>
          <a:ln w="57150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1930063" y="5664835"/>
            <a:ext cx="511175" cy="512763"/>
          </a:xfrm>
          <a:prstGeom prst="ellipse">
            <a:avLst/>
          </a:prstGeom>
          <a:solidFill>
            <a:schemeClr val="bg2"/>
          </a:solidFill>
          <a:ln w="57150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3560424" y="4769466"/>
            <a:ext cx="7623175" cy="2285451"/>
            <a:chOff x="13560424" y="3599034"/>
            <a:chExt cx="7623175" cy="2285451"/>
          </a:xfrm>
        </p:grpSpPr>
        <p:sp>
          <p:nvSpPr>
            <p:cNvPr id="25" name="TextBox 24"/>
            <p:cNvSpPr txBox="1"/>
            <p:nvPr/>
          </p:nvSpPr>
          <p:spPr>
            <a:xfrm>
              <a:off x="13560424" y="4314825"/>
              <a:ext cx="762317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 smtClean="0">
                  <a:solidFill>
                    <a:schemeClr val="tx2"/>
                  </a:solidFill>
                  <a:latin typeface="Lato" charset="0"/>
                  <a:ea typeface="Lato" charset="0"/>
                  <a:cs typeface="Lato" charset="0"/>
                </a:rPr>
                <a:t>TEAMS UNLEASH POTENTIAL</a:t>
              </a:r>
              <a:endParaRPr lang="en-US" sz="40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THE ELITE PLAN, PREPARE AND PERFORM AS TEAMS. THERE ARE NO EXCEPTIONS.</a:t>
              </a:r>
              <a:endParaRPr lang="en-US" sz="2800" b="1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" name="Freeform 47"/>
            <p:cNvSpPr>
              <a:spLocks noChangeArrowheads="1"/>
            </p:cNvSpPr>
            <p:nvPr/>
          </p:nvSpPr>
          <p:spPr bwMode="auto">
            <a:xfrm>
              <a:off x="15873476" y="3599034"/>
              <a:ext cx="655637" cy="574675"/>
            </a:xfrm>
            <a:custGeom>
              <a:avLst/>
              <a:gdLst>
                <a:gd name="T0" fmla="*/ 497 w 498"/>
                <a:gd name="T1" fmla="*/ 434 h 435"/>
                <a:gd name="T2" fmla="*/ 497 w 498"/>
                <a:gd name="T3" fmla="*/ 434 h 435"/>
                <a:gd name="T4" fmla="*/ 487 w 498"/>
                <a:gd name="T5" fmla="*/ 328 h 435"/>
                <a:gd name="T6" fmla="*/ 425 w 498"/>
                <a:gd name="T7" fmla="*/ 293 h 435"/>
                <a:gd name="T8" fmla="*/ 372 w 498"/>
                <a:gd name="T9" fmla="*/ 231 h 435"/>
                <a:gd name="T10" fmla="*/ 390 w 498"/>
                <a:gd name="T11" fmla="*/ 196 h 435"/>
                <a:gd name="T12" fmla="*/ 408 w 498"/>
                <a:gd name="T13" fmla="*/ 159 h 435"/>
                <a:gd name="T14" fmla="*/ 399 w 498"/>
                <a:gd name="T15" fmla="*/ 151 h 435"/>
                <a:gd name="T16" fmla="*/ 408 w 498"/>
                <a:gd name="T17" fmla="*/ 115 h 435"/>
                <a:gd name="T18" fmla="*/ 346 w 498"/>
                <a:gd name="T19" fmla="*/ 62 h 435"/>
                <a:gd name="T20" fmla="*/ 284 w 498"/>
                <a:gd name="T21" fmla="*/ 115 h 435"/>
                <a:gd name="T22" fmla="*/ 293 w 498"/>
                <a:gd name="T23" fmla="*/ 151 h 435"/>
                <a:gd name="T24" fmla="*/ 284 w 498"/>
                <a:gd name="T25" fmla="*/ 159 h 435"/>
                <a:gd name="T26" fmla="*/ 302 w 498"/>
                <a:gd name="T27" fmla="*/ 196 h 435"/>
                <a:gd name="T28" fmla="*/ 311 w 498"/>
                <a:gd name="T29" fmla="*/ 231 h 435"/>
                <a:gd name="T30" fmla="*/ 293 w 498"/>
                <a:gd name="T31" fmla="*/ 275 h 435"/>
                <a:gd name="T32" fmla="*/ 381 w 498"/>
                <a:gd name="T33" fmla="*/ 364 h 435"/>
                <a:gd name="T34" fmla="*/ 381 w 498"/>
                <a:gd name="T35" fmla="*/ 434 h 435"/>
                <a:gd name="T36" fmla="*/ 497 w 498"/>
                <a:gd name="T37" fmla="*/ 434 h 435"/>
                <a:gd name="T38" fmla="*/ 258 w 498"/>
                <a:gd name="T39" fmla="*/ 302 h 435"/>
                <a:gd name="T40" fmla="*/ 258 w 498"/>
                <a:gd name="T41" fmla="*/ 302 h 435"/>
                <a:gd name="T42" fmla="*/ 187 w 498"/>
                <a:gd name="T43" fmla="*/ 231 h 435"/>
                <a:gd name="T44" fmla="*/ 213 w 498"/>
                <a:gd name="T45" fmla="*/ 168 h 435"/>
                <a:gd name="T46" fmla="*/ 231 w 498"/>
                <a:gd name="T47" fmla="*/ 133 h 435"/>
                <a:gd name="T48" fmla="*/ 222 w 498"/>
                <a:gd name="T49" fmla="*/ 115 h 435"/>
                <a:gd name="T50" fmla="*/ 231 w 498"/>
                <a:gd name="T51" fmla="*/ 71 h 435"/>
                <a:gd name="T52" fmla="*/ 151 w 498"/>
                <a:gd name="T53" fmla="*/ 0 h 435"/>
                <a:gd name="T54" fmla="*/ 71 w 498"/>
                <a:gd name="T55" fmla="*/ 71 h 435"/>
                <a:gd name="T56" fmla="*/ 71 w 498"/>
                <a:gd name="T57" fmla="*/ 115 h 435"/>
                <a:gd name="T58" fmla="*/ 71 w 498"/>
                <a:gd name="T59" fmla="*/ 133 h 435"/>
                <a:gd name="T60" fmla="*/ 89 w 498"/>
                <a:gd name="T61" fmla="*/ 168 h 435"/>
                <a:gd name="T62" fmla="*/ 107 w 498"/>
                <a:gd name="T63" fmla="*/ 231 h 435"/>
                <a:gd name="T64" fmla="*/ 45 w 498"/>
                <a:gd name="T65" fmla="*/ 302 h 435"/>
                <a:gd name="T66" fmla="*/ 0 w 498"/>
                <a:gd name="T67" fmla="*/ 346 h 435"/>
                <a:gd name="T68" fmla="*/ 0 w 498"/>
                <a:gd name="T69" fmla="*/ 434 h 435"/>
                <a:gd name="T70" fmla="*/ 346 w 498"/>
                <a:gd name="T71" fmla="*/ 434 h 435"/>
                <a:gd name="T72" fmla="*/ 346 w 498"/>
                <a:gd name="T73" fmla="*/ 364 h 435"/>
                <a:gd name="T74" fmla="*/ 258 w 498"/>
                <a:gd name="T75" fmla="*/ 30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8" h="435">
                  <a:moveTo>
                    <a:pt x="497" y="434"/>
                  </a:moveTo>
                  <a:lnTo>
                    <a:pt x="497" y="434"/>
                  </a:lnTo>
                  <a:cubicBezTo>
                    <a:pt x="497" y="434"/>
                    <a:pt x="497" y="337"/>
                    <a:pt x="487" y="328"/>
                  </a:cubicBezTo>
                  <a:cubicBezTo>
                    <a:pt x="479" y="319"/>
                    <a:pt x="462" y="302"/>
                    <a:pt x="425" y="293"/>
                  </a:cubicBezTo>
                  <a:cubicBezTo>
                    <a:pt x="390" y="275"/>
                    <a:pt x="372" y="257"/>
                    <a:pt x="372" y="231"/>
                  </a:cubicBezTo>
                  <a:cubicBezTo>
                    <a:pt x="372" y="213"/>
                    <a:pt x="390" y="222"/>
                    <a:pt x="390" y="196"/>
                  </a:cubicBezTo>
                  <a:cubicBezTo>
                    <a:pt x="390" y="178"/>
                    <a:pt x="408" y="196"/>
                    <a:pt x="408" y="159"/>
                  </a:cubicBezTo>
                  <a:cubicBezTo>
                    <a:pt x="408" y="151"/>
                    <a:pt x="399" y="151"/>
                    <a:pt x="399" y="151"/>
                  </a:cubicBezTo>
                  <a:cubicBezTo>
                    <a:pt x="399" y="151"/>
                    <a:pt x="408" y="133"/>
                    <a:pt x="408" y="115"/>
                  </a:cubicBezTo>
                  <a:cubicBezTo>
                    <a:pt x="408" y="98"/>
                    <a:pt x="399" y="62"/>
                    <a:pt x="346" y="62"/>
                  </a:cubicBezTo>
                  <a:cubicBezTo>
                    <a:pt x="293" y="62"/>
                    <a:pt x="284" y="98"/>
                    <a:pt x="284" y="115"/>
                  </a:cubicBezTo>
                  <a:cubicBezTo>
                    <a:pt x="284" y="133"/>
                    <a:pt x="293" y="151"/>
                    <a:pt x="293" y="151"/>
                  </a:cubicBezTo>
                  <a:cubicBezTo>
                    <a:pt x="293" y="151"/>
                    <a:pt x="284" y="151"/>
                    <a:pt x="284" y="159"/>
                  </a:cubicBezTo>
                  <a:cubicBezTo>
                    <a:pt x="284" y="196"/>
                    <a:pt x="293" y="178"/>
                    <a:pt x="302" y="196"/>
                  </a:cubicBezTo>
                  <a:cubicBezTo>
                    <a:pt x="302" y="222"/>
                    <a:pt x="311" y="213"/>
                    <a:pt x="311" y="231"/>
                  </a:cubicBezTo>
                  <a:cubicBezTo>
                    <a:pt x="311" y="249"/>
                    <a:pt x="311" y="266"/>
                    <a:pt x="293" y="275"/>
                  </a:cubicBezTo>
                  <a:cubicBezTo>
                    <a:pt x="372" y="319"/>
                    <a:pt x="381" y="319"/>
                    <a:pt x="381" y="364"/>
                  </a:cubicBezTo>
                  <a:cubicBezTo>
                    <a:pt x="381" y="434"/>
                    <a:pt x="381" y="434"/>
                    <a:pt x="381" y="434"/>
                  </a:cubicBezTo>
                  <a:lnTo>
                    <a:pt x="497" y="434"/>
                  </a:lnTo>
                  <a:close/>
                  <a:moveTo>
                    <a:pt x="258" y="302"/>
                  </a:moveTo>
                  <a:lnTo>
                    <a:pt x="258" y="302"/>
                  </a:lnTo>
                  <a:cubicBezTo>
                    <a:pt x="204" y="284"/>
                    <a:pt x="187" y="266"/>
                    <a:pt x="187" y="231"/>
                  </a:cubicBezTo>
                  <a:cubicBezTo>
                    <a:pt x="187" y="204"/>
                    <a:pt x="204" y="213"/>
                    <a:pt x="213" y="168"/>
                  </a:cubicBezTo>
                  <a:cubicBezTo>
                    <a:pt x="213" y="159"/>
                    <a:pt x="231" y="168"/>
                    <a:pt x="231" y="133"/>
                  </a:cubicBezTo>
                  <a:cubicBezTo>
                    <a:pt x="231" y="115"/>
                    <a:pt x="222" y="115"/>
                    <a:pt x="222" y="115"/>
                  </a:cubicBezTo>
                  <a:cubicBezTo>
                    <a:pt x="222" y="115"/>
                    <a:pt x="222" y="89"/>
                    <a:pt x="231" y="71"/>
                  </a:cubicBezTo>
                  <a:cubicBezTo>
                    <a:pt x="231" y="53"/>
                    <a:pt x="213" y="0"/>
                    <a:pt x="151" y="0"/>
                  </a:cubicBezTo>
                  <a:cubicBezTo>
                    <a:pt x="80" y="0"/>
                    <a:pt x="71" y="53"/>
                    <a:pt x="71" y="71"/>
                  </a:cubicBezTo>
                  <a:cubicBezTo>
                    <a:pt x="71" y="89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33"/>
                  </a:cubicBezTo>
                  <a:cubicBezTo>
                    <a:pt x="71" y="168"/>
                    <a:pt x="80" y="159"/>
                    <a:pt x="89" y="168"/>
                  </a:cubicBezTo>
                  <a:cubicBezTo>
                    <a:pt x="89" y="213"/>
                    <a:pt x="107" y="204"/>
                    <a:pt x="107" y="231"/>
                  </a:cubicBezTo>
                  <a:cubicBezTo>
                    <a:pt x="107" y="266"/>
                    <a:pt x="89" y="284"/>
                    <a:pt x="45" y="302"/>
                  </a:cubicBezTo>
                  <a:cubicBezTo>
                    <a:pt x="27" y="310"/>
                    <a:pt x="0" y="319"/>
                    <a:pt x="0" y="34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46" y="434"/>
                    <a:pt x="346" y="434"/>
                    <a:pt x="346" y="434"/>
                  </a:cubicBezTo>
                  <a:cubicBezTo>
                    <a:pt x="346" y="434"/>
                    <a:pt x="346" y="381"/>
                    <a:pt x="346" y="364"/>
                  </a:cubicBezTo>
                  <a:cubicBezTo>
                    <a:pt x="346" y="346"/>
                    <a:pt x="302" y="328"/>
                    <a:pt x="258" y="30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86000" y="7823460"/>
            <a:ext cx="8660006" cy="2643646"/>
            <a:chOff x="11201207" y="10469402"/>
            <a:chExt cx="8660006" cy="2643646"/>
          </a:xfrm>
        </p:grpSpPr>
        <p:sp>
          <p:nvSpPr>
            <p:cNvPr id="29" name="TextBox 28"/>
            <p:cNvSpPr txBox="1"/>
            <p:nvPr/>
          </p:nvSpPr>
          <p:spPr bwMode="auto">
            <a:xfrm>
              <a:off x="11201207" y="11112500"/>
              <a:ext cx="8660006" cy="2000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 smtClean="0">
                  <a:solidFill>
                    <a:schemeClr val="accent4"/>
                  </a:solidFill>
                  <a:latin typeface="Lato" charset="0"/>
                  <a:ea typeface="Lato" charset="0"/>
                  <a:cs typeface="Lato" charset="0"/>
                </a:rPr>
                <a:t>THREE BIG THINGS:</a:t>
              </a:r>
              <a:endParaRPr lang="en-US" sz="4000" b="1" dirty="0">
                <a:solidFill>
                  <a:schemeClr val="accent4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WHY ARE TEAMS NECESSARY?</a:t>
              </a:r>
              <a:br>
                <a:rPr lang="en-US" sz="2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</a:br>
              <a:r>
                <a:rPr lang="en-US" sz="2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WHAT MAKES A GREAT TEAM?</a:t>
              </a:r>
            </a:p>
            <a:p>
              <a:pPr algn="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HOW DO YOU LEAD, COACH AND TRAIN THEM?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6607348" y="10469402"/>
              <a:ext cx="1966913" cy="542925"/>
              <a:chOff x="15395291" y="10388756"/>
              <a:chExt cx="1966913" cy="542925"/>
            </a:xfrm>
          </p:grpSpPr>
          <p:sp>
            <p:nvSpPr>
              <p:cNvPr id="31" name="AutoShape 39"/>
              <p:cNvSpPr>
                <a:spLocks/>
              </p:cNvSpPr>
              <p:nvPr/>
            </p:nvSpPr>
            <p:spPr bwMode="auto">
              <a:xfrm>
                <a:off x="16765304" y="10388756"/>
                <a:ext cx="596900" cy="542925"/>
              </a:xfrm>
              <a:custGeom>
                <a:avLst/>
                <a:gdLst>
                  <a:gd name="T0" fmla="*/ 10797 w 21595"/>
                  <a:gd name="T1" fmla="*/ 10800 h 21600"/>
                  <a:gd name="T2" fmla="*/ 10797 w 21595"/>
                  <a:gd name="T3" fmla="*/ 10800 h 21600"/>
                  <a:gd name="T4" fmla="*/ 10797 w 21595"/>
                  <a:gd name="T5" fmla="*/ 10800 h 21600"/>
                  <a:gd name="T6" fmla="*/ 10797 w 21595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599"/>
                      <a:pt x="9079" y="21599"/>
                    </a:cubicBezTo>
                    <a:lnTo>
                      <a:pt x="8043" y="2159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/>
            </p:spPr>
            <p:txBody>
              <a:bodyPr lIns="101578" tIns="101578" rIns="101578" bIns="101578" anchor="ctr"/>
              <a:lstStyle/>
              <a:p>
                <a:pPr defTabSz="91419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5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2" name="AutoShape 39"/>
              <p:cNvSpPr>
                <a:spLocks/>
              </p:cNvSpPr>
              <p:nvPr/>
            </p:nvSpPr>
            <p:spPr bwMode="auto">
              <a:xfrm>
                <a:off x="15395291" y="10388756"/>
                <a:ext cx="596900" cy="542925"/>
              </a:xfrm>
              <a:custGeom>
                <a:avLst/>
                <a:gdLst>
                  <a:gd name="T0" fmla="*/ 10797 w 21595"/>
                  <a:gd name="T1" fmla="*/ 10800 h 21600"/>
                  <a:gd name="T2" fmla="*/ 10797 w 21595"/>
                  <a:gd name="T3" fmla="*/ 10800 h 21600"/>
                  <a:gd name="T4" fmla="*/ 10797 w 21595"/>
                  <a:gd name="T5" fmla="*/ 10800 h 21600"/>
                  <a:gd name="T6" fmla="*/ 10797 w 21595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599"/>
                      <a:pt x="9079" y="21599"/>
                    </a:cubicBezTo>
                    <a:lnTo>
                      <a:pt x="8043" y="2159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/>
            </p:spPr>
            <p:txBody>
              <a:bodyPr lIns="101578" tIns="101578" rIns="101578" bIns="101578" anchor="ctr"/>
              <a:lstStyle/>
              <a:p>
                <a:pPr defTabSz="91419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5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3" name="AutoShape 39"/>
              <p:cNvSpPr>
                <a:spLocks/>
              </p:cNvSpPr>
              <p:nvPr/>
            </p:nvSpPr>
            <p:spPr bwMode="auto">
              <a:xfrm>
                <a:off x="16080297" y="10388756"/>
                <a:ext cx="596900" cy="542925"/>
              </a:xfrm>
              <a:custGeom>
                <a:avLst/>
                <a:gdLst>
                  <a:gd name="T0" fmla="*/ 10797 w 21595"/>
                  <a:gd name="T1" fmla="*/ 10800 h 21600"/>
                  <a:gd name="T2" fmla="*/ 10797 w 21595"/>
                  <a:gd name="T3" fmla="*/ 10800 h 21600"/>
                  <a:gd name="T4" fmla="*/ 10797 w 21595"/>
                  <a:gd name="T5" fmla="*/ 10800 h 21600"/>
                  <a:gd name="T6" fmla="*/ 10797 w 21595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599"/>
                      <a:pt x="9079" y="21599"/>
                    </a:cubicBezTo>
                    <a:lnTo>
                      <a:pt x="8043" y="2159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/>
            </p:spPr>
            <p:txBody>
              <a:bodyPr lIns="101578" tIns="101578" rIns="101578" bIns="101578" anchor="ctr"/>
              <a:lstStyle/>
              <a:p>
                <a:pPr defTabSz="91419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5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13687044" y="11239564"/>
            <a:ext cx="33940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rPr>
              <a:t>TAKEAWAYS</a:t>
            </a:r>
          </a:p>
        </p:txBody>
      </p:sp>
      <p:sp>
        <p:nvSpPr>
          <p:cNvPr id="40" name="Freeform 65"/>
          <p:cNvSpPr>
            <a:spLocks noChangeAspect="1" noChangeArrowheads="1"/>
          </p:cNvSpPr>
          <p:nvPr/>
        </p:nvSpPr>
        <p:spPr bwMode="auto">
          <a:xfrm>
            <a:off x="15085311" y="10531908"/>
            <a:ext cx="597540" cy="658368"/>
          </a:xfrm>
          <a:custGeom>
            <a:avLst/>
            <a:gdLst>
              <a:gd name="T0" fmla="*/ 2147483646 w 417"/>
              <a:gd name="T1" fmla="*/ 2147483646 h 417"/>
              <a:gd name="T2" fmla="*/ 2147483646 w 417"/>
              <a:gd name="T3" fmla="*/ 2147483646 h 417"/>
              <a:gd name="T4" fmla="*/ 2147483646 w 417"/>
              <a:gd name="T5" fmla="*/ 2147483646 h 417"/>
              <a:gd name="T6" fmla="*/ 2147483646 w 417"/>
              <a:gd name="T7" fmla="*/ 2147483646 h 417"/>
              <a:gd name="T8" fmla="*/ 2147483646 w 417"/>
              <a:gd name="T9" fmla="*/ 2147483646 h 417"/>
              <a:gd name="T10" fmla="*/ 2147483646 w 417"/>
              <a:gd name="T11" fmla="*/ 2147483646 h 417"/>
              <a:gd name="T12" fmla="*/ 2147483646 w 417"/>
              <a:gd name="T13" fmla="*/ 0 h 417"/>
              <a:gd name="T14" fmla="*/ 2147483646 w 417"/>
              <a:gd name="T15" fmla="*/ 2147483646 h 417"/>
              <a:gd name="T16" fmla="*/ 2147483646 w 417"/>
              <a:gd name="T17" fmla="*/ 0 h 417"/>
              <a:gd name="T18" fmla="*/ 2147483646 w 417"/>
              <a:gd name="T19" fmla="*/ 2147483646 h 417"/>
              <a:gd name="T20" fmla="*/ 2147483646 w 417"/>
              <a:gd name="T21" fmla="*/ 2147483646 h 417"/>
              <a:gd name="T22" fmla="*/ 2147483646 w 417"/>
              <a:gd name="T23" fmla="*/ 2147483646 h 417"/>
              <a:gd name="T24" fmla="*/ 0 w 417"/>
              <a:gd name="T25" fmla="*/ 2147483646 h 417"/>
              <a:gd name="T26" fmla="*/ 2147483646 w 417"/>
              <a:gd name="T27" fmla="*/ 2147483646 h 417"/>
              <a:gd name="T28" fmla="*/ 0 w 417"/>
              <a:gd name="T29" fmla="*/ 2147483646 h 417"/>
              <a:gd name="T30" fmla="*/ 2147483646 w 417"/>
              <a:gd name="T31" fmla="*/ 2147483646 h 417"/>
              <a:gd name="T32" fmla="*/ 2147483646 w 417"/>
              <a:gd name="T33" fmla="*/ 2147483646 h 417"/>
              <a:gd name="T34" fmla="*/ 2147483646 w 417"/>
              <a:gd name="T35" fmla="*/ 2147483646 h 417"/>
              <a:gd name="T36" fmla="*/ 2147483646 w 417"/>
              <a:gd name="T37" fmla="*/ 2147483646 h 417"/>
              <a:gd name="T38" fmla="*/ 2147483646 w 417"/>
              <a:gd name="T39" fmla="*/ 2147483646 h 417"/>
              <a:gd name="T40" fmla="*/ 2147483646 w 417"/>
              <a:gd name="T41" fmla="*/ 2147483646 h 417"/>
              <a:gd name="T42" fmla="*/ 2147483646 w 417"/>
              <a:gd name="T43" fmla="*/ 2147483646 h 417"/>
              <a:gd name="T44" fmla="*/ 2147483646 w 417"/>
              <a:gd name="T45" fmla="*/ 2147483646 h 417"/>
              <a:gd name="T46" fmla="*/ 2147483646 w 417"/>
              <a:gd name="T47" fmla="*/ 2147483646 h 417"/>
              <a:gd name="T48" fmla="*/ 2147483646 w 417"/>
              <a:gd name="T49" fmla="*/ 2147483646 h 417"/>
              <a:gd name="T50" fmla="*/ 2147483646 w 417"/>
              <a:gd name="T51" fmla="*/ 2147483646 h 417"/>
              <a:gd name="T52" fmla="*/ 2147483646 w 417"/>
              <a:gd name="T53" fmla="*/ 2147483646 h 417"/>
              <a:gd name="T54" fmla="*/ 2147483646 w 417"/>
              <a:gd name="T55" fmla="*/ 2147483646 h 417"/>
              <a:gd name="T56" fmla="*/ 2147483646 w 417"/>
              <a:gd name="T57" fmla="*/ 2147483646 h 417"/>
              <a:gd name="T58" fmla="*/ 2147483646 w 417"/>
              <a:gd name="T59" fmla="*/ 2147483646 h 417"/>
              <a:gd name="T60" fmla="*/ 2147483646 w 417"/>
              <a:gd name="T61" fmla="*/ 2147483646 h 417"/>
              <a:gd name="T62" fmla="*/ 2147483646 w 417"/>
              <a:gd name="T63" fmla="*/ 2147483646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791993" y="4858227"/>
            <a:ext cx="13026970" cy="3945908"/>
            <a:chOff x="8281193" y="2226786"/>
            <a:chExt cx="7824788" cy="2370151"/>
          </a:xfrm>
        </p:grpSpPr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8281193" y="2988575"/>
              <a:ext cx="7824788" cy="1608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r>
                <a:rPr lang="en-US" altLang="en-US" sz="6000" b="1" dirty="0" smtClean="0">
                  <a:solidFill>
                    <a:schemeClr val="accent5"/>
                  </a:solidFill>
                  <a:latin typeface="Lato" charset="0"/>
                  <a:ea typeface="Lato" charset="0"/>
                  <a:cs typeface="Lato" charset="0"/>
                </a:rPr>
                <a:t>THE CHALLENGE</a:t>
              </a:r>
              <a:endParaRPr lang="en-US" altLang="en-US" sz="6000" b="1" dirty="0">
                <a:solidFill>
                  <a:schemeClr val="accent5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CLIENTS ARE CHANGING FASTER THAN WE </a:t>
              </a:r>
            </a:p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ARE ADAPTING WHILE WE CLING TO PERSONAL </a:t>
              </a:r>
            </a:p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COMFORTS AND PREFERENCES</a:t>
              </a:r>
              <a:endParaRPr lang="en-US" altLang="en-US" sz="36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" name="Freeform 384"/>
            <p:cNvSpPr>
              <a:spLocks noChangeArrowheads="1"/>
            </p:cNvSpPr>
            <p:nvPr/>
          </p:nvSpPr>
          <p:spPr bwMode="auto">
            <a:xfrm>
              <a:off x="11823700" y="2226786"/>
              <a:ext cx="739775" cy="711200"/>
            </a:xfrm>
            <a:custGeom>
              <a:avLst/>
              <a:gdLst>
                <a:gd name="T0" fmla="*/ 2147483646 w 561"/>
                <a:gd name="T1" fmla="*/ 2147483646 h 537"/>
                <a:gd name="T2" fmla="*/ 2147483646 w 561"/>
                <a:gd name="T3" fmla="*/ 2147483646 h 537"/>
                <a:gd name="T4" fmla="*/ 2147483646 w 561"/>
                <a:gd name="T5" fmla="*/ 0 h 537"/>
                <a:gd name="T6" fmla="*/ 0 w 561"/>
                <a:gd name="T7" fmla="*/ 2147483646 h 537"/>
                <a:gd name="T8" fmla="*/ 2147483646 w 561"/>
                <a:gd name="T9" fmla="*/ 2147483646 h 537"/>
                <a:gd name="T10" fmla="*/ 2147483646 w 561"/>
                <a:gd name="T11" fmla="*/ 2147483646 h 537"/>
                <a:gd name="T12" fmla="*/ 2147483646 w 561"/>
                <a:gd name="T13" fmla="*/ 2147483646 h 537"/>
                <a:gd name="T14" fmla="*/ 2147483646 w 561"/>
                <a:gd name="T15" fmla="*/ 2147483646 h 537"/>
                <a:gd name="T16" fmla="*/ 2147483646 w 561"/>
                <a:gd name="T17" fmla="*/ 2147483646 h 537"/>
                <a:gd name="T18" fmla="*/ 2147483646 w 561"/>
                <a:gd name="T19" fmla="*/ 2147483646 h 537"/>
                <a:gd name="T20" fmla="*/ 2147483646 w 561"/>
                <a:gd name="T21" fmla="*/ 2147483646 h 537"/>
                <a:gd name="T22" fmla="*/ 2147483646 w 561"/>
                <a:gd name="T23" fmla="*/ 2147483646 h 5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1" h="537">
                  <a:moveTo>
                    <a:pt x="455" y="279"/>
                  </a:moveTo>
                  <a:lnTo>
                    <a:pt x="560" y="279"/>
                  </a:lnTo>
                  <a:lnTo>
                    <a:pt x="280" y="0"/>
                  </a:lnTo>
                  <a:lnTo>
                    <a:pt x="0" y="279"/>
                  </a:lnTo>
                  <a:lnTo>
                    <a:pt x="105" y="279"/>
                  </a:lnTo>
                  <a:lnTo>
                    <a:pt x="105" y="536"/>
                  </a:lnTo>
                  <a:lnTo>
                    <a:pt x="233" y="536"/>
                  </a:lnTo>
                  <a:lnTo>
                    <a:pt x="233" y="378"/>
                  </a:lnTo>
                  <a:lnTo>
                    <a:pt x="333" y="378"/>
                  </a:lnTo>
                  <a:lnTo>
                    <a:pt x="333" y="536"/>
                  </a:lnTo>
                  <a:lnTo>
                    <a:pt x="455" y="536"/>
                  </a:lnTo>
                  <a:lnTo>
                    <a:pt x="455" y="27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52366" tIns="76183" rIns="152366" bIns="76183" anchor="ctr"/>
            <a:lstStyle/>
            <a:p>
              <a:endParaRPr lang="en-US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6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87174" cy="146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92830" y="3494501"/>
            <a:ext cx="13026970" cy="8149630"/>
            <a:chOff x="5692830" y="5018501"/>
            <a:chExt cx="13026970" cy="8149630"/>
          </a:xfrm>
        </p:grpSpPr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692830" y="6981822"/>
              <a:ext cx="13026970" cy="6186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Onboarding teams</a:t>
              </a:r>
            </a:p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Performance pods</a:t>
              </a:r>
            </a:p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BD Skill Development</a:t>
              </a:r>
            </a:p>
            <a:p>
              <a:pPr algn="ctr" eaLnBrk="1" hangingPunct="1"/>
              <a:endParaRPr lang="en-US" altLang="en-US" sz="36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CLIENT/ACCOUNT TEAMS</a:t>
              </a:r>
              <a:endParaRPr lang="en-US" altLang="en-US" sz="36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eaLnBrk="1" hangingPunct="1"/>
              <a:r>
                <a:rPr lang="en-US" altLang="en-US" sz="3600" b="1" cap="all" dirty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INDUSTRY TEAMS</a:t>
              </a:r>
            </a:p>
            <a:p>
              <a:pPr algn="ctr" eaLnBrk="1" hangingPunct="1"/>
              <a:r>
                <a:rPr lang="en-US" altLang="en-US" sz="3600" b="1" cap="all" dirty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ISSUE AND INCIDENT </a:t>
              </a:r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TEAMS</a:t>
              </a:r>
            </a:p>
            <a:p>
              <a:pPr algn="ctr" eaLnBrk="1" hangingPunct="1"/>
              <a:endParaRPr lang="en-US" altLang="en-US" sz="36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eaLnBrk="1" hangingPunct="1"/>
              <a:r>
                <a:rPr lang="en-US" altLang="en-US" sz="3600" b="1" cap="all" dirty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CRISIS and response TEAMS</a:t>
              </a:r>
            </a:p>
            <a:p>
              <a:pPr algn="ctr" eaLnBrk="1" hangingPunct="1"/>
              <a:r>
                <a:rPr lang="en-US" altLang="en-US" sz="3600" b="1" cap="all" dirty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MERGER and expansion TEAMS</a:t>
              </a:r>
            </a:p>
            <a:p>
              <a:pPr algn="ctr" eaLnBrk="1" hangingPunct="1"/>
              <a:r>
                <a:rPr lang="en-US" altLang="en-US" sz="3600" b="1" cap="all" dirty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GROWTH AND PROSPERITY </a:t>
              </a:r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TEAMS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31452" y="5018501"/>
              <a:ext cx="1214972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dirty="0" smtClean="0">
                  <a:solidFill>
                    <a:srgbClr val="4D6D93"/>
                  </a:solidFill>
                  <a:latin typeface="Lato" charset="0"/>
                  <a:ea typeface="Lato" charset="0"/>
                  <a:cs typeface="Lato" charset="0"/>
                </a:rPr>
                <a:t>BD TEAMS WE WILL EXPLORE</a:t>
              </a:r>
              <a:endParaRPr lang="en-US" sz="6000" b="1" dirty="0">
                <a:solidFill>
                  <a:srgbClr val="4D6D93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1058235" y="876299"/>
            <a:ext cx="2287853" cy="2286000"/>
            <a:chOff x="4964487" y="4086222"/>
            <a:chExt cx="2333929" cy="2332038"/>
          </a:xfrm>
        </p:grpSpPr>
        <p:sp>
          <p:nvSpPr>
            <p:cNvPr id="8" name="Oval 9"/>
            <p:cNvSpPr>
              <a:spLocks/>
            </p:cNvSpPr>
            <p:nvPr/>
          </p:nvSpPr>
          <p:spPr bwMode="auto">
            <a:xfrm>
              <a:off x="4964487" y="4086222"/>
              <a:ext cx="2333929" cy="2332038"/>
            </a:xfrm>
            <a:prstGeom prst="ellipse">
              <a:avLst/>
            </a:prstGeom>
            <a:solidFill>
              <a:schemeClr val="accent1"/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114299" dir="5400000" algn="ctr" rotWithShape="0">
                <a:schemeClr val="bg2">
                  <a:alpha val="9000"/>
                </a:schemeClr>
              </a:outerShdw>
            </a:effec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700" dirty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Source Sans Pro Semibold" charset="0"/>
              </a:endParaRPr>
            </a:p>
          </p:txBody>
        </p:sp>
        <p:sp>
          <p:nvSpPr>
            <p:cNvPr id="9" name="AutoShape 49"/>
            <p:cNvSpPr>
              <a:spLocks/>
            </p:cNvSpPr>
            <p:nvPr/>
          </p:nvSpPr>
          <p:spPr bwMode="auto">
            <a:xfrm>
              <a:off x="5644044" y="4772353"/>
              <a:ext cx="873915" cy="87764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143" y="21047"/>
                  </a:moveTo>
                  <a:cubicBezTo>
                    <a:pt x="3143" y="21200"/>
                    <a:pt x="3101" y="21329"/>
                    <a:pt x="3025" y="21435"/>
                  </a:cubicBezTo>
                  <a:cubicBezTo>
                    <a:pt x="2947" y="21544"/>
                    <a:pt x="2841" y="21599"/>
                    <a:pt x="2707" y="21599"/>
                  </a:cubicBezTo>
                  <a:lnTo>
                    <a:pt x="457" y="21599"/>
                  </a:lnTo>
                  <a:cubicBezTo>
                    <a:pt x="154" y="21599"/>
                    <a:pt x="0" y="21414"/>
                    <a:pt x="0" y="21047"/>
                  </a:cubicBezTo>
                  <a:lnTo>
                    <a:pt x="0" y="17393"/>
                  </a:lnTo>
                  <a:cubicBezTo>
                    <a:pt x="0" y="17244"/>
                    <a:pt x="46" y="17114"/>
                    <a:pt x="134" y="17006"/>
                  </a:cubicBezTo>
                  <a:cubicBezTo>
                    <a:pt x="225" y="16900"/>
                    <a:pt x="332" y="16844"/>
                    <a:pt x="457" y="16844"/>
                  </a:cubicBezTo>
                  <a:lnTo>
                    <a:pt x="2707" y="16844"/>
                  </a:lnTo>
                  <a:cubicBezTo>
                    <a:pt x="2834" y="16844"/>
                    <a:pt x="2937" y="16900"/>
                    <a:pt x="3018" y="17006"/>
                  </a:cubicBezTo>
                  <a:cubicBezTo>
                    <a:pt x="3101" y="17114"/>
                    <a:pt x="3143" y="17244"/>
                    <a:pt x="3143" y="17393"/>
                  </a:cubicBezTo>
                  <a:lnTo>
                    <a:pt x="3143" y="21047"/>
                  </a:lnTo>
                  <a:close/>
                  <a:moveTo>
                    <a:pt x="7757" y="21047"/>
                  </a:moveTo>
                  <a:cubicBezTo>
                    <a:pt x="7757" y="21200"/>
                    <a:pt x="7715" y="21329"/>
                    <a:pt x="7634" y="21435"/>
                  </a:cubicBezTo>
                  <a:cubicBezTo>
                    <a:pt x="7551" y="21544"/>
                    <a:pt x="7448" y="21599"/>
                    <a:pt x="7324" y="21599"/>
                  </a:cubicBezTo>
                  <a:lnTo>
                    <a:pt x="5062" y="21599"/>
                  </a:lnTo>
                  <a:cubicBezTo>
                    <a:pt x="4934" y="21599"/>
                    <a:pt x="4829" y="21544"/>
                    <a:pt x="4739" y="21435"/>
                  </a:cubicBezTo>
                  <a:cubicBezTo>
                    <a:pt x="4648" y="21329"/>
                    <a:pt x="4604" y="21200"/>
                    <a:pt x="4604" y="21047"/>
                  </a:cubicBezTo>
                  <a:lnTo>
                    <a:pt x="4604" y="14947"/>
                  </a:lnTo>
                  <a:cubicBezTo>
                    <a:pt x="4604" y="14797"/>
                    <a:pt x="4648" y="14668"/>
                    <a:pt x="4739" y="14559"/>
                  </a:cubicBezTo>
                  <a:cubicBezTo>
                    <a:pt x="4829" y="14453"/>
                    <a:pt x="4934" y="14398"/>
                    <a:pt x="5062" y="14398"/>
                  </a:cubicBezTo>
                  <a:lnTo>
                    <a:pt x="7324" y="14398"/>
                  </a:lnTo>
                  <a:cubicBezTo>
                    <a:pt x="7448" y="14398"/>
                    <a:pt x="7551" y="14453"/>
                    <a:pt x="7634" y="14559"/>
                  </a:cubicBezTo>
                  <a:cubicBezTo>
                    <a:pt x="7715" y="14668"/>
                    <a:pt x="7757" y="14797"/>
                    <a:pt x="7757" y="14947"/>
                  </a:cubicBezTo>
                  <a:lnTo>
                    <a:pt x="7757" y="21047"/>
                  </a:lnTo>
                  <a:close/>
                  <a:moveTo>
                    <a:pt x="12388" y="21047"/>
                  </a:moveTo>
                  <a:cubicBezTo>
                    <a:pt x="12388" y="21200"/>
                    <a:pt x="12342" y="21329"/>
                    <a:pt x="12251" y="21435"/>
                  </a:cubicBezTo>
                  <a:cubicBezTo>
                    <a:pt x="12165" y="21544"/>
                    <a:pt x="12055" y="21599"/>
                    <a:pt x="11928" y="21599"/>
                  </a:cubicBezTo>
                  <a:lnTo>
                    <a:pt x="9666" y="21599"/>
                  </a:lnTo>
                  <a:cubicBezTo>
                    <a:pt x="9541" y="21599"/>
                    <a:pt x="9434" y="21544"/>
                    <a:pt x="9343" y="21435"/>
                  </a:cubicBezTo>
                  <a:cubicBezTo>
                    <a:pt x="9255" y="21329"/>
                    <a:pt x="9208" y="21200"/>
                    <a:pt x="9208" y="21047"/>
                  </a:cubicBezTo>
                  <a:lnTo>
                    <a:pt x="9208" y="11546"/>
                  </a:lnTo>
                  <a:cubicBezTo>
                    <a:pt x="9208" y="11393"/>
                    <a:pt x="9255" y="11264"/>
                    <a:pt x="9343" y="11158"/>
                  </a:cubicBezTo>
                  <a:cubicBezTo>
                    <a:pt x="9434" y="11049"/>
                    <a:pt x="9541" y="10996"/>
                    <a:pt x="9666" y="10996"/>
                  </a:cubicBezTo>
                  <a:lnTo>
                    <a:pt x="11928" y="10996"/>
                  </a:lnTo>
                  <a:cubicBezTo>
                    <a:pt x="12055" y="10996"/>
                    <a:pt x="12165" y="11049"/>
                    <a:pt x="12251" y="11158"/>
                  </a:cubicBezTo>
                  <a:cubicBezTo>
                    <a:pt x="12342" y="11264"/>
                    <a:pt x="12388" y="11393"/>
                    <a:pt x="12388" y="11546"/>
                  </a:cubicBezTo>
                  <a:lnTo>
                    <a:pt x="12388" y="21047"/>
                  </a:lnTo>
                  <a:close/>
                  <a:moveTo>
                    <a:pt x="16993" y="21047"/>
                  </a:moveTo>
                  <a:cubicBezTo>
                    <a:pt x="16993" y="21200"/>
                    <a:pt x="16946" y="21329"/>
                    <a:pt x="16856" y="21435"/>
                  </a:cubicBezTo>
                  <a:cubicBezTo>
                    <a:pt x="16767" y="21544"/>
                    <a:pt x="16660" y="21599"/>
                    <a:pt x="16535" y="21599"/>
                  </a:cubicBezTo>
                  <a:lnTo>
                    <a:pt x="14285" y="21599"/>
                  </a:lnTo>
                  <a:cubicBezTo>
                    <a:pt x="14158" y="21599"/>
                    <a:pt x="14055" y="21544"/>
                    <a:pt x="13974" y="21435"/>
                  </a:cubicBezTo>
                  <a:cubicBezTo>
                    <a:pt x="13894" y="21329"/>
                    <a:pt x="13850" y="21200"/>
                    <a:pt x="13850" y="21047"/>
                  </a:cubicBezTo>
                  <a:lnTo>
                    <a:pt x="13850" y="7058"/>
                  </a:lnTo>
                  <a:cubicBezTo>
                    <a:pt x="13850" y="6908"/>
                    <a:pt x="13891" y="6781"/>
                    <a:pt x="13967" y="6670"/>
                  </a:cubicBezTo>
                  <a:cubicBezTo>
                    <a:pt x="14045" y="6564"/>
                    <a:pt x="14151" y="6511"/>
                    <a:pt x="14285" y="6511"/>
                  </a:cubicBezTo>
                  <a:lnTo>
                    <a:pt x="16535" y="6511"/>
                  </a:lnTo>
                  <a:cubicBezTo>
                    <a:pt x="16660" y="6511"/>
                    <a:pt x="16767" y="6561"/>
                    <a:pt x="16855" y="6664"/>
                  </a:cubicBezTo>
                  <a:cubicBezTo>
                    <a:pt x="16946" y="6767"/>
                    <a:pt x="16993" y="6899"/>
                    <a:pt x="16993" y="7058"/>
                  </a:cubicBezTo>
                  <a:lnTo>
                    <a:pt x="16993" y="21047"/>
                  </a:lnTo>
                  <a:close/>
                  <a:moveTo>
                    <a:pt x="21599" y="21047"/>
                  </a:moveTo>
                  <a:cubicBezTo>
                    <a:pt x="21599" y="21414"/>
                    <a:pt x="21448" y="21599"/>
                    <a:pt x="21139" y="21599"/>
                  </a:cubicBezTo>
                  <a:lnTo>
                    <a:pt x="18914" y="21599"/>
                  </a:lnTo>
                  <a:cubicBezTo>
                    <a:pt x="18611" y="21599"/>
                    <a:pt x="18456" y="21414"/>
                    <a:pt x="18456" y="21047"/>
                  </a:cubicBezTo>
                  <a:lnTo>
                    <a:pt x="18456" y="549"/>
                  </a:lnTo>
                  <a:cubicBezTo>
                    <a:pt x="18456" y="182"/>
                    <a:pt x="18608" y="0"/>
                    <a:pt x="18914" y="0"/>
                  </a:cubicBezTo>
                  <a:lnTo>
                    <a:pt x="21139" y="0"/>
                  </a:lnTo>
                  <a:cubicBezTo>
                    <a:pt x="21445" y="0"/>
                    <a:pt x="21599" y="182"/>
                    <a:pt x="21599" y="549"/>
                  </a:cubicBezTo>
                  <a:lnTo>
                    <a:pt x="21599" y="210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37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791993" y="4801303"/>
            <a:ext cx="13026970" cy="6358839"/>
            <a:chOff x="5791993" y="3734503"/>
            <a:chExt cx="13026970" cy="6358839"/>
          </a:xfrm>
        </p:grpSpPr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791993" y="6677022"/>
              <a:ext cx="13026970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Leadership is vision and guidance for everyone.</a:t>
              </a:r>
              <a:b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</a:br>
              <a:endParaRPr lang="en-US" altLang="en-US" sz="36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Coaching is a one-on-one activity.</a:t>
              </a:r>
            </a:p>
            <a:p>
              <a:pPr algn="ctr" eaLnBrk="1" hangingPunct="1"/>
              <a:endParaRPr lang="en-US" altLang="en-US" sz="36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Training should always be conducted in teams: before, during and after.</a:t>
              </a:r>
              <a:endParaRPr lang="en-US" altLang="en-US" sz="36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453918" y="5018501"/>
              <a:ext cx="570312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  <a:t>TAKEAWAY #1</a:t>
              </a:r>
              <a:endParaRPr lang="en-US" sz="6000" b="1" dirty="0">
                <a:solidFill>
                  <a:srgbClr val="7CB554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" name="Freeform 65"/>
            <p:cNvSpPr>
              <a:spLocks noChangeAspect="1" noChangeArrowheads="1"/>
            </p:cNvSpPr>
            <p:nvPr/>
          </p:nvSpPr>
          <p:spPr bwMode="auto">
            <a:xfrm>
              <a:off x="11722795" y="3734503"/>
              <a:ext cx="1165367" cy="1283998"/>
            </a:xfrm>
            <a:custGeom>
              <a:avLst/>
              <a:gdLst>
                <a:gd name="T0" fmla="*/ 2147483646 w 417"/>
                <a:gd name="T1" fmla="*/ 2147483646 h 417"/>
                <a:gd name="T2" fmla="*/ 2147483646 w 417"/>
                <a:gd name="T3" fmla="*/ 2147483646 h 417"/>
                <a:gd name="T4" fmla="*/ 2147483646 w 417"/>
                <a:gd name="T5" fmla="*/ 2147483646 h 417"/>
                <a:gd name="T6" fmla="*/ 2147483646 w 417"/>
                <a:gd name="T7" fmla="*/ 2147483646 h 417"/>
                <a:gd name="T8" fmla="*/ 2147483646 w 417"/>
                <a:gd name="T9" fmla="*/ 2147483646 h 417"/>
                <a:gd name="T10" fmla="*/ 2147483646 w 417"/>
                <a:gd name="T11" fmla="*/ 2147483646 h 417"/>
                <a:gd name="T12" fmla="*/ 2147483646 w 417"/>
                <a:gd name="T13" fmla="*/ 0 h 417"/>
                <a:gd name="T14" fmla="*/ 2147483646 w 417"/>
                <a:gd name="T15" fmla="*/ 2147483646 h 417"/>
                <a:gd name="T16" fmla="*/ 2147483646 w 417"/>
                <a:gd name="T17" fmla="*/ 0 h 417"/>
                <a:gd name="T18" fmla="*/ 2147483646 w 417"/>
                <a:gd name="T19" fmla="*/ 2147483646 h 417"/>
                <a:gd name="T20" fmla="*/ 2147483646 w 417"/>
                <a:gd name="T21" fmla="*/ 2147483646 h 417"/>
                <a:gd name="T22" fmla="*/ 2147483646 w 417"/>
                <a:gd name="T23" fmla="*/ 2147483646 h 417"/>
                <a:gd name="T24" fmla="*/ 0 w 417"/>
                <a:gd name="T25" fmla="*/ 2147483646 h 417"/>
                <a:gd name="T26" fmla="*/ 2147483646 w 417"/>
                <a:gd name="T27" fmla="*/ 2147483646 h 417"/>
                <a:gd name="T28" fmla="*/ 0 w 417"/>
                <a:gd name="T29" fmla="*/ 2147483646 h 417"/>
                <a:gd name="T30" fmla="*/ 2147483646 w 417"/>
                <a:gd name="T31" fmla="*/ 2147483646 h 417"/>
                <a:gd name="T32" fmla="*/ 2147483646 w 417"/>
                <a:gd name="T33" fmla="*/ 2147483646 h 417"/>
                <a:gd name="T34" fmla="*/ 2147483646 w 417"/>
                <a:gd name="T35" fmla="*/ 2147483646 h 417"/>
                <a:gd name="T36" fmla="*/ 2147483646 w 417"/>
                <a:gd name="T37" fmla="*/ 2147483646 h 417"/>
                <a:gd name="T38" fmla="*/ 2147483646 w 417"/>
                <a:gd name="T39" fmla="*/ 2147483646 h 417"/>
                <a:gd name="T40" fmla="*/ 2147483646 w 417"/>
                <a:gd name="T41" fmla="*/ 2147483646 h 417"/>
                <a:gd name="T42" fmla="*/ 2147483646 w 417"/>
                <a:gd name="T43" fmla="*/ 2147483646 h 417"/>
                <a:gd name="T44" fmla="*/ 2147483646 w 417"/>
                <a:gd name="T45" fmla="*/ 2147483646 h 417"/>
                <a:gd name="T46" fmla="*/ 2147483646 w 417"/>
                <a:gd name="T47" fmla="*/ 2147483646 h 417"/>
                <a:gd name="T48" fmla="*/ 2147483646 w 417"/>
                <a:gd name="T49" fmla="*/ 2147483646 h 417"/>
                <a:gd name="T50" fmla="*/ 2147483646 w 417"/>
                <a:gd name="T51" fmla="*/ 2147483646 h 417"/>
                <a:gd name="T52" fmla="*/ 2147483646 w 417"/>
                <a:gd name="T53" fmla="*/ 2147483646 h 417"/>
                <a:gd name="T54" fmla="*/ 2147483646 w 417"/>
                <a:gd name="T55" fmla="*/ 2147483646 h 417"/>
                <a:gd name="T56" fmla="*/ 2147483646 w 417"/>
                <a:gd name="T57" fmla="*/ 2147483646 h 417"/>
                <a:gd name="T58" fmla="*/ 2147483646 w 417"/>
                <a:gd name="T59" fmla="*/ 2147483646 h 417"/>
                <a:gd name="T60" fmla="*/ 2147483646 w 417"/>
                <a:gd name="T61" fmla="*/ 2147483646 h 417"/>
                <a:gd name="T62" fmla="*/ 2147483646 w 417"/>
                <a:gd name="T63" fmla="*/ 2147483646 h 4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none" anchor="ctr"/>
            <a:lstStyle/>
            <a:p>
              <a:endParaRPr lang="en-US">
                <a:solidFill>
                  <a:srgbClr val="73757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09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699890" y="4858227"/>
            <a:ext cx="13065825" cy="3869424"/>
            <a:chOff x="13560424" y="2971641"/>
            <a:chExt cx="13065825" cy="3869424"/>
          </a:xfrm>
        </p:grpSpPr>
        <p:sp>
          <p:nvSpPr>
            <p:cNvPr id="6" name="TextBox 5"/>
            <p:cNvSpPr txBox="1"/>
            <p:nvPr/>
          </p:nvSpPr>
          <p:spPr>
            <a:xfrm>
              <a:off x="13560424" y="4163409"/>
              <a:ext cx="13065825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dirty="0" smtClean="0">
                  <a:solidFill>
                    <a:schemeClr val="tx2"/>
                  </a:solidFill>
                  <a:latin typeface="Lato" charset="0"/>
                  <a:ea typeface="Lato" charset="0"/>
                  <a:cs typeface="Lato" charset="0"/>
                </a:rPr>
                <a:t>TEAMS UNLEASH POTENTIAL</a:t>
              </a:r>
            </a:p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THE ELITE PLAN, PREPARE AND PERFORM AS TEAMS.</a:t>
              </a:r>
            </a:p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i="1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i="1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THERE ARE NO EXCEPTIONS.</a:t>
              </a:r>
              <a:endParaRPr lang="en-US" sz="3600" b="1" i="1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7" name="Freeform 47"/>
            <p:cNvSpPr>
              <a:spLocks noChangeArrowheads="1"/>
            </p:cNvSpPr>
            <p:nvPr/>
          </p:nvSpPr>
          <p:spPr bwMode="auto">
            <a:xfrm>
              <a:off x="19492628" y="2971641"/>
              <a:ext cx="1201416" cy="1053058"/>
            </a:xfrm>
            <a:custGeom>
              <a:avLst/>
              <a:gdLst>
                <a:gd name="T0" fmla="*/ 497 w 498"/>
                <a:gd name="T1" fmla="*/ 434 h 435"/>
                <a:gd name="T2" fmla="*/ 497 w 498"/>
                <a:gd name="T3" fmla="*/ 434 h 435"/>
                <a:gd name="T4" fmla="*/ 487 w 498"/>
                <a:gd name="T5" fmla="*/ 328 h 435"/>
                <a:gd name="T6" fmla="*/ 425 w 498"/>
                <a:gd name="T7" fmla="*/ 293 h 435"/>
                <a:gd name="T8" fmla="*/ 372 w 498"/>
                <a:gd name="T9" fmla="*/ 231 h 435"/>
                <a:gd name="T10" fmla="*/ 390 w 498"/>
                <a:gd name="T11" fmla="*/ 196 h 435"/>
                <a:gd name="T12" fmla="*/ 408 w 498"/>
                <a:gd name="T13" fmla="*/ 159 h 435"/>
                <a:gd name="T14" fmla="*/ 399 w 498"/>
                <a:gd name="T15" fmla="*/ 151 h 435"/>
                <a:gd name="T16" fmla="*/ 408 w 498"/>
                <a:gd name="T17" fmla="*/ 115 h 435"/>
                <a:gd name="T18" fmla="*/ 346 w 498"/>
                <a:gd name="T19" fmla="*/ 62 h 435"/>
                <a:gd name="T20" fmla="*/ 284 w 498"/>
                <a:gd name="T21" fmla="*/ 115 h 435"/>
                <a:gd name="T22" fmla="*/ 293 w 498"/>
                <a:gd name="T23" fmla="*/ 151 h 435"/>
                <a:gd name="T24" fmla="*/ 284 w 498"/>
                <a:gd name="T25" fmla="*/ 159 h 435"/>
                <a:gd name="T26" fmla="*/ 302 w 498"/>
                <a:gd name="T27" fmla="*/ 196 h 435"/>
                <a:gd name="T28" fmla="*/ 311 w 498"/>
                <a:gd name="T29" fmla="*/ 231 h 435"/>
                <a:gd name="T30" fmla="*/ 293 w 498"/>
                <a:gd name="T31" fmla="*/ 275 h 435"/>
                <a:gd name="T32" fmla="*/ 381 w 498"/>
                <a:gd name="T33" fmla="*/ 364 h 435"/>
                <a:gd name="T34" fmla="*/ 381 w 498"/>
                <a:gd name="T35" fmla="*/ 434 h 435"/>
                <a:gd name="T36" fmla="*/ 497 w 498"/>
                <a:gd name="T37" fmla="*/ 434 h 435"/>
                <a:gd name="T38" fmla="*/ 258 w 498"/>
                <a:gd name="T39" fmla="*/ 302 h 435"/>
                <a:gd name="T40" fmla="*/ 258 w 498"/>
                <a:gd name="T41" fmla="*/ 302 h 435"/>
                <a:gd name="T42" fmla="*/ 187 w 498"/>
                <a:gd name="T43" fmla="*/ 231 h 435"/>
                <a:gd name="T44" fmla="*/ 213 w 498"/>
                <a:gd name="T45" fmla="*/ 168 h 435"/>
                <a:gd name="T46" fmla="*/ 231 w 498"/>
                <a:gd name="T47" fmla="*/ 133 h 435"/>
                <a:gd name="T48" fmla="*/ 222 w 498"/>
                <a:gd name="T49" fmla="*/ 115 h 435"/>
                <a:gd name="T50" fmla="*/ 231 w 498"/>
                <a:gd name="T51" fmla="*/ 71 h 435"/>
                <a:gd name="T52" fmla="*/ 151 w 498"/>
                <a:gd name="T53" fmla="*/ 0 h 435"/>
                <a:gd name="T54" fmla="*/ 71 w 498"/>
                <a:gd name="T55" fmla="*/ 71 h 435"/>
                <a:gd name="T56" fmla="*/ 71 w 498"/>
                <a:gd name="T57" fmla="*/ 115 h 435"/>
                <a:gd name="T58" fmla="*/ 71 w 498"/>
                <a:gd name="T59" fmla="*/ 133 h 435"/>
                <a:gd name="T60" fmla="*/ 89 w 498"/>
                <a:gd name="T61" fmla="*/ 168 h 435"/>
                <a:gd name="T62" fmla="*/ 107 w 498"/>
                <a:gd name="T63" fmla="*/ 231 h 435"/>
                <a:gd name="T64" fmla="*/ 45 w 498"/>
                <a:gd name="T65" fmla="*/ 302 h 435"/>
                <a:gd name="T66" fmla="*/ 0 w 498"/>
                <a:gd name="T67" fmla="*/ 346 h 435"/>
                <a:gd name="T68" fmla="*/ 0 w 498"/>
                <a:gd name="T69" fmla="*/ 434 h 435"/>
                <a:gd name="T70" fmla="*/ 346 w 498"/>
                <a:gd name="T71" fmla="*/ 434 h 435"/>
                <a:gd name="T72" fmla="*/ 346 w 498"/>
                <a:gd name="T73" fmla="*/ 364 h 435"/>
                <a:gd name="T74" fmla="*/ 258 w 498"/>
                <a:gd name="T75" fmla="*/ 30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8" h="435">
                  <a:moveTo>
                    <a:pt x="497" y="434"/>
                  </a:moveTo>
                  <a:lnTo>
                    <a:pt x="497" y="434"/>
                  </a:lnTo>
                  <a:cubicBezTo>
                    <a:pt x="497" y="434"/>
                    <a:pt x="497" y="337"/>
                    <a:pt x="487" y="328"/>
                  </a:cubicBezTo>
                  <a:cubicBezTo>
                    <a:pt x="479" y="319"/>
                    <a:pt x="462" y="302"/>
                    <a:pt x="425" y="293"/>
                  </a:cubicBezTo>
                  <a:cubicBezTo>
                    <a:pt x="390" y="275"/>
                    <a:pt x="372" y="257"/>
                    <a:pt x="372" y="231"/>
                  </a:cubicBezTo>
                  <a:cubicBezTo>
                    <a:pt x="372" y="213"/>
                    <a:pt x="390" y="222"/>
                    <a:pt x="390" y="196"/>
                  </a:cubicBezTo>
                  <a:cubicBezTo>
                    <a:pt x="390" y="178"/>
                    <a:pt x="408" y="196"/>
                    <a:pt x="408" y="159"/>
                  </a:cubicBezTo>
                  <a:cubicBezTo>
                    <a:pt x="408" y="151"/>
                    <a:pt x="399" y="151"/>
                    <a:pt x="399" y="151"/>
                  </a:cubicBezTo>
                  <a:cubicBezTo>
                    <a:pt x="399" y="151"/>
                    <a:pt x="408" y="133"/>
                    <a:pt x="408" y="115"/>
                  </a:cubicBezTo>
                  <a:cubicBezTo>
                    <a:pt x="408" y="98"/>
                    <a:pt x="399" y="62"/>
                    <a:pt x="346" y="62"/>
                  </a:cubicBezTo>
                  <a:cubicBezTo>
                    <a:pt x="293" y="62"/>
                    <a:pt x="284" y="98"/>
                    <a:pt x="284" y="115"/>
                  </a:cubicBezTo>
                  <a:cubicBezTo>
                    <a:pt x="284" y="133"/>
                    <a:pt x="293" y="151"/>
                    <a:pt x="293" y="151"/>
                  </a:cubicBezTo>
                  <a:cubicBezTo>
                    <a:pt x="293" y="151"/>
                    <a:pt x="284" y="151"/>
                    <a:pt x="284" y="159"/>
                  </a:cubicBezTo>
                  <a:cubicBezTo>
                    <a:pt x="284" y="196"/>
                    <a:pt x="293" y="178"/>
                    <a:pt x="302" y="196"/>
                  </a:cubicBezTo>
                  <a:cubicBezTo>
                    <a:pt x="302" y="222"/>
                    <a:pt x="311" y="213"/>
                    <a:pt x="311" y="231"/>
                  </a:cubicBezTo>
                  <a:cubicBezTo>
                    <a:pt x="311" y="249"/>
                    <a:pt x="311" y="266"/>
                    <a:pt x="293" y="275"/>
                  </a:cubicBezTo>
                  <a:cubicBezTo>
                    <a:pt x="372" y="319"/>
                    <a:pt x="381" y="319"/>
                    <a:pt x="381" y="364"/>
                  </a:cubicBezTo>
                  <a:cubicBezTo>
                    <a:pt x="381" y="434"/>
                    <a:pt x="381" y="434"/>
                    <a:pt x="381" y="434"/>
                  </a:cubicBezTo>
                  <a:lnTo>
                    <a:pt x="497" y="434"/>
                  </a:lnTo>
                  <a:close/>
                  <a:moveTo>
                    <a:pt x="258" y="302"/>
                  </a:moveTo>
                  <a:lnTo>
                    <a:pt x="258" y="302"/>
                  </a:lnTo>
                  <a:cubicBezTo>
                    <a:pt x="204" y="284"/>
                    <a:pt x="187" y="266"/>
                    <a:pt x="187" y="231"/>
                  </a:cubicBezTo>
                  <a:cubicBezTo>
                    <a:pt x="187" y="204"/>
                    <a:pt x="204" y="213"/>
                    <a:pt x="213" y="168"/>
                  </a:cubicBezTo>
                  <a:cubicBezTo>
                    <a:pt x="213" y="159"/>
                    <a:pt x="231" y="168"/>
                    <a:pt x="231" y="133"/>
                  </a:cubicBezTo>
                  <a:cubicBezTo>
                    <a:pt x="231" y="115"/>
                    <a:pt x="222" y="115"/>
                    <a:pt x="222" y="115"/>
                  </a:cubicBezTo>
                  <a:cubicBezTo>
                    <a:pt x="222" y="115"/>
                    <a:pt x="222" y="89"/>
                    <a:pt x="231" y="71"/>
                  </a:cubicBezTo>
                  <a:cubicBezTo>
                    <a:pt x="231" y="53"/>
                    <a:pt x="213" y="0"/>
                    <a:pt x="151" y="0"/>
                  </a:cubicBezTo>
                  <a:cubicBezTo>
                    <a:pt x="80" y="0"/>
                    <a:pt x="71" y="53"/>
                    <a:pt x="71" y="71"/>
                  </a:cubicBezTo>
                  <a:cubicBezTo>
                    <a:pt x="71" y="89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33"/>
                  </a:cubicBezTo>
                  <a:cubicBezTo>
                    <a:pt x="71" y="168"/>
                    <a:pt x="80" y="159"/>
                    <a:pt x="89" y="168"/>
                  </a:cubicBezTo>
                  <a:cubicBezTo>
                    <a:pt x="89" y="213"/>
                    <a:pt x="107" y="204"/>
                    <a:pt x="107" y="231"/>
                  </a:cubicBezTo>
                  <a:cubicBezTo>
                    <a:pt x="107" y="266"/>
                    <a:pt x="89" y="284"/>
                    <a:pt x="45" y="302"/>
                  </a:cubicBezTo>
                  <a:cubicBezTo>
                    <a:pt x="27" y="310"/>
                    <a:pt x="0" y="319"/>
                    <a:pt x="0" y="34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46" y="434"/>
                    <a:pt x="346" y="434"/>
                    <a:pt x="346" y="434"/>
                  </a:cubicBezTo>
                  <a:cubicBezTo>
                    <a:pt x="346" y="434"/>
                    <a:pt x="346" y="381"/>
                    <a:pt x="346" y="364"/>
                  </a:cubicBezTo>
                  <a:cubicBezTo>
                    <a:pt x="346" y="346"/>
                    <a:pt x="302" y="328"/>
                    <a:pt x="258" y="30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00" y="-223838"/>
            <a:ext cx="12141200" cy="138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5229225" y="-5483225"/>
            <a:ext cx="13970000" cy="24428450"/>
          </a:xfrm>
          <a:prstGeom prst="rect">
            <a:avLst/>
          </a:prstGeom>
          <a:gradFill rotWithShape="1">
            <a:gsLst>
              <a:gs pos="0">
                <a:srgbClr val="28384C">
                  <a:alpha val="92998"/>
                </a:srgbClr>
              </a:gs>
              <a:gs pos="100000">
                <a:srgbClr val="28384C">
                  <a:alpha val="64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44018" y="5645552"/>
            <a:ext cx="18540412" cy="417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166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WHAT ARE TEAMS?</a:t>
            </a:r>
          </a:p>
        </p:txBody>
      </p:sp>
    </p:spTree>
    <p:extLst>
      <p:ext uri="{BB962C8B-B14F-4D97-AF65-F5344CB8AC3E}">
        <p14:creationId xmlns:p14="http://schemas.microsoft.com/office/powerpoint/2010/main" val="18764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00" y="-223838"/>
            <a:ext cx="12141200" cy="138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5229225" y="-5483225"/>
            <a:ext cx="13970000" cy="24428450"/>
          </a:xfrm>
          <a:prstGeom prst="rect">
            <a:avLst/>
          </a:prstGeom>
          <a:gradFill rotWithShape="1">
            <a:gsLst>
              <a:gs pos="0">
                <a:srgbClr val="28384C">
                  <a:alpha val="92998"/>
                </a:srgbClr>
              </a:gs>
              <a:gs pos="100000">
                <a:srgbClr val="28384C">
                  <a:alpha val="64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63863" y="4795838"/>
            <a:ext cx="18540412" cy="555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6600" dirty="0" smtClean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rPr>
              <a:t>A team is a small number of people with complementary skills who are committed to a common purpose, set of performance goals and approach for which they hold themselves mutually accountable.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6600" dirty="0">
              <a:solidFill>
                <a:prstClr val="white"/>
              </a:solidFill>
              <a:latin typeface="Lato" charset="0"/>
              <a:ea typeface="Lato" charset="0"/>
              <a:cs typeface="Lato" charset="0"/>
            </a:endParaRPr>
          </a:p>
          <a:p>
            <a:pPr algn="r" eaLnBrk="1" hangingPunct="1">
              <a:lnSpc>
                <a:spcPct val="80000"/>
              </a:lnSpc>
            </a:pPr>
            <a:r>
              <a:rPr lang="en-US" altLang="en-US" sz="4000" dirty="0" smtClean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rPr>
              <a:t>--</a:t>
            </a:r>
            <a:r>
              <a:rPr lang="en-US" altLang="en-US" sz="4000" dirty="0" err="1" smtClean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rPr>
              <a:t>Katzenbach</a:t>
            </a:r>
            <a:r>
              <a:rPr lang="en-US" altLang="en-US" sz="4000" dirty="0" smtClean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rPr>
              <a:t> and Smith, Harvard Business Review, Mar-Apr 1993</a:t>
            </a:r>
            <a:endParaRPr lang="en-US" altLang="en-US" sz="4000" dirty="0">
              <a:solidFill>
                <a:prstClr val="white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9"/>
          <p:cNvSpPr txBox="1">
            <a:spLocks noChangeArrowheads="1"/>
          </p:cNvSpPr>
          <p:nvPr/>
        </p:nvSpPr>
        <p:spPr bwMode="auto">
          <a:xfrm>
            <a:off x="1774825" y="968375"/>
            <a:ext cx="1728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5400" b="1" dirty="0" smtClean="0">
                <a:solidFill>
                  <a:srgbClr val="4D6D92"/>
                </a:solidFill>
                <a:latin typeface="Lato" charset="0"/>
                <a:ea typeface="Lato" charset="0"/>
                <a:cs typeface="Lato" charset="0"/>
              </a:rPr>
              <a:t>TEAM CENTRIC TRAINING WORKS. ASK THE ELITE.</a:t>
            </a:r>
            <a:endParaRPr lang="en-US" altLang="en-US" sz="5400" b="1" dirty="0">
              <a:solidFill>
                <a:srgbClr val="4D6D9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1774825" y="5570958"/>
            <a:ext cx="919797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MILITARY SPECIAL FORCES</a:t>
            </a:r>
          </a:p>
          <a:p>
            <a:pPr algn="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Emergency </a:t>
            </a:r>
            <a:r>
              <a:rPr lang="en-US" sz="5400" b="1" cap="all" dirty="0" err="1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dePTS</a:t>
            </a:r>
            <a:endParaRPr lang="en-US" sz="5400" b="1" cap="all" dirty="0" smtClean="0">
              <a:solidFill>
                <a:srgbClr val="131313"/>
              </a:solidFill>
              <a:latin typeface="Lato" charset="0"/>
              <a:ea typeface="Lato" charset="0"/>
              <a:cs typeface="Lato" charset="0"/>
            </a:endParaRPr>
          </a:p>
          <a:p>
            <a:pPr algn="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PRO ATHLETES</a:t>
            </a:r>
          </a:p>
          <a:p>
            <a:pPr algn="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POLICE OFFICERS</a:t>
            </a:r>
          </a:p>
          <a:p>
            <a:pPr algn="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FIRE SERVICES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11590336" y="5570958"/>
            <a:ext cx="9542464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FLIGHT DECK CREWS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FORMULA 1 PIT CREWS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ASTRONAUTS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SOFTWARE PROGRAMMERS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FIGHTER PILOTS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 cap="all" dirty="0" smtClean="0">
              <a:solidFill>
                <a:srgbClr val="131313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1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75988" y="6299200"/>
            <a:ext cx="30380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9600" b="1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1968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9"/>
          <p:cNvSpPr txBox="1">
            <a:spLocks noChangeArrowheads="1"/>
          </p:cNvSpPr>
          <p:nvPr/>
        </p:nvSpPr>
        <p:spPr bwMode="auto">
          <a:xfrm>
            <a:off x="1774825" y="968375"/>
            <a:ext cx="1728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5400" b="1" dirty="0" smtClean="0">
                <a:solidFill>
                  <a:srgbClr val="4D6D92"/>
                </a:solidFill>
                <a:latin typeface="Lato" charset="0"/>
                <a:ea typeface="Lato" charset="0"/>
                <a:cs typeface="Lato" charset="0"/>
              </a:rPr>
              <a:t>PROFESSIONAL SERVICE TEAMS</a:t>
            </a:r>
            <a:endParaRPr lang="en-US" altLang="en-US" sz="5400" b="1" dirty="0">
              <a:solidFill>
                <a:srgbClr val="4D6D9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6959598" y="3742158"/>
            <a:ext cx="12954001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DEAL AND TRANSACTION TEAMS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LITIGATION TEAMS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MULTIDISCIPLINARY TEAMS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FEE EARNER SUPPORT TEAMS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INTERNAL OPERATIONS TEAMS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CRISIS TEAMS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MERGER AND ACQUISITION TEAMS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CLIENT TEAMS</a:t>
            </a: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INDUSTRY TEAMS</a:t>
            </a:r>
          </a:p>
        </p:txBody>
      </p:sp>
    </p:spTree>
    <p:extLst>
      <p:ext uri="{BB962C8B-B14F-4D97-AF65-F5344CB8AC3E}">
        <p14:creationId xmlns:p14="http://schemas.microsoft.com/office/powerpoint/2010/main" val="11854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5600"/>
            <a:ext cx="25075496" cy="133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791993" y="4801303"/>
            <a:ext cx="13026970" cy="6358839"/>
            <a:chOff x="5791993" y="3734503"/>
            <a:chExt cx="13026970" cy="6358839"/>
          </a:xfrm>
        </p:grpSpPr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791993" y="6677022"/>
              <a:ext cx="13026970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You do not always need a team to solve a problem. They require high intensity of effort and can be overused.</a:t>
              </a:r>
            </a:p>
            <a:p>
              <a:pPr algn="ctr" eaLnBrk="1" hangingPunct="1"/>
              <a:endParaRPr lang="en-US" altLang="en-US" sz="3600" b="1" cap="all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Use teams when the stakes are high and you need people to get better at what they do every day.</a:t>
              </a:r>
              <a:endParaRPr lang="en-US" altLang="en-US" sz="36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453918" y="5018501"/>
              <a:ext cx="570312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  <a:t>TAKEAWAY #2</a:t>
              </a:r>
              <a:endParaRPr lang="en-US" sz="6000" b="1" dirty="0">
                <a:solidFill>
                  <a:srgbClr val="7CB554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" name="Freeform 65"/>
            <p:cNvSpPr>
              <a:spLocks noChangeAspect="1" noChangeArrowheads="1"/>
            </p:cNvSpPr>
            <p:nvPr/>
          </p:nvSpPr>
          <p:spPr bwMode="auto">
            <a:xfrm>
              <a:off x="11722795" y="3734503"/>
              <a:ext cx="1165367" cy="1283998"/>
            </a:xfrm>
            <a:custGeom>
              <a:avLst/>
              <a:gdLst>
                <a:gd name="T0" fmla="*/ 2147483646 w 417"/>
                <a:gd name="T1" fmla="*/ 2147483646 h 417"/>
                <a:gd name="T2" fmla="*/ 2147483646 w 417"/>
                <a:gd name="T3" fmla="*/ 2147483646 h 417"/>
                <a:gd name="T4" fmla="*/ 2147483646 w 417"/>
                <a:gd name="T5" fmla="*/ 2147483646 h 417"/>
                <a:gd name="T6" fmla="*/ 2147483646 w 417"/>
                <a:gd name="T7" fmla="*/ 2147483646 h 417"/>
                <a:gd name="T8" fmla="*/ 2147483646 w 417"/>
                <a:gd name="T9" fmla="*/ 2147483646 h 417"/>
                <a:gd name="T10" fmla="*/ 2147483646 w 417"/>
                <a:gd name="T11" fmla="*/ 2147483646 h 417"/>
                <a:gd name="T12" fmla="*/ 2147483646 w 417"/>
                <a:gd name="T13" fmla="*/ 0 h 417"/>
                <a:gd name="T14" fmla="*/ 2147483646 w 417"/>
                <a:gd name="T15" fmla="*/ 2147483646 h 417"/>
                <a:gd name="T16" fmla="*/ 2147483646 w 417"/>
                <a:gd name="T17" fmla="*/ 0 h 417"/>
                <a:gd name="T18" fmla="*/ 2147483646 w 417"/>
                <a:gd name="T19" fmla="*/ 2147483646 h 417"/>
                <a:gd name="T20" fmla="*/ 2147483646 w 417"/>
                <a:gd name="T21" fmla="*/ 2147483646 h 417"/>
                <a:gd name="T22" fmla="*/ 2147483646 w 417"/>
                <a:gd name="T23" fmla="*/ 2147483646 h 417"/>
                <a:gd name="T24" fmla="*/ 0 w 417"/>
                <a:gd name="T25" fmla="*/ 2147483646 h 417"/>
                <a:gd name="T26" fmla="*/ 2147483646 w 417"/>
                <a:gd name="T27" fmla="*/ 2147483646 h 417"/>
                <a:gd name="T28" fmla="*/ 0 w 417"/>
                <a:gd name="T29" fmla="*/ 2147483646 h 417"/>
                <a:gd name="T30" fmla="*/ 2147483646 w 417"/>
                <a:gd name="T31" fmla="*/ 2147483646 h 417"/>
                <a:gd name="T32" fmla="*/ 2147483646 w 417"/>
                <a:gd name="T33" fmla="*/ 2147483646 h 417"/>
                <a:gd name="T34" fmla="*/ 2147483646 w 417"/>
                <a:gd name="T35" fmla="*/ 2147483646 h 417"/>
                <a:gd name="T36" fmla="*/ 2147483646 w 417"/>
                <a:gd name="T37" fmla="*/ 2147483646 h 417"/>
                <a:gd name="T38" fmla="*/ 2147483646 w 417"/>
                <a:gd name="T39" fmla="*/ 2147483646 h 417"/>
                <a:gd name="T40" fmla="*/ 2147483646 w 417"/>
                <a:gd name="T41" fmla="*/ 2147483646 h 417"/>
                <a:gd name="T42" fmla="*/ 2147483646 w 417"/>
                <a:gd name="T43" fmla="*/ 2147483646 h 417"/>
                <a:gd name="T44" fmla="*/ 2147483646 w 417"/>
                <a:gd name="T45" fmla="*/ 2147483646 h 417"/>
                <a:gd name="T46" fmla="*/ 2147483646 w 417"/>
                <a:gd name="T47" fmla="*/ 2147483646 h 417"/>
                <a:gd name="T48" fmla="*/ 2147483646 w 417"/>
                <a:gd name="T49" fmla="*/ 2147483646 h 417"/>
                <a:gd name="T50" fmla="*/ 2147483646 w 417"/>
                <a:gd name="T51" fmla="*/ 2147483646 h 417"/>
                <a:gd name="T52" fmla="*/ 2147483646 w 417"/>
                <a:gd name="T53" fmla="*/ 2147483646 h 417"/>
                <a:gd name="T54" fmla="*/ 2147483646 w 417"/>
                <a:gd name="T55" fmla="*/ 2147483646 h 417"/>
                <a:gd name="T56" fmla="*/ 2147483646 w 417"/>
                <a:gd name="T57" fmla="*/ 2147483646 h 417"/>
                <a:gd name="T58" fmla="*/ 2147483646 w 417"/>
                <a:gd name="T59" fmla="*/ 2147483646 h 417"/>
                <a:gd name="T60" fmla="*/ 2147483646 w 417"/>
                <a:gd name="T61" fmla="*/ 2147483646 h 417"/>
                <a:gd name="T62" fmla="*/ 2147483646 w 417"/>
                <a:gd name="T63" fmla="*/ 2147483646 h 4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none" anchor="ctr"/>
            <a:lstStyle/>
            <a:p>
              <a:endParaRPr lang="en-US">
                <a:solidFill>
                  <a:srgbClr val="73757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75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86399" y="5080264"/>
            <a:ext cx="13478333" cy="3678567"/>
            <a:chOff x="11201207" y="10469402"/>
            <a:chExt cx="8660006" cy="2363527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11201207" y="11112500"/>
              <a:ext cx="8660006" cy="1720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dirty="0" smtClean="0">
                  <a:solidFill>
                    <a:schemeClr val="accent4"/>
                  </a:solidFill>
                  <a:latin typeface="Lato" charset="0"/>
                  <a:ea typeface="Lato" charset="0"/>
                  <a:cs typeface="Lato" charset="0"/>
                </a:rPr>
                <a:t>THREE BIG THINGS:</a:t>
              </a:r>
              <a:endParaRPr lang="en-US" sz="6000" b="1" dirty="0">
                <a:solidFill>
                  <a:schemeClr val="accent4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WHY ARE TEAMS NECESSARY?</a:t>
              </a:r>
              <a:br>
                <a:rPr 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</a:br>
              <a:r>
                <a:rPr 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WHAT MAKES A GREAT TEAM?</a:t>
              </a:r>
            </a:p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HOW DO YOU LEAD, COACH AND TRAIN THEM</a:t>
              </a:r>
              <a:r>
                <a:rPr lang="en-US" sz="2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?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4551045" y="10469402"/>
              <a:ext cx="1966914" cy="542925"/>
              <a:chOff x="13338988" y="10388756"/>
              <a:chExt cx="1966914" cy="542925"/>
            </a:xfrm>
          </p:grpSpPr>
          <p:sp>
            <p:nvSpPr>
              <p:cNvPr id="8" name="AutoShape 39"/>
              <p:cNvSpPr>
                <a:spLocks/>
              </p:cNvSpPr>
              <p:nvPr/>
            </p:nvSpPr>
            <p:spPr bwMode="auto">
              <a:xfrm>
                <a:off x="14709002" y="10388756"/>
                <a:ext cx="596900" cy="542925"/>
              </a:xfrm>
              <a:custGeom>
                <a:avLst/>
                <a:gdLst>
                  <a:gd name="T0" fmla="*/ 10797 w 21595"/>
                  <a:gd name="T1" fmla="*/ 10800 h 21600"/>
                  <a:gd name="T2" fmla="*/ 10797 w 21595"/>
                  <a:gd name="T3" fmla="*/ 10800 h 21600"/>
                  <a:gd name="T4" fmla="*/ 10797 w 21595"/>
                  <a:gd name="T5" fmla="*/ 10800 h 21600"/>
                  <a:gd name="T6" fmla="*/ 10797 w 21595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599"/>
                      <a:pt x="9079" y="21599"/>
                    </a:cubicBezTo>
                    <a:lnTo>
                      <a:pt x="8043" y="2159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/>
            </p:spPr>
            <p:txBody>
              <a:bodyPr lIns="101578" tIns="101578" rIns="101578" bIns="101578" anchor="ctr"/>
              <a:lstStyle/>
              <a:p>
                <a:pPr defTabSz="91419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5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2" name="AutoShape 39"/>
              <p:cNvSpPr>
                <a:spLocks/>
              </p:cNvSpPr>
              <p:nvPr/>
            </p:nvSpPr>
            <p:spPr bwMode="auto">
              <a:xfrm>
                <a:off x="13338988" y="10388756"/>
                <a:ext cx="596900" cy="542925"/>
              </a:xfrm>
              <a:custGeom>
                <a:avLst/>
                <a:gdLst>
                  <a:gd name="T0" fmla="*/ 10797 w 21595"/>
                  <a:gd name="T1" fmla="*/ 10800 h 21600"/>
                  <a:gd name="T2" fmla="*/ 10797 w 21595"/>
                  <a:gd name="T3" fmla="*/ 10800 h 21600"/>
                  <a:gd name="T4" fmla="*/ 10797 w 21595"/>
                  <a:gd name="T5" fmla="*/ 10800 h 21600"/>
                  <a:gd name="T6" fmla="*/ 10797 w 21595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599"/>
                      <a:pt x="9079" y="21599"/>
                    </a:cubicBezTo>
                    <a:lnTo>
                      <a:pt x="8043" y="2159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/>
            </p:spPr>
            <p:txBody>
              <a:bodyPr lIns="101578" tIns="101578" rIns="101578" bIns="101578" anchor="ctr"/>
              <a:lstStyle/>
              <a:p>
                <a:pPr defTabSz="91419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5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3" name="AutoShape 39"/>
              <p:cNvSpPr>
                <a:spLocks/>
              </p:cNvSpPr>
              <p:nvPr/>
            </p:nvSpPr>
            <p:spPr bwMode="auto">
              <a:xfrm>
                <a:off x="14023995" y="10388756"/>
                <a:ext cx="596900" cy="542925"/>
              </a:xfrm>
              <a:custGeom>
                <a:avLst/>
                <a:gdLst>
                  <a:gd name="T0" fmla="*/ 10797 w 21595"/>
                  <a:gd name="T1" fmla="*/ 10800 h 21600"/>
                  <a:gd name="T2" fmla="*/ 10797 w 21595"/>
                  <a:gd name="T3" fmla="*/ 10800 h 21600"/>
                  <a:gd name="T4" fmla="*/ 10797 w 21595"/>
                  <a:gd name="T5" fmla="*/ 10800 h 21600"/>
                  <a:gd name="T6" fmla="*/ 10797 w 21595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5" h="21600">
                    <a:moveTo>
                      <a:pt x="8043" y="21599"/>
                    </a:moveTo>
                    <a:cubicBezTo>
                      <a:pt x="7769" y="21599"/>
                      <a:pt x="7477" y="21507"/>
                      <a:pt x="7164" y="21320"/>
                    </a:cubicBezTo>
                    <a:cubicBezTo>
                      <a:pt x="6850" y="21132"/>
                      <a:pt x="6608" y="20916"/>
                      <a:pt x="6436" y="20665"/>
                    </a:cubicBezTo>
                    <a:lnTo>
                      <a:pt x="266" y="11697"/>
                    </a:lnTo>
                    <a:cubicBezTo>
                      <a:pt x="88" y="11439"/>
                      <a:pt x="0" y="11120"/>
                      <a:pt x="0" y="10741"/>
                    </a:cubicBezTo>
                    <a:cubicBezTo>
                      <a:pt x="0" y="10362"/>
                      <a:pt x="88" y="10047"/>
                      <a:pt x="266" y="9799"/>
                    </a:cubicBezTo>
                    <a:lnTo>
                      <a:pt x="2307" y="6831"/>
                    </a:lnTo>
                    <a:cubicBezTo>
                      <a:pt x="2488" y="6573"/>
                      <a:pt x="2708" y="6445"/>
                      <a:pt x="2970" y="6452"/>
                    </a:cubicBezTo>
                    <a:cubicBezTo>
                      <a:pt x="3233" y="6459"/>
                      <a:pt x="3448" y="6583"/>
                      <a:pt x="3622" y="6831"/>
                    </a:cubicBezTo>
                    <a:lnTo>
                      <a:pt x="7903" y="13022"/>
                    </a:lnTo>
                    <a:cubicBezTo>
                      <a:pt x="8082" y="13280"/>
                      <a:pt x="8302" y="13408"/>
                      <a:pt x="8567" y="13408"/>
                    </a:cubicBezTo>
                    <a:cubicBezTo>
                      <a:pt x="8827" y="13408"/>
                      <a:pt x="9045" y="13280"/>
                      <a:pt x="9221" y="13022"/>
                    </a:cubicBezTo>
                    <a:lnTo>
                      <a:pt x="17965" y="393"/>
                    </a:lnTo>
                    <a:cubicBezTo>
                      <a:pt x="18144" y="127"/>
                      <a:pt x="18364" y="0"/>
                      <a:pt x="18629" y="0"/>
                    </a:cubicBezTo>
                    <a:cubicBezTo>
                      <a:pt x="18888" y="0"/>
                      <a:pt x="19109" y="127"/>
                      <a:pt x="19292" y="393"/>
                    </a:cubicBezTo>
                    <a:lnTo>
                      <a:pt x="21333" y="3339"/>
                    </a:lnTo>
                    <a:cubicBezTo>
                      <a:pt x="21511" y="3601"/>
                      <a:pt x="21600" y="3920"/>
                      <a:pt x="21595" y="4299"/>
                    </a:cubicBezTo>
                    <a:cubicBezTo>
                      <a:pt x="21590" y="4678"/>
                      <a:pt x="21502" y="4993"/>
                      <a:pt x="21333" y="5241"/>
                    </a:cubicBezTo>
                    <a:lnTo>
                      <a:pt x="10664" y="20665"/>
                    </a:lnTo>
                    <a:cubicBezTo>
                      <a:pt x="10482" y="20930"/>
                      <a:pt x="10237" y="21146"/>
                      <a:pt x="9929" y="21330"/>
                    </a:cubicBezTo>
                    <a:cubicBezTo>
                      <a:pt x="9620" y="21511"/>
                      <a:pt x="9339" y="21599"/>
                      <a:pt x="9079" y="21599"/>
                    </a:cubicBezTo>
                    <a:lnTo>
                      <a:pt x="8043" y="2159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/>
            </p:spPr>
            <p:txBody>
              <a:bodyPr lIns="101578" tIns="101578" rIns="101578" bIns="101578" anchor="ctr"/>
              <a:lstStyle/>
              <a:p>
                <a:pPr defTabSz="91419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5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043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A9974-BD37-DA49-A4FC-74BADED15216}" type="slidenum">
              <a:rPr lang="en-US" altLang="en-US" smtClean="0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15582202" y="0"/>
            <a:ext cx="880497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tIns="0" rIns="914400" bIns="91422" anchor="ctr"/>
          <a:lstStyle/>
          <a:p>
            <a:pPr marL="1371600" indent="-1371600" eaLnBrk="1" hangingPunct="1">
              <a:lnSpc>
                <a:spcPct val="8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altLang="en-US" sz="40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You can’t maximize individual performance without a team.</a:t>
            </a:r>
            <a:br>
              <a:rPr lang="en-US" altLang="en-US" sz="40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</a:br>
            <a:endParaRPr lang="en-US" altLang="en-US" sz="4000" b="1" dirty="0">
              <a:solidFill>
                <a:prstClr val="white"/>
              </a:solidFill>
              <a:effectLst>
                <a:glow rad="63500">
                  <a:srgbClr val="4D6D92">
                    <a:satMod val="175000"/>
                    <a:alpha val="40000"/>
                  </a:srgbClr>
                </a:glow>
              </a:effectLst>
              <a:latin typeface="Lato" charset="0"/>
              <a:ea typeface="Lato" charset="0"/>
              <a:cs typeface="Lato" charset="0"/>
            </a:endParaRPr>
          </a:p>
          <a:p>
            <a:pPr marL="1371600" indent="-1371600" eaLnBrk="1" hangingPunct="1">
              <a:lnSpc>
                <a:spcPct val="8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altLang="en-US" sz="40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Great</a:t>
            </a:r>
            <a:r>
              <a:rPr lang="en-US" altLang="en-US" sz="4000" b="1" dirty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altLang="en-US" sz="40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teams and groups of great people are not the same thing.</a:t>
            </a:r>
            <a:endParaRPr lang="en-US" altLang="en-US" sz="4000" b="1" dirty="0">
              <a:solidFill>
                <a:prstClr val="white"/>
              </a:solidFill>
              <a:effectLst>
                <a:glow rad="63500">
                  <a:srgbClr val="4D6D92">
                    <a:satMod val="175000"/>
                    <a:alpha val="40000"/>
                  </a:srgbClr>
                </a:glow>
              </a:effectLst>
              <a:latin typeface="Lato" charset="0"/>
              <a:ea typeface="Lato" charset="0"/>
              <a:cs typeface="Lato" charset="0"/>
            </a:endParaRPr>
          </a:p>
          <a:p>
            <a:pPr marL="1371600" indent="-1371600" eaLnBrk="1" hangingPunct="1">
              <a:lnSpc>
                <a:spcPct val="80000"/>
              </a:lnSpc>
              <a:spcAft>
                <a:spcPts val="1800"/>
              </a:spcAft>
              <a:buFont typeface="+mj-lt"/>
              <a:buAutoNum type="arabicPeriod"/>
            </a:pPr>
            <a:endParaRPr lang="en-US" altLang="en-US" sz="4000" b="1" dirty="0">
              <a:solidFill>
                <a:prstClr val="white"/>
              </a:solidFill>
              <a:effectLst>
                <a:glow rad="63500">
                  <a:srgbClr val="4D6D92">
                    <a:satMod val="175000"/>
                    <a:alpha val="40000"/>
                  </a:srgbClr>
                </a:glow>
              </a:effectLst>
              <a:latin typeface="Lato" charset="0"/>
              <a:ea typeface="Lato" charset="0"/>
              <a:cs typeface="Lato" charset="0"/>
            </a:endParaRPr>
          </a:p>
          <a:p>
            <a:pPr marL="1371600" indent="-1371600" eaLnBrk="1" hangingPunct="1">
              <a:lnSpc>
                <a:spcPct val="8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altLang="en-US" sz="40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Teams require competency, accountability and trust.</a:t>
            </a:r>
            <a:endParaRPr lang="en-US" altLang="en-US" sz="4000" b="1" dirty="0">
              <a:solidFill>
                <a:prstClr val="white"/>
              </a:solidFill>
              <a:effectLst>
                <a:glow rad="63500">
                  <a:srgbClr val="4D6D92">
                    <a:satMod val="175000"/>
                    <a:alpha val="40000"/>
                  </a:srgbClr>
                </a:glow>
              </a:effectLst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399" y="4108450"/>
            <a:ext cx="9769977" cy="45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00" y="-223838"/>
            <a:ext cx="12141200" cy="138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5229225" y="-5483225"/>
            <a:ext cx="13970000" cy="24428450"/>
          </a:xfrm>
          <a:prstGeom prst="rect">
            <a:avLst/>
          </a:prstGeom>
          <a:gradFill rotWithShape="1">
            <a:gsLst>
              <a:gs pos="0">
                <a:srgbClr val="28384C">
                  <a:alpha val="92998"/>
                </a:srgbClr>
              </a:gs>
              <a:gs pos="100000">
                <a:srgbClr val="28384C">
                  <a:alpha val="64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44018" y="5645552"/>
            <a:ext cx="18540412" cy="417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166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WHY ARE TEAMS NECESSARY?</a:t>
            </a:r>
          </a:p>
        </p:txBody>
      </p:sp>
    </p:spTree>
    <p:extLst>
      <p:ext uri="{BB962C8B-B14F-4D97-AF65-F5344CB8AC3E}">
        <p14:creationId xmlns:p14="http://schemas.microsoft.com/office/powerpoint/2010/main" val="11085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0B77E7-8D76-A248-9E9F-68FC055C9F4B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25322" y="8732334"/>
            <a:ext cx="54225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ART</a:t>
            </a: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737572"/>
                </a:solidFill>
                <a:latin typeface="Hoefler Text" charset="0"/>
                <a:ea typeface="Hoefler Text" charset="0"/>
                <a:cs typeface="Hoefler Text" charset="0"/>
              </a:rPr>
              <a:t>—</a:t>
            </a:r>
            <a:endParaRPr lang="en-US" sz="3200" dirty="0">
              <a:solidFill>
                <a:srgbClr val="737572"/>
              </a:solidFill>
              <a:latin typeface="Hoefler Text" charset="0"/>
              <a:ea typeface="Hoefler Text" charset="0"/>
              <a:cs typeface="Hoefler Text" charset="0"/>
            </a:endParaRP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Change your perspective.</a:t>
            </a: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See things differently.</a:t>
            </a:r>
            <a:b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</a:br>
            <a: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Adapt and </a:t>
            </a:r>
            <a:r>
              <a:rPr lang="en-US" sz="2800" dirty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i</a:t>
            </a:r>
            <a: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nnovate.</a:t>
            </a:r>
            <a:endParaRPr lang="en-US" sz="3200" dirty="0">
              <a:solidFill>
                <a:srgbClr val="73757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83897" y="8732334"/>
            <a:ext cx="54225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SCIENCE</a:t>
            </a: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737572"/>
                </a:solidFill>
                <a:latin typeface="Hoefler Text" charset="0"/>
                <a:ea typeface="Hoefler Text" charset="0"/>
                <a:cs typeface="Hoefler Text" charset="0"/>
              </a:rPr>
              <a:t>—</a:t>
            </a:r>
            <a:endParaRPr lang="en-US" sz="3200" dirty="0">
              <a:solidFill>
                <a:srgbClr val="737572"/>
              </a:solidFill>
              <a:latin typeface="Hoefler Text" charset="0"/>
              <a:ea typeface="Hoefler Text" charset="0"/>
              <a:cs typeface="Hoefler Text" charset="0"/>
            </a:endParaRP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Innovation has its limits.</a:t>
            </a: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Accept what works.</a:t>
            </a: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Perfect it.</a:t>
            </a: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737572"/>
              </a:solidFill>
              <a:latin typeface="Roboto Light"/>
              <a:cs typeface="Roboto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993915" y="8615247"/>
            <a:ext cx="586904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GRIT</a:t>
            </a: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—</a:t>
            </a:r>
            <a:endParaRPr lang="en-US" sz="3200" dirty="0">
              <a:solidFill>
                <a:srgbClr val="737572"/>
              </a:solidFill>
              <a:latin typeface="Lato" charset="0"/>
              <a:ea typeface="Lato" charset="0"/>
              <a:cs typeface="Lato" charset="0"/>
            </a:endParaRP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You have resources, strategy, talent.</a:t>
            </a: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You have to do the work.</a:t>
            </a:r>
          </a:p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rPr>
              <a:t>Power. Passion. Perseverance.</a:t>
            </a:r>
            <a:endParaRPr lang="en-US" sz="3200" dirty="0">
              <a:solidFill>
                <a:srgbClr val="73757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5136" y="979236"/>
            <a:ext cx="17284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4D6D92"/>
                </a:solidFill>
                <a:latin typeface="Lato" charset="0"/>
                <a:ea typeface="Lato" charset="0"/>
                <a:cs typeface="Lato" charset="0"/>
              </a:rPr>
              <a:t>THE THREE KEYS TO HIGH PERFORMANCE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93203" y="3606813"/>
            <a:ext cx="6403942" cy="4502142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59556" y="3559176"/>
            <a:ext cx="6388932" cy="453390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9905" y="3559176"/>
            <a:ext cx="6433388" cy="4533900"/>
          </a:xfrm>
        </p:spPr>
      </p:pic>
    </p:spTree>
    <p:extLst>
      <p:ext uri="{BB962C8B-B14F-4D97-AF65-F5344CB8AC3E}">
        <p14:creationId xmlns:p14="http://schemas.microsoft.com/office/powerpoint/2010/main" val="139018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226325" y="1485900"/>
            <a:ext cx="16027400" cy="10969030"/>
            <a:chOff x="3515125" y="2451100"/>
            <a:chExt cx="16027400" cy="109690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5125" y="2451100"/>
              <a:ext cx="16027400" cy="91398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810500" y="12496800"/>
              <a:ext cx="74366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737572"/>
                  </a:solidFill>
                  <a:latin typeface="Lato" charset="0"/>
                  <a:ea typeface="Lato" charset="0"/>
                  <a:cs typeface="Lato" charset="0"/>
                </a:rPr>
                <a:t>The Functional Reserve</a:t>
              </a:r>
              <a:endParaRPr lang="en-US" sz="5400" b="1" dirty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77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-562705"/>
            <a:ext cx="24387172" cy="1130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548640" y="10295981"/>
            <a:ext cx="24935815" cy="3674013"/>
            <a:chOff x="-105507" y="10295981"/>
            <a:chExt cx="24934980" cy="389641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58615" y="11960655"/>
              <a:ext cx="24888088" cy="2231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05507" y="10295981"/>
              <a:ext cx="24888088" cy="2231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>
            <a:spLocks noChangeAspect="1"/>
          </p:cNvSpPr>
          <p:nvPr/>
        </p:nvSpPr>
        <p:spPr>
          <a:xfrm rot="16200000">
            <a:off x="9635451" y="-781734"/>
            <a:ext cx="5116281" cy="24387175"/>
          </a:xfrm>
          <a:prstGeom prst="rect">
            <a:avLst/>
          </a:prstGeom>
          <a:gradFill flip="none" rotWithShape="1">
            <a:gsLst>
              <a:gs pos="0">
                <a:srgbClr val="28384C">
                  <a:alpha val="93000"/>
                </a:srgbClr>
              </a:gs>
              <a:gs pos="100000">
                <a:srgbClr val="28384C">
                  <a:alpha val="6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/>
                </a:solidFill>
              </a:rPr>
              <a:t>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2716" y="10785044"/>
            <a:ext cx="185407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8639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500" b="1" dirty="0" smtClean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rPr>
              <a:t>The line keeps moving</a:t>
            </a:r>
            <a:endParaRPr lang="en-US" sz="23900" b="1" dirty="0" smtClean="0">
              <a:solidFill>
                <a:prstClr val="white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354" y="12567282"/>
            <a:ext cx="14323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i="1" dirty="0" smtClean="0">
                <a:solidFill>
                  <a:srgbClr val="C5C5C5">
                    <a:lumMod val="75000"/>
                  </a:srgbClr>
                </a:solidFill>
                <a:latin typeface="Hoefler Text" charset="0"/>
                <a:ea typeface="Hoefler Text" charset="0"/>
                <a:cs typeface="Hoefler Text" charset="0"/>
              </a:rPr>
              <a:t>Source: “The Complete Book of the Olympics” by David </a:t>
            </a:r>
            <a:r>
              <a:rPr lang="en-US" sz="2800" i="1" dirty="0" err="1" smtClean="0">
                <a:solidFill>
                  <a:srgbClr val="C5C5C5">
                    <a:lumMod val="75000"/>
                  </a:srgbClr>
                </a:solidFill>
                <a:latin typeface="Hoefler Text" charset="0"/>
                <a:ea typeface="Hoefler Text" charset="0"/>
                <a:cs typeface="Hoefler Text" charset="0"/>
              </a:rPr>
              <a:t>Wallechinsky</a:t>
            </a:r>
            <a:r>
              <a:rPr lang="en-US" sz="2800" i="1" dirty="0" smtClean="0">
                <a:solidFill>
                  <a:srgbClr val="C5C5C5">
                    <a:lumMod val="75000"/>
                  </a:srgbClr>
                </a:solidFill>
                <a:latin typeface="Hoefler Text" charset="0"/>
                <a:ea typeface="Hoefler Text" charset="0"/>
                <a:cs typeface="Hoefler Text" charset="0"/>
              </a:rPr>
              <a:t> and Jamie </a:t>
            </a:r>
            <a:r>
              <a:rPr lang="en-US" sz="2800" i="1" dirty="0" err="1" smtClean="0">
                <a:solidFill>
                  <a:srgbClr val="C5C5C5">
                    <a:lumMod val="75000"/>
                  </a:srgbClr>
                </a:solidFill>
                <a:latin typeface="Hoefler Text" charset="0"/>
                <a:ea typeface="Hoefler Text" charset="0"/>
                <a:cs typeface="Hoefler Text" charset="0"/>
              </a:rPr>
              <a:t>Loucky</a:t>
            </a:r>
            <a:endParaRPr lang="en-US" sz="2800" i="1" dirty="0">
              <a:solidFill>
                <a:srgbClr val="C5C5C5">
                  <a:lumMod val="75000"/>
                </a:srgbClr>
              </a:solidFill>
              <a:latin typeface="Hoefler Text" charset="0"/>
              <a:ea typeface="Hoefler Text" charset="0"/>
              <a:cs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3678" y="1130299"/>
            <a:ext cx="12204554" cy="11578631"/>
            <a:chOff x="5890478" y="876299"/>
            <a:chExt cx="12204554" cy="115786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478" y="876299"/>
              <a:ext cx="12204554" cy="104154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08773" y="11531600"/>
              <a:ext cx="117679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737572"/>
                  </a:solidFill>
                  <a:latin typeface="Lato" charset="0"/>
                  <a:ea typeface="Lato" charset="0"/>
                  <a:cs typeface="Lato" charset="0"/>
                </a:rPr>
                <a:t>Tapping Into the Functional Reserve</a:t>
              </a:r>
              <a:endParaRPr lang="en-US" sz="5400" b="1" dirty="0">
                <a:solidFill>
                  <a:srgbClr val="737572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8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1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1714500"/>
            <a:ext cx="24130000" cy="102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92830" y="4801303"/>
            <a:ext cx="13026970" cy="5555643"/>
            <a:chOff x="5692830" y="3734503"/>
            <a:chExt cx="13026970" cy="5555643"/>
          </a:xfrm>
        </p:grpSpPr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692830" y="6981822"/>
              <a:ext cx="1302697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r>
                <a:rPr lang="en-US" altLang="en-US" sz="4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Onboarding teams</a:t>
              </a:r>
            </a:p>
            <a:p>
              <a:pPr algn="ctr" eaLnBrk="1" hangingPunct="1"/>
              <a:r>
                <a:rPr lang="en-US" altLang="en-US" sz="4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Performance pods</a:t>
              </a:r>
            </a:p>
            <a:p>
              <a:pPr algn="ctr" eaLnBrk="1" hangingPunct="1"/>
              <a:r>
                <a:rPr lang="en-US" altLang="en-US" sz="4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BD Skill Development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31452" y="5018501"/>
              <a:ext cx="1214972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  <a:t>TAKEAWAY #3:</a:t>
              </a:r>
              <a:b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</a:br>
              <a: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  <a:t>USING DEVELOPMENTAL TEAMS</a:t>
              </a:r>
              <a:endParaRPr lang="en-US" sz="6000" b="1" dirty="0">
                <a:solidFill>
                  <a:srgbClr val="7CB554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" name="Freeform 65"/>
            <p:cNvSpPr>
              <a:spLocks noChangeAspect="1" noChangeArrowheads="1"/>
            </p:cNvSpPr>
            <p:nvPr/>
          </p:nvSpPr>
          <p:spPr bwMode="auto">
            <a:xfrm>
              <a:off x="11623632" y="3734503"/>
              <a:ext cx="1165367" cy="1283998"/>
            </a:xfrm>
            <a:custGeom>
              <a:avLst/>
              <a:gdLst>
                <a:gd name="T0" fmla="*/ 2147483646 w 417"/>
                <a:gd name="T1" fmla="*/ 2147483646 h 417"/>
                <a:gd name="T2" fmla="*/ 2147483646 w 417"/>
                <a:gd name="T3" fmla="*/ 2147483646 h 417"/>
                <a:gd name="T4" fmla="*/ 2147483646 w 417"/>
                <a:gd name="T5" fmla="*/ 2147483646 h 417"/>
                <a:gd name="T6" fmla="*/ 2147483646 w 417"/>
                <a:gd name="T7" fmla="*/ 2147483646 h 417"/>
                <a:gd name="T8" fmla="*/ 2147483646 w 417"/>
                <a:gd name="T9" fmla="*/ 2147483646 h 417"/>
                <a:gd name="T10" fmla="*/ 2147483646 w 417"/>
                <a:gd name="T11" fmla="*/ 2147483646 h 417"/>
                <a:gd name="T12" fmla="*/ 2147483646 w 417"/>
                <a:gd name="T13" fmla="*/ 0 h 417"/>
                <a:gd name="T14" fmla="*/ 2147483646 w 417"/>
                <a:gd name="T15" fmla="*/ 2147483646 h 417"/>
                <a:gd name="T16" fmla="*/ 2147483646 w 417"/>
                <a:gd name="T17" fmla="*/ 0 h 417"/>
                <a:gd name="T18" fmla="*/ 2147483646 w 417"/>
                <a:gd name="T19" fmla="*/ 2147483646 h 417"/>
                <a:gd name="T20" fmla="*/ 2147483646 w 417"/>
                <a:gd name="T21" fmla="*/ 2147483646 h 417"/>
                <a:gd name="T22" fmla="*/ 2147483646 w 417"/>
                <a:gd name="T23" fmla="*/ 2147483646 h 417"/>
                <a:gd name="T24" fmla="*/ 0 w 417"/>
                <a:gd name="T25" fmla="*/ 2147483646 h 417"/>
                <a:gd name="T26" fmla="*/ 2147483646 w 417"/>
                <a:gd name="T27" fmla="*/ 2147483646 h 417"/>
                <a:gd name="T28" fmla="*/ 0 w 417"/>
                <a:gd name="T29" fmla="*/ 2147483646 h 417"/>
                <a:gd name="T30" fmla="*/ 2147483646 w 417"/>
                <a:gd name="T31" fmla="*/ 2147483646 h 417"/>
                <a:gd name="T32" fmla="*/ 2147483646 w 417"/>
                <a:gd name="T33" fmla="*/ 2147483646 h 417"/>
                <a:gd name="T34" fmla="*/ 2147483646 w 417"/>
                <a:gd name="T35" fmla="*/ 2147483646 h 417"/>
                <a:gd name="T36" fmla="*/ 2147483646 w 417"/>
                <a:gd name="T37" fmla="*/ 2147483646 h 417"/>
                <a:gd name="T38" fmla="*/ 2147483646 w 417"/>
                <a:gd name="T39" fmla="*/ 2147483646 h 417"/>
                <a:gd name="T40" fmla="*/ 2147483646 w 417"/>
                <a:gd name="T41" fmla="*/ 2147483646 h 417"/>
                <a:gd name="T42" fmla="*/ 2147483646 w 417"/>
                <a:gd name="T43" fmla="*/ 2147483646 h 417"/>
                <a:gd name="T44" fmla="*/ 2147483646 w 417"/>
                <a:gd name="T45" fmla="*/ 2147483646 h 417"/>
                <a:gd name="T46" fmla="*/ 2147483646 w 417"/>
                <a:gd name="T47" fmla="*/ 2147483646 h 417"/>
                <a:gd name="T48" fmla="*/ 2147483646 w 417"/>
                <a:gd name="T49" fmla="*/ 2147483646 h 417"/>
                <a:gd name="T50" fmla="*/ 2147483646 w 417"/>
                <a:gd name="T51" fmla="*/ 2147483646 h 417"/>
                <a:gd name="T52" fmla="*/ 2147483646 w 417"/>
                <a:gd name="T53" fmla="*/ 2147483646 h 417"/>
                <a:gd name="T54" fmla="*/ 2147483646 w 417"/>
                <a:gd name="T55" fmla="*/ 2147483646 h 417"/>
                <a:gd name="T56" fmla="*/ 2147483646 w 417"/>
                <a:gd name="T57" fmla="*/ 2147483646 h 417"/>
                <a:gd name="T58" fmla="*/ 2147483646 w 417"/>
                <a:gd name="T59" fmla="*/ 2147483646 h 417"/>
                <a:gd name="T60" fmla="*/ 2147483646 w 417"/>
                <a:gd name="T61" fmla="*/ 2147483646 h 417"/>
                <a:gd name="T62" fmla="*/ 2147483646 w 417"/>
                <a:gd name="T63" fmla="*/ 2147483646 h 4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none" anchor="ctr"/>
            <a:lstStyle/>
            <a:p>
              <a:endParaRPr lang="en-US">
                <a:solidFill>
                  <a:srgbClr val="73757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2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0" y="775026"/>
            <a:ext cx="17932399" cy="105755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98331" y="11900684"/>
            <a:ext cx="81339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en-US" altLang="ru-RU" sz="5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Lato" charset="0"/>
                <a:ea typeface="Lato" charset="0"/>
                <a:cs typeface="Lato" charset="0"/>
              </a:rPr>
              <a:t>FUEL BD Training Model</a:t>
            </a:r>
            <a:endParaRPr lang="ru-RU" altLang="ru-RU" sz="5600" b="1" dirty="0">
              <a:solidFill>
                <a:prstClr val="black">
                  <a:lumMod val="65000"/>
                  <a:lumOff val="35000"/>
                </a:prstClr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00" y="-223838"/>
            <a:ext cx="12141200" cy="138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5229225" y="-5453063"/>
            <a:ext cx="13970000" cy="24428450"/>
          </a:xfrm>
          <a:prstGeom prst="rect">
            <a:avLst/>
          </a:prstGeom>
          <a:gradFill rotWithShape="1">
            <a:gsLst>
              <a:gs pos="0">
                <a:srgbClr val="28384C">
                  <a:alpha val="92998"/>
                </a:srgbClr>
              </a:gs>
              <a:gs pos="100000">
                <a:srgbClr val="28384C">
                  <a:alpha val="64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44018" y="5645552"/>
            <a:ext cx="18540412" cy="417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166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WHAT MAKES A GREAT TEAM?</a:t>
            </a:r>
          </a:p>
        </p:txBody>
      </p:sp>
    </p:spTree>
    <p:extLst>
      <p:ext uri="{BB962C8B-B14F-4D97-AF65-F5344CB8AC3E}">
        <p14:creationId xmlns:p14="http://schemas.microsoft.com/office/powerpoint/2010/main" val="2998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spect="1"/>
          </p:cNvSpPr>
          <p:nvPr/>
        </p:nvSpPr>
        <p:spPr>
          <a:xfrm>
            <a:off x="4761" y="0"/>
            <a:ext cx="13482639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0" tIns="0" rIns="274320" bIns="91422" anchor="ctr"/>
          <a:lstStyle/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Proficiency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Diversity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Trust &amp; Vulnerability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Mutual accountability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Accepted approach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Equals in value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Colleagues &amp; competitors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Self-managed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Common purpose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Results based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3600" b="1" cap="all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Performance awareness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3685" y="8900353"/>
            <a:ext cx="9109301" cy="2966791"/>
          </a:xfrm>
          <a:prstGeom prst="rect">
            <a:avLst/>
          </a:prstGeom>
        </p:spPr>
      </p:pic>
      <p:pic>
        <p:nvPicPr>
          <p:cNvPr id="9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50" y="-169668"/>
            <a:ext cx="4785240" cy="32004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689" y="3469723"/>
            <a:ext cx="4800601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0" y="10748505"/>
            <a:ext cx="4805406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6"/>
          <a:stretch/>
        </p:blipFill>
        <p:spPr>
          <a:xfrm>
            <a:off x="638688" y="7109114"/>
            <a:ext cx="48207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4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32277" y="3739087"/>
            <a:ext cx="4110693" cy="4110155"/>
          </a:xfrm>
          <a:prstGeom prst="ellipse">
            <a:avLst/>
          </a:prstGeom>
          <a:solidFill>
            <a:schemeClr val="accent1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89608" y="3753753"/>
            <a:ext cx="4110693" cy="4110155"/>
          </a:xfrm>
          <a:prstGeom prst="ellipse">
            <a:avLst/>
          </a:prstGeom>
          <a:solidFill>
            <a:schemeClr val="accent2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054879" y="3753753"/>
            <a:ext cx="4110693" cy="4110155"/>
          </a:xfrm>
          <a:prstGeom prst="ellipse">
            <a:avLst/>
          </a:prstGeom>
          <a:solidFill>
            <a:schemeClr val="accent5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712773" y="3753753"/>
            <a:ext cx="4110693" cy="4110155"/>
          </a:xfrm>
          <a:prstGeom prst="ellipse">
            <a:avLst/>
          </a:prstGeom>
          <a:solidFill>
            <a:schemeClr val="accent3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11670" y="4416907"/>
            <a:ext cx="2219153" cy="2471411"/>
          </a:xfrm>
          <a:prstGeom prst="rect">
            <a:avLst/>
          </a:prstGeom>
          <a:noFill/>
        </p:spPr>
        <p:txBody>
          <a:bodyPr wrap="square" lIns="243799" tIns="121897" rIns="243799" bIns="121897" rtlCol="0">
            <a:spAutoFit/>
          </a:bodyPr>
          <a:lstStyle/>
          <a:p>
            <a:pPr algn="ctr"/>
            <a:r>
              <a:rPr lang="en-US" sz="14400" b="1" dirty="0">
                <a:latin typeface="Arial"/>
                <a:cs typeface="Arial"/>
              </a:rPr>
              <a:t>+</a:t>
            </a:r>
            <a:endParaRPr lang="ru-RU" sz="144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73252" y="4416907"/>
            <a:ext cx="2219153" cy="2471411"/>
          </a:xfrm>
          <a:prstGeom prst="rect">
            <a:avLst/>
          </a:prstGeom>
          <a:noFill/>
        </p:spPr>
        <p:txBody>
          <a:bodyPr wrap="square" lIns="243799" tIns="121897" rIns="243799" bIns="121897" rtlCol="0">
            <a:spAutoFit/>
          </a:bodyPr>
          <a:lstStyle/>
          <a:p>
            <a:pPr algn="ctr"/>
            <a:r>
              <a:rPr lang="en-US" sz="14400" b="1" dirty="0">
                <a:latin typeface="Arial"/>
                <a:cs typeface="Arial"/>
              </a:rPr>
              <a:t>+</a:t>
            </a:r>
            <a:endParaRPr lang="ru-RU" sz="144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803385" y="4444104"/>
            <a:ext cx="2219153" cy="2471411"/>
          </a:xfrm>
          <a:prstGeom prst="rect">
            <a:avLst/>
          </a:prstGeom>
          <a:noFill/>
        </p:spPr>
        <p:txBody>
          <a:bodyPr wrap="square" lIns="243799" tIns="121897" rIns="243799" bIns="121897" rtlCol="0">
            <a:spAutoFit/>
          </a:bodyPr>
          <a:lstStyle/>
          <a:p>
            <a:pPr algn="ctr"/>
            <a:r>
              <a:rPr lang="en-US" sz="14400" b="1" dirty="0">
                <a:latin typeface="Arial"/>
                <a:cs typeface="Arial"/>
              </a:rPr>
              <a:t>=</a:t>
            </a:r>
            <a:endParaRPr lang="ru-RU" sz="144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65085" y="8117106"/>
            <a:ext cx="4821956" cy="800225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>
              <a:tabLst>
                <a:tab pos="2734870" algn="l"/>
              </a:tabLst>
            </a:pPr>
            <a:r>
              <a:rPr lang="en-US" sz="4400" b="1" dirty="0" smtClean="0">
                <a:latin typeface="Lato" charset="0"/>
                <a:ea typeface="Lato" charset="0"/>
                <a:cs typeface="Lato" charset="0"/>
              </a:rPr>
              <a:t>Collaborate</a:t>
            </a:r>
            <a:endParaRPr lang="en-US" sz="4400" b="1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02741" y="8995166"/>
            <a:ext cx="4128311" cy="2200608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/>
            <a:r>
              <a:rPr lang="en-US" sz="2700" dirty="0" smtClean="0">
                <a:latin typeface="Lato" charset="0"/>
                <a:ea typeface="Lato" charset="0"/>
                <a:cs typeface="Lato" charset="0"/>
              </a:rPr>
              <a:t>Leverage diverse skill sets and allow others to be the best at what they do, so you can be the best at what you do.</a:t>
            </a:r>
            <a:endParaRPr lang="en-US" sz="27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04013" y="8110320"/>
            <a:ext cx="4821956" cy="861780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>
              <a:tabLst>
                <a:tab pos="2734870" algn="l"/>
              </a:tabLst>
            </a:pPr>
            <a:r>
              <a:rPr lang="en-US" sz="4800" b="1" dirty="0" smtClean="0">
                <a:latin typeface="Lato" charset="0"/>
                <a:ea typeface="Lato" charset="0"/>
                <a:cs typeface="Lato" charset="0"/>
              </a:rPr>
              <a:t>Challenge</a:t>
            </a:r>
            <a:endParaRPr lang="en-US" sz="4800" b="1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41669" y="8988380"/>
            <a:ext cx="4128311" cy="2200608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/>
            <a:r>
              <a:rPr lang="en-US" sz="2700" dirty="0" smtClean="0">
                <a:latin typeface="Lato" charset="0"/>
                <a:ea typeface="Lato" charset="0"/>
                <a:cs typeface="Lato" charset="0"/>
              </a:rPr>
              <a:t>Push each other beyond your previous limits based on mutual accountability of not letting your fellow teammates down.</a:t>
            </a:r>
            <a:endParaRPr lang="en-US" sz="27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28299" y="8103536"/>
            <a:ext cx="4821956" cy="861780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>
              <a:tabLst>
                <a:tab pos="2734870" algn="l"/>
              </a:tabLst>
            </a:pPr>
            <a:r>
              <a:rPr lang="en-US" sz="4800" b="1" dirty="0" smtClean="0">
                <a:latin typeface="Lato" charset="0"/>
                <a:ea typeface="Lato" charset="0"/>
                <a:cs typeface="Lato" charset="0"/>
              </a:rPr>
              <a:t>Compete</a:t>
            </a:r>
            <a:endParaRPr lang="en-US" sz="4800" b="1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26198" y="8981596"/>
            <a:ext cx="4128311" cy="1785110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/>
            <a:r>
              <a:rPr lang="en-US" sz="2700" dirty="0" smtClean="0">
                <a:latin typeface="Lato" charset="0"/>
                <a:ea typeface="Lato" charset="0"/>
                <a:cs typeface="Lato" charset="0"/>
              </a:rPr>
              <a:t>Use managed competition to get the best out of each performer through chasing them or being chased.</a:t>
            </a:r>
            <a:endParaRPr lang="en-US" sz="27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354328" y="8117107"/>
            <a:ext cx="4821956" cy="800225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>
              <a:tabLst>
                <a:tab pos="2734870" algn="l"/>
              </a:tabLst>
            </a:pPr>
            <a:r>
              <a:rPr lang="en-US" sz="4400" b="1" dirty="0" smtClean="0">
                <a:latin typeface="Lato" charset="0"/>
                <a:ea typeface="Lato" charset="0"/>
                <a:cs typeface="Lato" charset="0"/>
              </a:rPr>
              <a:t>Perform</a:t>
            </a:r>
            <a:endParaRPr lang="en-US" sz="4400" b="1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91984" y="8995166"/>
            <a:ext cx="4128311" cy="2200608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/>
            <a:r>
              <a:rPr lang="en-US" sz="2700" dirty="0" smtClean="0">
                <a:latin typeface="Lato" charset="0"/>
                <a:ea typeface="Lato" charset="0"/>
                <a:cs typeface="Lato" charset="0"/>
              </a:rPr>
              <a:t>When the stakes are high and the world is changing, all team members are ready to win and take on greater challenges.</a:t>
            </a:r>
            <a:endParaRPr lang="en-US" sz="27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75136" y="968500"/>
            <a:ext cx="17284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The Team Benefit Formula</a:t>
            </a:r>
          </a:p>
        </p:txBody>
      </p:sp>
      <p:sp>
        <p:nvSpPr>
          <p:cNvPr id="32" name="Freeform 67"/>
          <p:cNvSpPr>
            <a:spLocks noChangeArrowheads="1"/>
          </p:cNvSpPr>
          <p:nvPr/>
        </p:nvSpPr>
        <p:spPr bwMode="auto">
          <a:xfrm>
            <a:off x="20024220" y="4645162"/>
            <a:ext cx="1875568" cy="2203323"/>
          </a:xfrm>
          <a:custGeom>
            <a:avLst/>
            <a:gdLst>
              <a:gd name="T0" fmla="*/ 434 w 453"/>
              <a:gd name="T1" fmla="*/ 186 h 533"/>
              <a:gd name="T2" fmla="*/ 434 w 453"/>
              <a:gd name="T3" fmla="*/ 186 h 533"/>
              <a:gd name="T4" fmla="*/ 44 w 453"/>
              <a:gd name="T5" fmla="*/ 160 h 533"/>
              <a:gd name="T6" fmla="*/ 0 w 453"/>
              <a:gd name="T7" fmla="*/ 178 h 533"/>
              <a:gd name="T8" fmla="*/ 88 w 453"/>
              <a:gd name="T9" fmla="*/ 532 h 533"/>
              <a:gd name="T10" fmla="*/ 141 w 453"/>
              <a:gd name="T11" fmla="*/ 532 h 533"/>
              <a:gd name="T12" fmla="*/ 97 w 453"/>
              <a:gd name="T13" fmla="*/ 355 h 533"/>
              <a:gd name="T14" fmla="*/ 443 w 453"/>
              <a:gd name="T15" fmla="*/ 195 h 533"/>
              <a:gd name="T16" fmla="*/ 434 w 453"/>
              <a:gd name="T17" fmla="*/ 18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" h="533">
                <a:moveTo>
                  <a:pt x="434" y="186"/>
                </a:moveTo>
                <a:lnTo>
                  <a:pt x="434" y="186"/>
                </a:lnTo>
                <a:cubicBezTo>
                  <a:pt x="151" y="301"/>
                  <a:pt x="266" y="0"/>
                  <a:pt x="44" y="160"/>
                </a:cubicBezTo>
                <a:cubicBezTo>
                  <a:pt x="0" y="178"/>
                  <a:pt x="0" y="178"/>
                  <a:pt x="0" y="178"/>
                </a:cubicBezTo>
                <a:cubicBezTo>
                  <a:pt x="88" y="532"/>
                  <a:pt x="88" y="532"/>
                  <a:pt x="88" y="532"/>
                </a:cubicBezTo>
                <a:cubicBezTo>
                  <a:pt x="141" y="532"/>
                  <a:pt x="141" y="532"/>
                  <a:pt x="141" y="532"/>
                </a:cubicBezTo>
                <a:cubicBezTo>
                  <a:pt x="97" y="355"/>
                  <a:pt x="97" y="355"/>
                  <a:pt x="97" y="355"/>
                </a:cubicBezTo>
                <a:cubicBezTo>
                  <a:pt x="293" y="195"/>
                  <a:pt x="213" y="532"/>
                  <a:pt x="443" y="195"/>
                </a:cubicBezTo>
                <a:cubicBezTo>
                  <a:pt x="452" y="195"/>
                  <a:pt x="443" y="186"/>
                  <a:pt x="434" y="18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Freeform 102"/>
          <p:cNvSpPr>
            <a:spLocks noChangeAspect="1" noChangeArrowheads="1"/>
          </p:cNvSpPr>
          <p:nvPr/>
        </p:nvSpPr>
        <p:spPr bwMode="auto">
          <a:xfrm>
            <a:off x="2398317" y="4825135"/>
            <a:ext cx="2537158" cy="2267712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Freeform 77"/>
          <p:cNvSpPr>
            <a:spLocks noChangeAspect="1" noChangeArrowheads="1"/>
          </p:cNvSpPr>
          <p:nvPr/>
        </p:nvSpPr>
        <p:spPr bwMode="auto">
          <a:xfrm>
            <a:off x="13761532" y="4825135"/>
            <a:ext cx="2697386" cy="2267712"/>
          </a:xfrm>
          <a:custGeom>
            <a:avLst/>
            <a:gdLst>
              <a:gd name="T0" fmla="*/ 372 w 497"/>
              <a:gd name="T1" fmla="*/ 124 h 418"/>
              <a:gd name="T2" fmla="*/ 372 w 497"/>
              <a:gd name="T3" fmla="*/ 124 h 418"/>
              <a:gd name="T4" fmla="*/ 389 w 497"/>
              <a:gd name="T5" fmla="*/ 124 h 418"/>
              <a:gd name="T6" fmla="*/ 389 w 497"/>
              <a:gd name="T7" fmla="*/ 178 h 418"/>
              <a:gd name="T8" fmla="*/ 496 w 497"/>
              <a:gd name="T9" fmla="*/ 89 h 418"/>
              <a:gd name="T10" fmla="*/ 389 w 497"/>
              <a:gd name="T11" fmla="*/ 0 h 418"/>
              <a:gd name="T12" fmla="*/ 389 w 497"/>
              <a:gd name="T13" fmla="*/ 53 h 418"/>
              <a:gd name="T14" fmla="*/ 372 w 497"/>
              <a:gd name="T15" fmla="*/ 53 h 418"/>
              <a:gd name="T16" fmla="*/ 186 w 497"/>
              <a:gd name="T17" fmla="*/ 187 h 418"/>
              <a:gd name="T18" fmla="*/ 53 w 497"/>
              <a:gd name="T19" fmla="*/ 284 h 418"/>
              <a:gd name="T20" fmla="*/ 0 w 497"/>
              <a:gd name="T21" fmla="*/ 284 h 418"/>
              <a:gd name="T22" fmla="*/ 0 w 497"/>
              <a:gd name="T23" fmla="*/ 355 h 418"/>
              <a:gd name="T24" fmla="*/ 53 w 497"/>
              <a:gd name="T25" fmla="*/ 355 h 418"/>
              <a:gd name="T26" fmla="*/ 239 w 497"/>
              <a:gd name="T27" fmla="*/ 222 h 418"/>
              <a:gd name="T28" fmla="*/ 372 w 497"/>
              <a:gd name="T29" fmla="*/ 124 h 418"/>
              <a:gd name="T30" fmla="*/ 132 w 497"/>
              <a:gd name="T31" fmla="*/ 169 h 418"/>
              <a:gd name="T32" fmla="*/ 132 w 497"/>
              <a:gd name="T33" fmla="*/ 169 h 418"/>
              <a:gd name="T34" fmla="*/ 141 w 497"/>
              <a:gd name="T35" fmla="*/ 152 h 418"/>
              <a:gd name="T36" fmla="*/ 177 w 497"/>
              <a:gd name="T37" fmla="*/ 116 h 418"/>
              <a:gd name="T38" fmla="*/ 53 w 497"/>
              <a:gd name="T39" fmla="*/ 63 h 418"/>
              <a:gd name="T40" fmla="*/ 0 w 497"/>
              <a:gd name="T41" fmla="*/ 63 h 418"/>
              <a:gd name="T42" fmla="*/ 0 w 497"/>
              <a:gd name="T43" fmla="*/ 134 h 418"/>
              <a:gd name="T44" fmla="*/ 53 w 497"/>
              <a:gd name="T45" fmla="*/ 134 h 418"/>
              <a:gd name="T46" fmla="*/ 132 w 497"/>
              <a:gd name="T47" fmla="*/ 169 h 418"/>
              <a:gd name="T48" fmla="*/ 389 w 497"/>
              <a:gd name="T49" fmla="*/ 293 h 418"/>
              <a:gd name="T50" fmla="*/ 389 w 497"/>
              <a:gd name="T51" fmla="*/ 293 h 418"/>
              <a:gd name="T52" fmla="*/ 372 w 497"/>
              <a:gd name="T53" fmla="*/ 293 h 418"/>
              <a:gd name="T54" fmla="*/ 283 w 497"/>
              <a:gd name="T55" fmla="*/ 249 h 418"/>
              <a:gd name="T56" fmla="*/ 283 w 497"/>
              <a:gd name="T57" fmla="*/ 258 h 418"/>
              <a:gd name="T58" fmla="*/ 248 w 497"/>
              <a:gd name="T59" fmla="*/ 302 h 418"/>
              <a:gd name="T60" fmla="*/ 372 w 497"/>
              <a:gd name="T61" fmla="*/ 355 h 418"/>
              <a:gd name="T62" fmla="*/ 389 w 497"/>
              <a:gd name="T63" fmla="*/ 355 h 418"/>
              <a:gd name="T64" fmla="*/ 389 w 497"/>
              <a:gd name="T65" fmla="*/ 417 h 418"/>
              <a:gd name="T66" fmla="*/ 496 w 497"/>
              <a:gd name="T67" fmla="*/ 328 h 418"/>
              <a:gd name="T68" fmla="*/ 389 w 497"/>
              <a:gd name="T69" fmla="*/ 240 h 418"/>
              <a:gd name="T70" fmla="*/ 389 w 497"/>
              <a:gd name="T71" fmla="*/ 29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418">
                <a:moveTo>
                  <a:pt x="372" y="124"/>
                </a:moveTo>
                <a:lnTo>
                  <a:pt x="372" y="124"/>
                </a:lnTo>
                <a:cubicBezTo>
                  <a:pt x="389" y="124"/>
                  <a:pt x="389" y="124"/>
                  <a:pt x="389" y="124"/>
                </a:cubicBezTo>
                <a:cubicBezTo>
                  <a:pt x="389" y="178"/>
                  <a:pt x="389" y="178"/>
                  <a:pt x="389" y="178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72" y="53"/>
                  <a:pt x="372" y="53"/>
                  <a:pt x="372" y="53"/>
                </a:cubicBezTo>
                <a:cubicBezTo>
                  <a:pt x="283" y="53"/>
                  <a:pt x="230" y="124"/>
                  <a:pt x="186" y="187"/>
                </a:cubicBezTo>
                <a:cubicBezTo>
                  <a:pt x="141" y="240"/>
                  <a:pt x="106" y="284"/>
                  <a:pt x="53" y="284"/>
                </a:cubicBezTo>
                <a:cubicBezTo>
                  <a:pt x="0" y="284"/>
                  <a:pt x="0" y="284"/>
                  <a:pt x="0" y="284"/>
                </a:cubicBezTo>
                <a:cubicBezTo>
                  <a:pt x="0" y="355"/>
                  <a:pt x="0" y="355"/>
                  <a:pt x="0" y="355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141" y="355"/>
                  <a:pt x="194" y="284"/>
                  <a:pt x="239" y="222"/>
                </a:cubicBezTo>
                <a:cubicBezTo>
                  <a:pt x="283" y="169"/>
                  <a:pt x="319" y="124"/>
                  <a:pt x="372" y="124"/>
                </a:cubicBezTo>
                <a:close/>
                <a:moveTo>
                  <a:pt x="132" y="169"/>
                </a:moveTo>
                <a:lnTo>
                  <a:pt x="132" y="169"/>
                </a:lnTo>
                <a:cubicBezTo>
                  <a:pt x="132" y="160"/>
                  <a:pt x="141" y="160"/>
                  <a:pt x="141" y="152"/>
                </a:cubicBezTo>
                <a:cubicBezTo>
                  <a:pt x="150" y="143"/>
                  <a:pt x="167" y="124"/>
                  <a:pt x="177" y="116"/>
                </a:cubicBezTo>
                <a:cubicBezTo>
                  <a:pt x="141" y="80"/>
                  <a:pt x="106" y="63"/>
                  <a:pt x="53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134"/>
                  <a:pt x="0" y="134"/>
                  <a:pt x="0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79" y="134"/>
                  <a:pt x="106" y="143"/>
                  <a:pt x="132" y="169"/>
                </a:cubicBezTo>
                <a:close/>
                <a:moveTo>
                  <a:pt x="389" y="293"/>
                </a:moveTo>
                <a:lnTo>
                  <a:pt x="389" y="293"/>
                </a:lnTo>
                <a:cubicBezTo>
                  <a:pt x="372" y="293"/>
                  <a:pt x="372" y="293"/>
                  <a:pt x="372" y="293"/>
                </a:cubicBezTo>
                <a:cubicBezTo>
                  <a:pt x="336" y="293"/>
                  <a:pt x="310" y="275"/>
                  <a:pt x="283" y="249"/>
                </a:cubicBezTo>
                <a:cubicBezTo>
                  <a:pt x="283" y="249"/>
                  <a:pt x="283" y="249"/>
                  <a:pt x="283" y="258"/>
                </a:cubicBezTo>
                <a:cubicBezTo>
                  <a:pt x="266" y="266"/>
                  <a:pt x="257" y="284"/>
                  <a:pt x="248" y="302"/>
                </a:cubicBezTo>
                <a:cubicBezTo>
                  <a:pt x="274" y="337"/>
                  <a:pt x="319" y="355"/>
                  <a:pt x="372" y="355"/>
                </a:cubicBezTo>
                <a:cubicBezTo>
                  <a:pt x="389" y="355"/>
                  <a:pt x="389" y="355"/>
                  <a:pt x="389" y="355"/>
                </a:cubicBezTo>
                <a:cubicBezTo>
                  <a:pt x="389" y="417"/>
                  <a:pt x="389" y="417"/>
                  <a:pt x="389" y="417"/>
                </a:cubicBezTo>
                <a:cubicBezTo>
                  <a:pt x="496" y="328"/>
                  <a:pt x="496" y="328"/>
                  <a:pt x="496" y="328"/>
                </a:cubicBezTo>
                <a:cubicBezTo>
                  <a:pt x="389" y="240"/>
                  <a:pt x="389" y="240"/>
                  <a:pt x="389" y="240"/>
                </a:cubicBezTo>
                <a:lnTo>
                  <a:pt x="389" y="2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2" name="Freeform 2"/>
          <p:cNvSpPr>
            <a:spLocks noChangeAspect="1" noChangeArrowheads="1"/>
          </p:cNvSpPr>
          <p:nvPr/>
        </p:nvSpPr>
        <p:spPr bwMode="auto">
          <a:xfrm>
            <a:off x="8280987" y="4660308"/>
            <a:ext cx="2268008" cy="2267712"/>
          </a:xfrm>
          <a:custGeom>
            <a:avLst/>
            <a:gdLst>
              <a:gd name="T0" fmla="*/ 3437 w 6844"/>
              <a:gd name="T1" fmla="*/ 1719 h 6844"/>
              <a:gd name="T2" fmla="*/ 3437 w 6844"/>
              <a:gd name="T3" fmla="*/ 2875 h 6844"/>
              <a:gd name="T4" fmla="*/ 3437 w 6844"/>
              <a:gd name="T5" fmla="*/ 1719 h 6844"/>
              <a:gd name="T6" fmla="*/ 6843 w 6844"/>
              <a:gd name="T7" fmla="*/ 188 h 6844"/>
              <a:gd name="T8" fmla="*/ 5437 w 6844"/>
              <a:gd name="T9" fmla="*/ 2375 h 6844"/>
              <a:gd name="T10" fmla="*/ 5124 w 6844"/>
              <a:gd name="T11" fmla="*/ 1250 h 6844"/>
              <a:gd name="T12" fmla="*/ 5093 w 6844"/>
              <a:gd name="T13" fmla="*/ 2719 h 6844"/>
              <a:gd name="T14" fmla="*/ 4437 w 6844"/>
              <a:gd name="T15" fmla="*/ 3749 h 6844"/>
              <a:gd name="T16" fmla="*/ 5218 w 6844"/>
              <a:gd name="T17" fmla="*/ 4562 h 6844"/>
              <a:gd name="T18" fmla="*/ 5218 w 6844"/>
              <a:gd name="T19" fmla="*/ 4593 h 6844"/>
              <a:gd name="T20" fmla="*/ 5124 w 6844"/>
              <a:gd name="T21" fmla="*/ 6624 h 6844"/>
              <a:gd name="T22" fmla="*/ 4812 w 6844"/>
              <a:gd name="T23" fmla="*/ 6843 h 6844"/>
              <a:gd name="T24" fmla="*/ 4812 w 6844"/>
              <a:gd name="T25" fmla="*/ 5093 h 6844"/>
              <a:gd name="T26" fmla="*/ 2594 w 6844"/>
              <a:gd name="T27" fmla="*/ 5812 h 6844"/>
              <a:gd name="T28" fmla="*/ 2438 w 6844"/>
              <a:gd name="T29" fmla="*/ 5968 h 6844"/>
              <a:gd name="T30" fmla="*/ 875 w 6844"/>
              <a:gd name="T31" fmla="*/ 6843 h 6844"/>
              <a:gd name="T32" fmla="*/ 719 w 6844"/>
              <a:gd name="T33" fmla="*/ 6312 h 6844"/>
              <a:gd name="T34" fmla="*/ 2844 w 6844"/>
              <a:gd name="T35" fmla="*/ 4562 h 6844"/>
              <a:gd name="T36" fmla="*/ 1782 w 6844"/>
              <a:gd name="T37" fmla="*/ 2750 h 6844"/>
              <a:gd name="T38" fmla="*/ 1719 w 6844"/>
              <a:gd name="T39" fmla="*/ 2594 h 6844"/>
              <a:gd name="T40" fmla="*/ 1250 w 6844"/>
              <a:gd name="T41" fmla="*/ 1313 h 6844"/>
              <a:gd name="T42" fmla="*/ 407 w 6844"/>
              <a:gd name="T43" fmla="*/ 2563 h 6844"/>
              <a:gd name="T44" fmla="*/ 1032 w 6844"/>
              <a:gd name="T45" fmla="*/ 32 h 6844"/>
              <a:gd name="T46" fmla="*/ 1813 w 6844"/>
              <a:gd name="T47" fmla="*/ 938 h 6844"/>
              <a:gd name="T48" fmla="*/ 2157 w 6844"/>
              <a:gd name="T49" fmla="*/ 907 h 6844"/>
              <a:gd name="T50" fmla="*/ 4718 w 6844"/>
              <a:gd name="T51" fmla="*/ 907 h 6844"/>
              <a:gd name="T52" fmla="*/ 5031 w 6844"/>
              <a:gd name="T53" fmla="*/ 938 h 6844"/>
              <a:gd name="T54" fmla="*/ 5812 w 6844"/>
              <a:gd name="T55" fmla="*/ 0 h 6844"/>
              <a:gd name="T56" fmla="*/ 4562 w 6844"/>
              <a:gd name="T57" fmla="*/ 1188 h 6844"/>
              <a:gd name="T58" fmla="*/ 3437 w 6844"/>
              <a:gd name="T59" fmla="*/ 1157 h 6844"/>
              <a:gd name="T60" fmla="*/ 2282 w 6844"/>
              <a:gd name="T61" fmla="*/ 2469 h 6844"/>
              <a:gd name="T62" fmla="*/ 3718 w 6844"/>
              <a:gd name="T63" fmla="*/ 3157 h 6844"/>
              <a:gd name="T64" fmla="*/ 4562 w 6844"/>
              <a:gd name="T65" fmla="*/ 1188 h 6844"/>
              <a:gd name="T66" fmla="*/ 4562 w 6844"/>
              <a:gd name="T67" fmla="*/ 1188 h 6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844" h="6844">
                <a:moveTo>
                  <a:pt x="3437" y="1719"/>
                </a:moveTo>
                <a:lnTo>
                  <a:pt x="3437" y="1719"/>
                </a:lnTo>
                <a:cubicBezTo>
                  <a:pt x="3749" y="1719"/>
                  <a:pt x="3999" y="2000"/>
                  <a:pt x="3999" y="2313"/>
                </a:cubicBezTo>
                <a:cubicBezTo>
                  <a:pt x="3999" y="2625"/>
                  <a:pt x="3749" y="2875"/>
                  <a:pt x="3437" y="2875"/>
                </a:cubicBezTo>
                <a:cubicBezTo>
                  <a:pt x="3125" y="2875"/>
                  <a:pt x="2844" y="2625"/>
                  <a:pt x="2844" y="2313"/>
                </a:cubicBezTo>
                <a:cubicBezTo>
                  <a:pt x="2844" y="2000"/>
                  <a:pt x="3125" y="1719"/>
                  <a:pt x="3437" y="1719"/>
                </a:cubicBezTo>
                <a:close/>
                <a:moveTo>
                  <a:pt x="6843" y="188"/>
                </a:moveTo>
                <a:lnTo>
                  <a:pt x="6843" y="188"/>
                </a:lnTo>
                <a:cubicBezTo>
                  <a:pt x="6437" y="2532"/>
                  <a:pt x="6437" y="2532"/>
                  <a:pt x="6437" y="2532"/>
                </a:cubicBezTo>
                <a:cubicBezTo>
                  <a:pt x="5437" y="2375"/>
                  <a:pt x="5437" y="2375"/>
                  <a:pt x="5437" y="2375"/>
                </a:cubicBezTo>
                <a:cubicBezTo>
                  <a:pt x="5593" y="1282"/>
                  <a:pt x="5593" y="1282"/>
                  <a:pt x="5593" y="1282"/>
                </a:cubicBezTo>
                <a:cubicBezTo>
                  <a:pt x="5468" y="1282"/>
                  <a:pt x="5312" y="1250"/>
                  <a:pt x="5124" y="1250"/>
                </a:cubicBezTo>
                <a:cubicBezTo>
                  <a:pt x="5124" y="2594"/>
                  <a:pt x="5124" y="2594"/>
                  <a:pt x="5124" y="2594"/>
                </a:cubicBezTo>
                <a:cubicBezTo>
                  <a:pt x="5124" y="2625"/>
                  <a:pt x="5124" y="2688"/>
                  <a:pt x="5093" y="2719"/>
                </a:cubicBezTo>
                <a:lnTo>
                  <a:pt x="5093" y="2750"/>
                </a:lnTo>
                <a:cubicBezTo>
                  <a:pt x="4437" y="3749"/>
                  <a:pt x="4437" y="3749"/>
                  <a:pt x="4437" y="3749"/>
                </a:cubicBezTo>
                <a:cubicBezTo>
                  <a:pt x="4249" y="4281"/>
                  <a:pt x="4249" y="4281"/>
                  <a:pt x="4249" y="4281"/>
                </a:cubicBezTo>
                <a:cubicBezTo>
                  <a:pt x="5218" y="4562"/>
                  <a:pt x="5218" y="4562"/>
                  <a:pt x="5218" y="4562"/>
                </a:cubicBezTo>
                <a:cubicBezTo>
                  <a:pt x="5218" y="4562"/>
                  <a:pt x="5218" y="4562"/>
                  <a:pt x="5187" y="4593"/>
                </a:cubicBezTo>
                <a:cubicBezTo>
                  <a:pt x="5218" y="4593"/>
                  <a:pt x="5218" y="4593"/>
                  <a:pt x="5218" y="4593"/>
                </a:cubicBezTo>
                <a:cubicBezTo>
                  <a:pt x="5343" y="4624"/>
                  <a:pt x="5437" y="4749"/>
                  <a:pt x="5406" y="4906"/>
                </a:cubicBezTo>
                <a:cubicBezTo>
                  <a:pt x="5124" y="6624"/>
                  <a:pt x="5124" y="6624"/>
                  <a:pt x="5124" y="6624"/>
                </a:cubicBezTo>
                <a:cubicBezTo>
                  <a:pt x="5093" y="6749"/>
                  <a:pt x="4999" y="6843"/>
                  <a:pt x="4843" y="6843"/>
                </a:cubicBezTo>
                <a:lnTo>
                  <a:pt x="4812" y="6843"/>
                </a:lnTo>
                <a:cubicBezTo>
                  <a:pt x="4656" y="6812"/>
                  <a:pt x="4531" y="6687"/>
                  <a:pt x="4562" y="6531"/>
                </a:cubicBezTo>
                <a:cubicBezTo>
                  <a:pt x="4812" y="5093"/>
                  <a:pt x="4812" y="5093"/>
                  <a:pt x="4812" y="5093"/>
                </a:cubicBezTo>
                <a:cubicBezTo>
                  <a:pt x="3531" y="5124"/>
                  <a:pt x="3531" y="5124"/>
                  <a:pt x="3531" y="5124"/>
                </a:cubicBezTo>
                <a:cubicBezTo>
                  <a:pt x="2594" y="5812"/>
                  <a:pt x="2594" y="5812"/>
                  <a:pt x="2594" y="5812"/>
                </a:cubicBezTo>
                <a:cubicBezTo>
                  <a:pt x="2500" y="5906"/>
                  <a:pt x="2500" y="5906"/>
                  <a:pt x="2500" y="5906"/>
                </a:cubicBezTo>
                <a:cubicBezTo>
                  <a:pt x="2469" y="5937"/>
                  <a:pt x="2469" y="5937"/>
                  <a:pt x="2438" y="5968"/>
                </a:cubicBezTo>
                <a:cubicBezTo>
                  <a:pt x="1000" y="6812"/>
                  <a:pt x="1000" y="6812"/>
                  <a:pt x="1000" y="6812"/>
                </a:cubicBezTo>
                <a:cubicBezTo>
                  <a:pt x="969" y="6843"/>
                  <a:pt x="907" y="6843"/>
                  <a:pt x="875" y="6843"/>
                </a:cubicBezTo>
                <a:cubicBezTo>
                  <a:pt x="782" y="6843"/>
                  <a:pt x="688" y="6812"/>
                  <a:pt x="625" y="6718"/>
                </a:cubicBezTo>
                <a:cubicBezTo>
                  <a:pt x="532" y="6562"/>
                  <a:pt x="594" y="6406"/>
                  <a:pt x="719" y="6312"/>
                </a:cubicBezTo>
                <a:cubicBezTo>
                  <a:pt x="1969" y="5562"/>
                  <a:pt x="1969" y="5562"/>
                  <a:pt x="1969" y="5562"/>
                </a:cubicBezTo>
                <a:cubicBezTo>
                  <a:pt x="2844" y="4562"/>
                  <a:pt x="2844" y="4562"/>
                  <a:pt x="2844" y="4562"/>
                </a:cubicBezTo>
                <a:cubicBezTo>
                  <a:pt x="2563" y="3718"/>
                  <a:pt x="2563" y="3718"/>
                  <a:pt x="2563" y="3718"/>
                </a:cubicBezTo>
                <a:cubicBezTo>
                  <a:pt x="1782" y="2750"/>
                  <a:pt x="1782" y="2750"/>
                  <a:pt x="1782" y="2750"/>
                </a:cubicBezTo>
                <a:lnTo>
                  <a:pt x="1782" y="2750"/>
                </a:lnTo>
                <a:cubicBezTo>
                  <a:pt x="1750" y="2688"/>
                  <a:pt x="1719" y="2657"/>
                  <a:pt x="1719" y="2594"/>
                </a:cubicBezTo>
                <a:cubicBezTo>
                  <a:pt x="1719" y="1250"/>
                  <a:pt x="1719" y="1250"/>
                  <a:pt x="1719" y="1250"/>
                </a:cubicBezTo>
                <a:cubicBezTo>
                  <a:pt x="1532" y="1250"/>
                  <a:pt x="1375" y="1282"/>
                  <a:pt x="1250" y="1313"/>
                </a:cubicBezTo>
                <a:cubicBezTo>
                  <a:pt x="1407" y="2375"/>
                  <a:pt x="1407" y="2375"/>
                  <a:pt x="1407" y="2375"/>
                </a:cubicBezTo>
                <a:cubicBezTo>
                  <a:pt x="407" y="2563"/>
                  <a:pt x="407" y="2563"/>
                  <a:pt x="407" y="2563"/>
                </a:cubicBezTo>
                <a:cubicBezTo>
                  <a:pt x="0" y="188"/>
                  <a:pt x="0" y="188"/>
                  <a:pt x="0" y="188"/>
                </a:cubicBezTo>
                <a:cubicBezTo>
                  <a:pt x="1032" y="32"/>
                  <a:pt x="1032" y="32"/>
                  <a:pt x="1032" y="32"/>
                </a:cubicBezTo>
                <a:cubicBezTo>
                  <a:pt x="1188" y="1032"/>
                  <a:pt x="1188" y="1032"/>
                  <a:pt x="1188" y="1032"/>
                </a:cubicBezTo>
                <a:cubicBezTo>
                  <a:pt x="1375" y="1000"/>
                  <a:pt x="1594" y="969"/>
                  <a:pt x="1813" y="938"/>
                </a:cubicBezTo>
                <a:cubicBezTo>
                  <a:pt x="1875" y="907"/>
                  <a:pt x="1938" y="875"/>
                  <a:pt x="2000" y="875"/>
                </a:cubicBezTo>
                <a:cubicBezTo>
                  <a:pt x="2063" y="875"/>
                  <a:pt x="2094" y="907"/>
                  <a:pt x="2157" y="907"/>
                </a:cubicBezTo>
                <a:cubicBezTo>
                  <a:pt x="2532" y="907"/>
                  <a:pt x="2938" y="875"/>
                  <a:pt x="3437" y="875"/>
                </a:cubicBezTo>
                <a:cubicBezTo>
                  <a:pt x="3906" y="875"/>
                  <a:pt x="4343" y="907"/>
                  <a:pt x="4718" y="907"/>
                </a:cubicBezTo>
                <a:cubicBezTo>
                  <a:pt x="4749" y="907"/>
                  <a:pt x="4781" y="875"/>
                  <a:pt x="4843" y="875"/>
                </a:cubicBezTo>
                <a:cubicBezTo>
                  <a:pt x="4906" y="875"/>
                  <a:pt x="4968" y="907"/>
                  <a:pt x="5031" y="938"/>
                </a:cubicBezTo>
                <a:cubicBezTo>
                  <a:pt x="5281" y="969"/>
                  <a:pt x="5468" y="1000"/>
                  <a:pt x="5656" y="1000"/>
                </a:cubicBezTo>
                <a:cubicBezTo>
                  <a:pt x="5812" y="0"/>
                  <a:pt x="5812" y="0"/>
                  <a:pt x="5812" y="0"/>
                </a:cubicBezTo>
                <a:lnTo>
                  <a:pt x="6843" y="188"/>
                </a:lnTo>
                <a:close/>
                <a:moveTo>
                  <a:pt x="4562" y="1188"/>
                </a:moveTo>
                <a:lnTo>
                  <a:pt x="4562" y="1188"/>
                </a:lnTo>
                <a:cubicBezTo>
                  <a:pt x="4218" y="1188"/>
                  <a:pt x="3843" y="1157"/>
                  <a:pt x="3437" y="1157"/>
                </a:cubicBezTo>
                <a:cubicBezTo>
                  <a:pt x="3000" y="1157"/>
                  <a:pt x="2625" y="1188"/>
                  <a:pt x="2282" y="1188"/>
                </a:cubicBezTo>
                <a:cubicBezTo>
                  <a:pt x="2282" y="2469"/>
                  <a:pt x="2282" y="2469"/>
                  <a:pt x="2282" y="2469"/>
                </a:cubicBezTo>
                <a:cubicBezTo>
                  <a:pt x="3157" y="3157"/>
                  <a:pt x="3157" y="3157"/>
                  <a:pt x="3157" y="3157"/>
                </a:cubicBezTo>
                <a:cubicBezTo>
                  <a:pt x="3718" y="3157"/>
                  <a:pt x="3718" y="3157"/>
                  <a:pt x="3718" y="3157"/>
                </a:cubicBezTo>
                <a:cubicBezTo>
                  <a:pt x="4562" y="2469"/>
                  <a:pt x="4562" y="2469"/>
                  <a:pt x="4562" y="2469"/>
                </a:cubicBezTo>
                <a:lnTo>
                  <a:pt x="4562" y="1188"/>
                </a:lnTo>
                <a:close/>
                <a:moveTo>
                  <a:pt x="4562" y="1188"/>
                </a:moveTo>
                <a:lnTo>
                  <a:pt x="4562" y="1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852" tIns="121926" rIns="243852" bIns="121926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  <p:bldP spid="21" grpId="0" animBg="1"/>
      <p:bldP spid="24" grpId="0"/>
      <p:bldP spid="25" grpId="0"/>
      <p:bldP spid="26" grpId="0"/>
      <p:bldP spid="30" grpId="0"/>
      <p:bldP spid="31" grpId="0"/>
      <p:bldP spid="33" grpId="0"/>
      <p:bldP spid="34" grpId="0"/>
      <p:bldP spid="36" grpId="0"/>
      <p:bldP spid="37" grpId="0"/>
      <p:bldP spid="39" grpId="0"/>
      <p:bldP spid="40" grpId="0"/>
      <p:bldP spid="23" grpId="0"/>
      <p:bldP spid="32" grpId="0" animBg="1"/>
      <p:bldP spid="35" grpId="0" animBg="1"/>
      <p:bldP spid="41" grpId="0" animBg="1"/>
      <p:bldP spid="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92830" y="4801303"/>
            <a:ext cx="13026970" cy="5555643"/>
            <a:chOff x="5692830" y="3734503"/>
            <a:chExt cx="13026970" cy="5555643"/>
          </a:xfrm>
        </p:grpSpPr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692830" y="6981822"/>
              <a:ext cx="1302697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r>
                <a:rPr lang="en-US" altLang="en-US" sz="4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CLIENT TEAMS</a:t>
              </a:r>
            </a:p>
            <a:p>
              <a:pPr algn="ctr" eaLnBrk="1" hangingPunct="1"/>
              <a:r>
                <a:rPr lang="en-US" altLang="en-US" sz="4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INDUSTRY TEAMS</a:t>
              </a:r>
            </a:p>
            <a:p>
              <a:pPr algn="ctr" eaLnBrk="1" hangingPunct="1"/>
              <a:r>
                <a:rPr lang="en-US" altLang="en-US" sz="4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ISSUE AND INCIDENT TEAMS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31452" y="5018501"/>
              <a:ext cx="1214972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  <a:t>TAKEAWAY #4:</a:t>
              </a:r>
              <a:b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</a:br>
              <a: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  <a:t>USING CLIENT-CENTRIC TEAMS</a:t>
              </a:r>
              <a:endParaRPr lang="en-US" sz="6000" b="1" dirty="0">
                <a:solidFill>
                  <a:srgbClr val="7CB554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" name="Freeform 65"/>
            <p:cNvSpPr>
              <a:spLocks noChangeAspect="1" noChangeArrowheads="1"/>
            </p:cNvSpPr>
            <p:nvPr/>
          </p:nvSpPr>
          <p:spPr bwMode="auto">
            <a:xfrm>
              <a:off x="11623632" y="3734503"/>
              <a:ext cx="1165367" cy="1283998"/>
            </a:xfrm>
            <a:custGeom>
              <a:avLst/>
              <a:gdLst>
                <a:gd name="T0" fmla="*/ 2147483646 w 417"/>
                <a:gd name="T1" fmla="*/ 2147483646 h 417"/>
                <a:gd name="T2" fmla="*/ 2147483646 w 417"/>
                <a:gd name="T3" fmla="*/ 2147483646 h 417"/>
                <a:gd name="T4" fmla="*/ 2147483646 w 417"/>
                <a:gd name="T5" fmla="*/ 2147483646 h 417"/>
                <a:gd name="T6" fmla="*/ 2147483646 w 417"/>
                <a:gd name="T7" fmla="*/ 2147483646 h 417"/>
                <a:gd name="T8" fmla="*/ 2147483646 w 417"/>
                <a:gd name="T9" fmla="*/ 2147483646 h 417"/>
                <a:gd name="T10" fmla="*/ 2147483646 w 417"/>
                <a:gd name="T11" fmla="*/ 2147483646 h 417"/>
                <a:gd name="T12" fmla="*/ 2147483646 w 417"/>
                <a:gd name="T13" fmla="*/ 0 h 417"/>
                <a:gd name="T14" fmla="*/ 2147483646 w 417"/>
                <a:gd name="T15" fmla="*/ 2147483646 h 417"/>
                <a:gd name="T16" fmla="*/ 2147483646 w 417"/>
                <a:gd name="T17" fmla="*/ 0 h 417"/>
                <a:gd name="T18" fmla="*/ 2147483646 w 417"/>
                <a:gd name="T19" fmla="*/ 2147483646 h 417"/>
                <a:gd name="T20" fmla="*/ 2147483646 w 417"/>
                <a:gd name="T21" fmla="*/ 2147483646 h 417"/>
                <a:gd name="T22" fmla="*/ 2147483646 w 417"/>
                <a:gd name="T23" fmla="*/ 2147483646 h 417"/>
                <a:gd name="T24" fmla="*/ 0 w 417"/>
                <a:gd name="T25" fmla="*/ 2147483646 h 417"/>
                <a:gd name="T26" fmla="*/ 2147483646 w 417"/>
                <a:gd name="T27" fmla="*/ 2147483646 h 417"/>
                <a:gd name="T28" fmla="*/ 0 w 417"/>
                <a:gd name="T29" fmla="*/ 2147483646 h 417"/>
                <a:gd name="T30" fmla="*/ 2147483646 w 417"/>
                <a:gd name="T31" fmla="*/ 2147483646 h 417"/>
                <a:gd name="T32" fmla="*/ 2147483646 w 417"/>
                <a:gd name="T33" fmla="*/ 2147483646 h 417"/>
                <a:gd name="T34" fmla="*/ 2147483646 w 417"/>
                <a:gd name="T35" fmla="*/ 2147483646 h 417"/>
                <a:gd name="T36" fmla="*/ 2147483646 w 417"/>
                <a:gd name="T37" fmla="*/ 2147483646 h 417"/>
                <a:gd name="T38" fmla="*/ 2147483646 w 417"/>
                <a:gd name="T39" fmla="*/ 2147483646 h 417"/>
                <a:gd name="T40" fmla="*/ 2147483646 w 417"/>
                <a:gd name="T41" fmla="*/ 2147483646 h 417"/>
                <a:gd name="T42" fmla="*/ 2147483646 w 417"/>
                <a:gd name="T43" fmla="*/ 2147483646 h 417"/>
                <a:gd name="T44" fmla="*/ 2147483646 w 417"/>
                <a:gd name="T45" fmla="*/ 2147483646 h 417"/>
                <a:gd name="T46" fmla="*/ 2147483646 w 417"/>
                <a:gd name="T47" fmla="*/ 2147483646 h 417"/>
                <a:gd name="T48" fmla="*/ 2147483646 w 417"/>
                <a:gd name="T49" fmla="*/ 2147483646 h 417"/>
                <a:gd name="T50" fmla="*/ 2147483646 w 417"/>
                <a:gd name="T51" fmla="*/ 2147483646 h 417"/>
                <a:gd name="T52" fmla="*/ 2147483646 w 417"/>
                <a:gd name="T53" fmla="*/ 2147483646 h 417"/>
                <a:gd name="T54" fmla="*/ 2147483646 w 417"/>
                <a:gd name="T55" fmla="*/ 2147483646 h 417"/>
                <a:gd name="T56" fmla="*/ 2147483646 w 417"/>
                <a:gd name="T57" fmla="*/ 2147483646 h 417"/>
                <a:gd name="T58" fmla="*/ 2147483646 w 417"/>
                <a:gd name="T59" fmla="*/ 2147483646 h 417"/>
                <a:gd name="T60" fmla="*/ 2147483646 w 417"/>
                <a:gd name="T61" fmla="*/ 2147483646 h 417"/>
                <a:gd name="T62" fmla="*/ 2147483646 w 417"/>
                <a:gd name="T63" fmla="*/ 2147483646 h 4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none" anchor="ctr"/>
            <a:lstStyle/>
            <a:p>
              <a:endParaRPr lang="en-US">
                <a:solidFill>
                  <a:srgbClr val="73757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3587" y="853441"/>
            <a:ext cx="15228824" cy="11689338"/>
            <a:chOff x="2286000" y="0"/>
            <a:chExt cx="7614412" cy="58446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0" y="0"/>
              <a:ext cx="7614412" cy="4998987"/>
            </a:xfrm>
            <a:prstGeom prst="rect">
              <a:avLst/>
            </a:prstGeom>
          </p:spPr>
        </p:pic>
        <p:sp>
          <p:nvSpPr>
            <p:cNvPr id="3" name="TextBox 33"/>
            <p:cNvSpPr txBox="1">
              <a:spLocks noChangeArrowheads="1"/>
            </p:cNvSpPr>
            <p:nvPr/>
          </p:nvSpPr>
          <p:spPr bwMode="auto">
            <a:xfrm>
              <a:off x="3365246" y="5367615"/>
              <a:ext cx="5455920" cy="477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828800">
                <a:defRPr/>
              </a:pPr>
              <a:r>
                <a:rPr lang="en-US" altLang="ru-RU" sz="56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Lato" charset="0"/>
                  <a:ea typeface="Lato" charset="0"/>
                  <a:cs typeface="Lato" charset="0"/>
                </a:rPr>
                <a:t>The Octane Coaching Model</a:t>
              </a:r>
              <a:endParaRPr lang="ru-RU" altLang="ru-RU" sz="5600" b="1" dirty="0">
                <a:solidFill>
                  <a:prstClr val="black">
                    <a:lumMod val="65000"/>
                    <a:lumOff val="35000"/>
                  </a:prstClr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9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00" y="-223838"/>
            <a:ext cx="12141200" cy="138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5229225" y="-5483225"/>
            <a:ext cx="13970000" cy="24428450"/>
          </a:xfrm>
          <a:prstGeom prst="rect">
            <a:avLst/>
          </a:prstGeom>
          <a:gradFill rotWithShape="1">
            <a:gsLst>
              <a:gs pos="0">
                <a:srgbClr val="28384C">
                  <a:alpha val="92998"/>
                </a:srgbClr>
              </a:gs>
              <a:gs pos="100000">
                <a:srgbClr val="28384C">
                  <a:alpha val="64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44018" y="4121552"/>
            <a:ext cx="18540412" cy="6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166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HOW DO YOU BUILD</a:t>
            </a:r>
            <a:r>
              <a:rPr lang="en-US" altLang="en-US" sz="16600" b="1" dirty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altLang="en-US" sz="166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A </a:t>
            </a:r>
            <a:r>
              <a:rPr lang="en-US" altLang="en-US" sz="16600" b="1" dirty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/>
            </a:r>
            <a:br>
              <a:rPr lang="en-US" altLang="en-US" sz="16600" b="1" dirty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</a:br>
            <a:r>
              <a:rPr lang="en-US" altLang="en-US" sz="16600" b="1" dirty="0" smtClean="0">
                <a:solidFill>
                  <a:prstClr val="white"/>
                </a:solidFill>
                <a:effectLst>
                  <a:glow rad="63500">
                    <a:srgbClr val="4D6D92">
                      <a:satMod val="175000"/>
                      <a:alpha val="40000"/>
                    </a:srgbClr>
                  </a:glow>
                </a:effectLst>
                <a:latin typeface="Lato" charset="0"/>
                <a:ea typeface="Lato" charset="0"/>
                <a:cs typeface="Lato" charset="0"/>
              </a:rPr>
              <a:t>GREAT TEAM?</a:t>
            </a:r>
          </a:p>
        </p:txBody>
      </p:sp>
    </p:spTree>
    <p:extLst>
      <p:ext uri="{BB962C8B-B14F-4D97-AF65-F5344CB8AC3E}">
        <p14:creationId xmlns:p14="http://schemas.microsoft.com/office/powerpoint/2010/main" val="16055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0022" y="0"/>
            <a:ext cx="28752798" cy="14376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41727" y="2270711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prstClr val="white"/>
                </a:solidFill>
              </a:rPr>
              <a:t>Super Speed!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19944" y="7721599"/>
            <a:ext cx="5652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prstClr val="white"/>
                </a:solidFill>
              </a:rPr>
              <a:t>Can talk to animals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75925" y="2270711"/>
            <a:ext cx="3533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prstClr val="white"/>
                </a:solidFill>
              </a:rPr>
              <a:t>Laser vision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4470" y="711200"/>
            <a:ext cx="4627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prstClr val="white"/>
                </a:solidFill>
              </a:rPr>
              <a:t>Can fly! Strong!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" y="3854441"/>
            <a:ext cx="65417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prstClr val="white"/>
                </a:solidFill>
              </a:rPr>
              <a:t>Makes a mean omelet</a:t>
            </a:r>
            <a:br>
              <a:rPr lang="en-US" sz="5400" b="1" smtClean="0">
                <a:solidFill>
                  <a:prstClr val="white"/>
                </a:solidFill>
              </a:rPr>
            </a:br>
            <a:r>
              <a:rPr lang="en-US" sz="5400" b="1" smtClean="0">
                <a:solidFill>
                  <a:prstClr val="white"/>
                </a:solidFill>
              </a:rPr>
              <a:t>(and bulletproof)</a:t>
            </a:r>
            <a:endParaRPr lang="en-US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spect="1"/>
          </p:cNvSpPr>
          <p:nvPr/>
        </p:nvSpPr>
        <p:spPr>
          <a:xfrm>
            <a:off x="4761" y="0"/>
            <a:ext cx="13482639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2160" tIns="0" rIns="182880" bIns="91422" anchor="ctr"/>
          <a:lstStyle/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  <a:tabLst>
                <a:tab pos="5143500" algn="l"/>
              </a:tabLst>
            </a:pPr>
            <a:r>
              <a:rPr lang="en-US" altLang="en-US" sz="2800" b="1" cap="all" dirty="0" smtClean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Identify diverse skills needed</a:t>
            </a:r>
          </a:p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  <a:tabLst>
                <a:tab pos="5143500" algn="l"/>
              </a:tabLst>
            </a:pPr>
            <a:r>
              <a:rPr lang="en-US" altLang="en-US" sz="2800" b="1" cap="all" dirty="0" smtClean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Find specialists, not generalists</a:t>
            </a:r>
          </a:p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  <a:tabLst>
                <a:tab pos="5143500" algn="l"/>
              </a:tabLst>
            </a:pPr>
            <a:r>
              <a:rPr lang="en-US" altLang="en-US" sz="2800" b="1" cap="all" dirty="0" smtClean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Deemphasize titles and status</a:t>
            </a:r>
          </a:p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  <a:tabLst>
                <a:tab pos="5143500" algn="l"/>
              </a:tabLst>
            </a:pPr>
            <a:r>
              <a:rPr lang="en-US" altLang="en-US" sz="2800" b="1" cap="all" dirty="0" smtClean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Require acceptance of the  social contract and standards</a:t>
            </a:r>
          </a:p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  <a:tabLst>
                <a:tab pos="5143500" algn="l"/>
              </a:tabLst>
            </a:pPr>
            <a:r>
              <a:rPr lang="en-US" altLang="en-US" sz="2800" b="1" cap="all" dirty="0" smtClean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Have most work completed outside official meetings</a:t>
            </a:r>
          </a:p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  <a:tabLst>
                <a:tab pos="5143500" algn="l"/>
              </a:tabLst>
            </a:pPr>
            <a:r>
              <a:rPr lang="en-US" altLang="en-US" sz="2800" b="1" cap="all" dirty="0" smtClean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Give organizational guidance, but</a:t>
            </a:r>
            <a:r>
              <a:rPr lang="en-US" altLang="en-US" sz="2800" b="1" cap="all" dirty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altLang="en-US" sz="2800" b="1" cap="all" dirty="0" smtClean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Allow self management</a:t>
            </a:r>
          </a:p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  <a:tabLst>
                <a:tab pos="5143500" algn="l"/>
              </a:tabLst>
            </a:pPr>
            <a:r>
              <a:rPr lang="en-US" altLang="en-US" sz="2800" b="1" cap="all" dirty="0" smtClean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Demand mutual accountability</a:t>
            </a:r>
          </a:p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  <a:tabLst>
                <a:tab pos="5143500" algn="l"/>
              </a:tabLst>
            </a:pPr>
            <a:r>
              <a:rPr lang="en-US" altLang="en-US" sz="2800" b="1" cap="all" dirty="0" smtClean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Use managed competition within team and between other teams</a:t>
            </a:r>
          </a:p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  <a:tabLst>
                <a:tab pos="5143500" algn="l"/>
              </a:tabLst>
            </a:pPr>
            <a:r>
              <a:rPr lang="en-US" altLang="en-US" sz="2800" b="1" cap="all" dirty="0" smtClean="0">
                <a:solidFill>
                  <a:srgbClr val="FFFFFF"/>
                </a:solidFill>
                <a:latin typeface="Lato" charset="0"/>
                <a:ea typeface="Lato" charset="0"/>
                <a:cs typeface="Lato" charset="0"/>
              </a:rPr>
              <a:t>Keep score!</a:t>
            </a:r>
          </a:p>
          <a:p>
            <a:pPr marL="742950" indent="-742950" eaLnBrk="1" hangingPunct="1">
              <a:spcAft>
                <a:spcPts val="600"/>
              </a:spcAft>
              <a:buFont typeface="+mj-lt"/>
              <a:buAutoNum type="arabicPeriod"/>
            </a:pPr>
            <a:endParaRPr lang="en-US" altLang="en-US" sz="3600" b="1" cap="all" dirty="0">
              <a:solidFill>
                <a:srgbClr val="FFFFFF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9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50" y="-169668"/>
            <a:ext cx="4785240" cy="32004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689" y="3469723"/>
            <a:ext cx="4800601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10" y="7109114"/>
            <a:ext cx="4799380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0" y="10748505"/>
            <a:ext cx="4805406" cy="320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5562" y="8900353"/>
            <a:ext cx="9107424" cy="29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4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4128" y="0"/>
            <a:ext cx="9336272" cy="13953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1201" y="0"/>
            <a:ext cx="10983729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0400" y="0"/>
            <a:ext cx="8486775" cy="139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8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9"/>
          <p:cNvSpPr txBox="1">
            <a:spLocks noChangeArrowheads="1"/>
          </p:cNvSpPr>
          <p:nvPr/>
        </p:nvSpPr>
        <p:spPr bwMode="auto">
          <a:xfrm>
            <a:off x="1774824" y="968375"/>
            <a:ext cx="21085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5400" b="1" dirty="0" smtClean="0">
                <a:solidFill>
                  <a:srgbClr val="4D6D92"/>
                </a:solidFill>
                <a:latin typeface="Lato" charset="0"/>
                <a:ea typeface="Lato" charset="0"/>
                <a:cs typeface="Lato" charset="0"/>
              </a:rPr>
              <a:t>THE “GREENIE BOARD”: EVERYONE GETS A GRADE. EVERYONE!</a:t>
            </a:r>
            <a:endParaRPr lang="en-US" altLang="en-US" sz="5400" b="1" dirty="0">
              <a:solidFill>
                <a:srgbClr val="4D6D92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6" y="3084287"/>
            <a:ext cx="14140543" cy="971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1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32277" y="3739087"/>
            <a:ext cx="4110693" cy="4110155"/>
          </a:xfrm>
          <a:prstGeom prst="ellipse">
            <a:avLst/>
          </a:prstGeom>
          <a:solidFill>
            <a:schemeClr val="accent4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89608" y="3753753"/>
            <a:ext cx="4110693" cy="4110155"/>
          </a:xfrm>
          <a:prstGeom prst="ellipse">
            <a:avLst/>
          </a:prstGeom>
          <a:solidFill>
            <a:schemeClr val="tx1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054879" y="3753753"/>
            <a:ext cx="4110693" cy="4110155"/>
          </a:xfrm>
          <a:prstGeom prst="ellipse">
            <a:avLst/>
          </a:prstGeom>
          <a:solidFill>
            <a:schemeClr val="tx2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712773" y="3753753"/>
            <a:ext cx="4110693" cy="4110155"/>
          </a:xfrm>
          <a:prstGeom prst="ellipse">
            <a:avLst/>
          </a:prstGeom>
          <a:solidFill>
            <a:schemeClr val="accent3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11670" y="4416907"/>
            <a:ext cx="2219153" cy="2471411"/>
          </a:xfrm>
          <a:prstGeom prst="rect">
            <a:avLst/>
          </a:prstGeom>
          <a:noFill/>
        </p:spPr>
        <p:txBody>
          <a:bodyPr wrap="square" lIns="243799" tIns="121897" rIns="243799" bIns="121897" rtlCol="0">
            <a:spAutoFit/>
          </a:bodyPr>
          <a:lstStyle/>
          <a:p>
            <a:pPr algn="ctr"/>
            <a:r>
              <a:rPr lang="en-US" sz="14400" b="1" dirty="0">
                <a:latin typeface="Arial"/>
                <a:cs typeface="Arial"/>
              </a:rPr>
              <a:t>+</a:t>
            </a:r>
            <a:endParaRPr lang="ru-RU" sz="144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73252" y="4416907"/>
            <a:ext cx="2219153" cy="2471411"/>
          </a:xfrm>
          <a:prstGeom prst="rect">
            <a:avLst/>
          </a:prstGeom>
          <a:noFill/>
        </p:spPr>
        <p:txBody>
          <a:bodyPr wrap="square" lIns="243799" tIns="121897" rIns="243799" bIns="121897" rtlCol="0">
            <a:spAutoFit/>
          </a:bodyPr>
          <a:lstStyle/>
          <a:p>
            <a:pPr algn="ctr"/>
            <a:r>
              <a:rPr lang="en-US" sz="14400" b="1" dirty="0">
                <a:latin typeface="Arial"/>
                <a:cs typeface="Arial"/>
              </a:rPr>
              <a:t>+</a:t>
            </a:r>
            <a:endParaRPr lang="ru-RU" sz="144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803385" y="4444104"/>
            <a:ext cx="2219153" cy="2471411"/>
          </a:xfrm>
          <a:prstGeom prst="rect">
            <a:avLst/>
          </a:prstGeom>
          <a:noFill/>
        </p:spPr>
        <p:txBody>
          <a:bodyPr wrap="square" lIns="243799" tIns="121897" rIns="243799" bIns="121897" rtlCol="0">
            <a:spAutoFit/>
          </a:bodyPr>
          <a:lstStyle/>
          <a:p>
            <a:pPr algn="ctr"/>
            <a:r>
              <a:rPr lang="en-US" sz="14400" b="1" dirty="0">
                <a:latin typeface="Arial"/>
                <a:cs typeface="Arial"/>
              </a:rPr>
              <a:t>=</a:t>
            </a:r>
            <a:endParaRPr lang="ru-RU" sz="144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65085" y="8117106"/>
            <a:ext cx="4821956" cy="800225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>
              <a:tabLst>
                <a:tab pos="2734870" algn="l"/>
              </a:tabLst>
            </a:pPr>
            <a:r>
              <a:rPr lang="en-US" sz="4400" b="1" dirty="0" smtClean="0">
                <a:latin typeface="Lato" charset="0"/>
                <a:ea typeface="Lato" charset="0"/>
                <a:cs typeface="Lato" charset="0"/>
              </a:rPr>
              <a:t>Train</a:t>
            </a:r>
            <a:endParaRPr lang="en-US" sz="4400" b="1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02741" y="8929852"/>
            <a:ext cx="4128311" cy="1785110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/>
            <a:r>
              <a:rPr lang="en-US" sz="2700" dirty="0" smtClean="0">
                <a:latin typeface="Lato" charset="0"/>
                <a:ea typeface="Lato" charset="0"/>
                <a:cs typeface="Lato" charset="0"/>
              </a:rPr>
              <a:t>Skill development and behavior modification conducted and reinforced within teams</a:t>
            </a:r>
            <a:endParaRPr lang="en-US" sz="27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04013" y="8110320"/>
            <a:ext cx="4821956" cy="861780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>
              <a:tabLst>
                <a:tab pos="2734870" algn="l"/>
              </a:tabLst>
            </a:pPr>
            <a:r>
              <a:rPr lang="en-US" sz="4800" b="1" dirty="0" smtClean="0">
                <a:latin typeface="Lato" charset="0"/>
                <a:ea typeface="Lato" charset="0"/>
                <a:cs typeface="Lato" charset="0"/>
              </a:rPr>
              <a:t>Coach</a:t>
            </a:r>
            <a:endParaRPr lang="en-US" sz="4800" b="1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41669" y="8923066"/>
            <a:ext cx="4128311" cy="1785110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/>
            <a:r>
              <a:rPr lang="en-US" sz="2700" dirty="0" smtClean="0">
                <a:latin typeface="Lato" charset="0"/>
                <a:ea typeface="Lato" charset="0"/>
                <a:cs typeface="Lato" charset="0"/>
              </a:rPr>
              <a:t>One-on-one discipline to make each individual performer better at what they do every day</a:t>
            </a:r>
            <a:endParaRPr lang="en-US" sz="27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28299" y="8103536"/>
            <a:ext cx="4821956" cy="861780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>
              <a:tabLst>
                <a:tab pos="2734870" algn="l"/>
              </a:tabLst>
            </a:pPr>
            <a:r>
              <a:rPr lang="en-US" sz="4800" b="1" dirty="0" smtClean="0">
                <a:latin typeface="Lato" charset="0"/>
                <a:ea typeface="Lato" charset="0"/>
                <a:cs typeface="Lato" charset="0"/>
              </a:rPr>
              <a:t>Lead</a:t>
            </a:r>
            <a:endParaRPr lang="en-US" sz="4800" b="1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26198" y="8916282"/>
            <a:ext cx="4128311" cy="1785110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/>
            <a:r>
              <a:rPr lang="en-US" sz="2700" dirty="0" smtClean="0">
                <a:latin typeface="Lato" charset="0"/>
                <a:ea typeface="Lato" charset="0"/>
                <a:cs typeface="Lato" charset="0"/>
              </a:rPr>
              <a:t>Vison, perspective and direction from those at the top who then know how to get out of the way</a:t>
            </a:r>
            <a:endParaRPr lang="en-US" sz="27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354328" y="8117107"/>
            <a:ext cx="4821956" cy="800225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>
              <a:tabLst>
                <a:tab pos="2734870" algn="l"/>
              </a:tabLst>
            </a:pPr>
            <a:r>
              <a:rPr lang="en-US" sz="4400" b="1" dirty="0" smtClean="0">
                <a:latin typeface="Lato" charset="0"/>
                <a:ea typeface="Lato" charset="0"/>
                <a:cs typeface="Lato" charset="0"/>
              </a:rPr>
              <a:t>Team Success</a:t>
            </a:r>
            <a:endParaRPr lang="en-US" sz="4400" b="1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91984" y="8929852"/>
            <a:ext cx="4128311" cy="1785110"/>
          </a:xfrm>
          <a:prstGeom prst="rect">
            <a:avLst/>
          </a:prstGeom>
          <a:noFill/>
        </p:spPr>
        <p:txBody>
          <a:bodyPr wrap="square" lIns="0" tIns="121926" rIns="0" bIns="0" rtlCol="0">
            <a:spAutoFit/>
          </a:bodyPr>
          <a:lstStyle/>
          <a:p>
            <a:pPr algn="ctr"/>
            <a:r>
              <a:rPr lang="en-US" sz="2700" dirty="0" smtClean="0">
                <a:latin typeface="Lato" charset="0"/>
                <a:ea typeface="Lato" charset="0"/>
                <a:cs typeface="Lato" charset="0"/>
              </a:rPr>
              <a:t>Fulfillment of the </a:t>
            </a:r>
            <a:r>
              <a:rPr lang="en-US" sz="2700" smtClean="0">
                <a:latin typeface="Lato" charset="0"/>
                <a:ea typeface="Lato" charset="0"/>
                <a:cs typeface="Lato" charset="0"/>
              </a:rPr>
              <a:t>team purpose </a:t>
            </a:r>
            <a:r>
              <a:rPr lang="en-US" sz="2700" dirty="0" smtClean="0">
                <a:latin typeface="Lato" charset="0"/>
                <a:ea typeface="Lato" charset="0"/>
                <a:cs typeface="Lato" charset="0"/>
              </a:rPr>
              <a:t>while developing more high performing individuals along the way</a:t>
            </a:r>
            <a:endParaRPr lang="en-US" sz="27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75136" y="968500"/>
            <a:ext cx="17284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Three Essential Components to Performance (all levels)</a:t>
            </a:r>
          </a:p>
        </p:txBody>
      </p:sp>
      <p:sp>
        <p:nvSpPr>
          <p:cNvPr id="38" name="Freeform 101"/>
          <p:cNvSpPr>
            <a:spLocks noChangeAspect="1" noChangeArrowheads="1"/>
          </p:cNvSpPr>
          <p:nvPr/>
        </p:nvSpPr>
        <p:spPr bwMode="auto">
          <a:xfrm>
            <a:off x="2182307" y="4665830"/>
            <a:ext cx="2969177" cy="2286000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10886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Freeform 45"/>
          <p:cNvSpPr>
            <a:spLocks noChangeAspect="1" noChangeArrowheads="1"/>
          </p:cNvSpPr>
          <p:nvPr/>
        </p:nvSpPr>
        <p:spPr bwMode="auto">
          <a:xfrm>
            <a:off x="19679739" y="4665830"/>
            <a:ext cx="2171133" cy="2286000"/>
          </a:xfrm>
          <a:custGeom>
            <a:avLst/>
            <a:gdLst>
              <a:gd name="T0" fmla="*/ 602 w 676"/>
              <a:gd name="T1" fmla="*/ 356 h 712"/>
              <a:gd name="T2" fmla="*/ 650 w 676"/>
              <a:gd name="T3" fmla="*/ 172 h 712"/>
              <a:gd name="T4" fmla="*/ 466 w 676"/>
              <a:gd name="T5" fmla="*/ 136 h 712"/>
              <a:gd name="T6" fmla="*/ 209 w 676"/>
              <a:gd name="T7" fmla="*/ 136 h 712"/>
              <a:gd name="T8" fmla="*/ 37 w 676"/>
              <a:gd name="T9" fmla="*/ 172 h 712"/>
              <a:gd name="T10" fmla="*/ 37 w 676"/>
              <a:gd name="T11" fmla="*/ 540 h 712"/>
              <a:gd name="T12" fmla="*/ 209 w 676"/>
              <a:gd name="T13" fmla="*/ 576 h 712"/>
              <a:gd name="T14" fmla="*/ 466 w 676"/>
              <a:gd name="T15" fmla="*/ 576 h 712"/>
              <a:gd name="T16" fmla="*/ 650 w 676"/>
              <a:gd name="T17" fmla="*/ 540 h 712"/>
              <a:gd name="T18" fmla="*/ 602 w 676"/>
              <a:gd name="T19" fmla="*/ 356 h 712"/>
              <a:gd name="T20" fmla="*/ 540 w 676"/>
              <a:gd name="T21" fmla="*/ 172 h 712"/>
              <a:gd name="T22" fmla="*/ 577 w 676"/>
              <a:gd name="T23" fmla="*/ 307 h 712"/>
              <a:gd name="T24" fmla="*/ 504 w 676"/>
              <a:gd name="T25" fmla="*/ 270 h 712"/>
              <a:gd name="T26" fmla="*/ 540 w 676"/>
              <a:gd name="T27" fmla="*/ 172 h 712"/>
              <a:gd name="T28" fmla="*/ 406 w 676"/>
              <a:gd name="T29" fmla="*/ 454 h 712"/>
              <a:gd name="T30" fmla="*/ 282 w 676"/>
              <a:gd name="T31" fmla="*/ 454 h 712"/>
              <a:gd name="T32" fmla="*/ 222 w 676"/>
              <a:gd name="T33" fmla="*/ 356 h 712"/>
              <a:gd name="T34" fmla="*/ 282 w 676"/>
              <a:gd name="T35" fmla="*/ 245 h 712"/>
              <a:gd name="T36" fmla="*/ 406 w 676"/>
              <a:gd name="T37" fmla="*/ 245 h 712"/>
              <a:gd name="T38" fmla="*/ 466 w 676"/>
              <a:gd name="T39" fmla="*/ 356 h 712"/>
              <a:gd name="T40" fmla="*/ 406 w 676"/>
              <a:gd name="T41" fmla="*/ 454 h 712"/>
              <a:gd name="T42" fmla="*/ 455 w 676"/>
              <a:gd name="T43" fmla="*/ 478 h 712"/>
              <a:gd name="T44" fmla="*/ 393 w 676"/>
              <a:gd name="T45" fmla="*/ 515 h 712"/>
              <a:gd name="T46" fmla="*/ 455 w 676"/>
              <a:gd name="T47" fmla="*/ 478 h 712"/>
              <a:gd name="T48" fmla="*/ 282 w 676"/>
              <a:gd name="T49" fmla="*/ 515 h 712"/>
              <a:gd name="T50" fmla="*/ 233 w 676"/>
              <a:gd name="T51" fmla="*/ 478 h 712"/>
              <a:gd name="T52" fmla="*/ 282 w 676"/>
              <a:gd name="T53" fmla="*/ 515 h 712"/>
              <a:gd name="T54" fmla="*/ 184 w 676"/>
              <a:gd name="T55" fmla="*/ 392 h 712"/>
              <a:gd name="T56" fmla="*/ 184 w 676"/>
              <a:gd name="T57" fmla="*/ 319 h 712"/>
              <a:gd name="T58" fmla="*/ 184 w 676"/>
              <a:gd name="T59" fmla="*/ 392 h 712"/>
              <a:gd name="T60" fmla="*/ 233 w 676"/>
              <a:gd name="T61" fmla="*/ 233 h 712"/>
              <a:gd name="T62" fmla="*/ 282 w 676"/>
              <a:gd name="T63" fmla="*/ 196 h 712"/>
              <a:gd name="T64" fmla="*/ 233 w 676"/>
              <a:gd name="T65" fmla="*/ 233 h 712"/>
              <a:gd name="T66" fmla="*/ 393 w 676"/>
              <a:gd name="T67" fmla="*/ 196 h 712"/>
              <a:gd name="T68" fmla="*/ 455 w 676"/>
              <a:gd name="T69" fmla="*/ 233 h 712"/>
              <a:gd name="T70" fmla="*/ 393 w 676"/>
              <a:gd name="T71" fmla="*/ 196 h 712"/>
              <a:gd name="T72" fmla="*/ 504 w 676"/>
              <a:gd name="T73" fmla="*/ 319 h 712"/>
              <a:gd name="T74" fmla="*/ 504 w 676"/>
              <a:gd name="T75" fmla="*/ 392 h 712"/>
              <a:gd name="T76" fmla="*/ 504 w 676"/>
              <a:gd name="T77" fmla="*/ 319 h 712"/>
              <a:gd name="T78" fmla="*/ 344 w 676"/>
              <a:gd name="T79" fmla="*/ 37 h 712"/>
              <a:gd name="T80" fmla="*/ 344 w 676"/>
              <a:gd name="T81" fmla="*/ 172 h 712"/>
              <a:gd name="T82" fmla="*/ 344 w 676"/>
              <a:gd name="T83" fmla="*/ 37 h 712"/>
              <a:gd name="T84" fmla="*/ 75 w 676"/>
              <a:gd name="T85" fmla="*/ 196 h 712"/>
              <a:gd name="T86" fmla="*/ 197 w 676"/>
              <a:gd name="T87" fmla="*/ 172 h 712"/>
              <a:gd name="T88" fmla="*/ 111 w 676"/>
              <a:gd name="T89" fmla="*/ 319 h 712"/>
              <a:gd name="T90" fmla="*/ 148 w 676"/>
              <a:gd name="T91" fmla="*/ 540 h 712"/>
              <a:gd name="T92" fmla="*/ 75 w 676"/>
              <a:gd name="T93" fmla="*/ 515 h 712"/>
              <a:gd name="T94" fmla="*/ 184 w 676"/>
              <a:gd name="T95" fmla="*/ 442 h 712"/>
              <a:gd name="T96" fmla="*/ 148 w 676"/>
              <a:gd name="T97" fmla="*/ 540 h 712"/>
              <a:gd name="T98" fmla="*/ 344 w 676"/>
              <a:gd name="T99" fmla="*/ 674 h 712"/>
              <a:gd name="T100" fmla="*/ 344 w 676"/>
              <a:gd name="T101" fmla="*/ 540 h 712"/>
              <a:gd name="T102" fmla="*/ 344 w 676"/>
              <a:gd name="T103" fmla="*/ 674 h 712"/>
              <a:gd name="T104" fmla="*/ 613 w 676"/>
              <a:gd name="T105" fmla="*/ 515 h 712"/>
              <a:gd name="T106" fmla="*/ 479 w 676"/>
              <a:gd name="T107" fmla="*/ 540 h 712"/>
              <a:gd name="T108" fmla="*/ 564 w 676"/>
              <a:gd name="T109" fmla="*/ 392 h 712"/>
              <a:gd name="T110" fmla="*/ 613 w 676"/>
              <a:gd name="T111" fmla="*/ 515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6" h="712">
                <a:moveTo>
                  <a:pt x="602" y="356"/>
                </a:moveTo>
                <a:lnTo>
                  <a:pt x="602" y="356"/>
                </a:lnTo>
                <a:cubicBezTo>
                  <a:pt x="602" y="343"/>
                  <a:pt x="613" y="343"/>
                  <a:pt x="613" y="331"/>
                </a:cubicBezTo>
                <a:cubicBezTo>
                  <a:pt x="662" y="270"/>
                  <a:pt x="675" y="221"/>
                  <a:pt x="650" y="172"/>
                </a:cubicBezTo>
                <a:cubicBezTo>
                  <a:pt x="637" y="147"/>
                  <a:pt x="602" y="123"/>
                  <a:pt x="540" y="123"/>
                </a:cubicBezTo>
                <a:cubicBezTo>
                  <a:pt x="515" y="123"/>
                  <a:pt x="491" y="123"/>
                  <a:pt x="466" y="136"/>
                </a:cubicBezTo>
                <a:cubicBezTo>
                  <a:pt x="442" y="49"/>
                  <a:pt x="393" y="0"/>
                  <a:pt x="344" y="0"/>
                </a:cubicBezTo>
                <a:cubicBezTo>
                  <a:pt x="282" y="0"/>
                  <a:pt x="246" y="49"/>
                  <a:pt x="209" y="136"/>
                </a:cubicBezTo>
                <a:cubicBezTo>
                  <a:pt x="184" y="123"/>
                  <a:pt x="173" y="123"/>
                  <a:pt x="148" y="123"/>
                </a:cubicBezTo>
                <a:cubicBezTo>
                  <a:pt x="75" y="123"/>
                  <a:pt x="49" y="147"/>
                  <a:pt x="37" y="172"/>
                </a:cubicBezTo>
                <a:cubicBezTo>
                  <a:pt x="0" y="221"/>
                  <a:pt x="25" y="282"/>
                  <a:pt x="86" y="356"/>
                </a:cubicBezTo>
                <a:cubicBezTo>
                  <a:pt x="25" y="418"/>
                  <a:pt x="0" y="491"/>
                  <a:pt x="37" y="540"/>
                </a:cubicBezTo>
                <a:cubicBezTo>
                  <a:pt x="49" y="551"/>
                  <a:pt x="75" y="589"/>
                  <a:pt x="148" y="589"/>
                </a:cubicBezTo>
                <a:cubicBezTo>
                  <a:pt x="173" y="589"/>
                  <a:pt x="184" y="576"/>
                  <a:pt x="209" y="576"/>
                </a:cubicBezTo>
                <a:cubicBezTo>
                  <a:pt x="246" y="662"/>
                  <a:pt x="282" y="711"/>
                  <a:pt x="344" y="711"/>
                </a:cubicBezTo>
                <a:cubicBezTo>
                  <a:pt x="393" y="711"/>
                  <a:pt x="442" y="662"/>
                  <a:pt x="466" y="576"/>
                </a:cubicBezTo>
                <a:cubicBezTo>
                  <a:pt x="491" y="576"/>
                  <a:pt x="515" y="589"/>
                  <a:pt x="540" y="589"/>
                </a:cubicBezTo>
                <a:cubicBezTo>
                  <a:pt x="602" y="589"/>
                  <a:pt x="637" y="551"/>
                  <a:pt x="650" y="540"/>
                </a:cubicBezTo>
                <a:cubicBezTo>
                  <a:pt x="675" y="491"/>
                  <a:pt x="662" y="442"/>
                  <a:pt x="613" y="368"/>
                </a:cubicBezTo>
                <a:lnTo>
                  <a:pt x="602" y="356"/>
                </a:lnTo>
                <a:close/>
                <a:moveTo>
                  <a:pt x="540" y="172"/>
                </a:moveTo>
                <a:lnTo>
                  <a:pt x="540" y="172"/>
                </a:lnTo>
                <a:cubicBezTo>
                  <a:pt x="577" y="172"/>
                  <a:pt x="602" y="184"/>
                  <a:pt x="613" y="196"/>
                </a:cubicBezTo>
                <a:cubicBezTo>
                  <a:pt x="626" y="221"/>
                  <a:pt x="613" y="258"/>
                  <a:pt x="577" y="307"/>
                </a:cubicBezTo>
                <a:cubicBezTo>
                  <a:pt x="577" y="319"/>
                  <a:pt x="577" y="319"/>
                  <a:pt x="564" y="319"/>
                </a:cubicBezTo>
                <a:cubicBezTo>
                  <a:pt x="553" y="307"/>
                  <a:pt x="528" y="282"/>
                  <a:pt x="504" y="270"/>
                </a:cubicBezTo>
                <a:cubicBezTo>
                  <a:pt x="491" y="233"/>
                  <a:pt x="491" y="196"/>
                  <a:pt x="479" y="172"/>
                </a:cubicBezTo>
                <a:cubicBezTo>
                  <a:pt x="504" y="172"/>
                  <a:pt x="515" y="172"/>
                  <a:pt x="540" y="172"/>
                </a:cubicBezTo>
                <a:close/>
                <a:moveTo>
                  <a:pt x="406" y="454"/>
                </a:moveTo>
                <a:lnTo>
                  <a:pt x="406" y="454"/>
                </a:lnTo>
                <a:cubicBezTo>
                  <a:pt x="380" y="467"/>
                  <a:pt x="356" y="478"/>
                  <a:pt x="344" y="491"/>
                </a:cubicBezTo>
                <a:cubicBezTo>
                  <a:pt x="320" y="478"/>
                  <a:pt x="307" y="467"/>
                  <a:pt x="282" y="454"/>
                </a:cubicBezTo>
                <a:cubicBezTo>
                  <a:pt x="258" y="442"/>
                  <a:pt x="246" y="429"/>
                  <a:pt x="222" y="418"/>
                </a:cubicBezTo>
                <a:cubicBezTo>
                  <a:pt x="222" y="405"/>
                  <a:pt x="222" y="380"/>
                  <a:pt x="222" y="356"/>
                </a:cubicBezTo>
                <a:cubicBezTo>
                  <a:pt x="222" y="331"/>
                  <a:pt x="222" y="307"/>
                  <a:pt x="222" y="282"/>
                </a:cubicBezTo>
                <a:cubicBezTo>
                  <a:pt x="246" y="270"/>
                  <a:pt x="258" y="258"/>
                  <a:pt x="282" y="245"/>
                </a:cubicBezTo>
                <a:cubicBezTo>
                  <a:pt x="307" y="245"/>
                  <a:pt x="320" y="233"/>
                  <a:pt x="344" y="221"/>
                </a:cubicBezTo>
                <a:cubicBezTo>
                  <a:pt x="356" y="233"/>
                  <a:pt x="380" y="245"/>
                  <a:pt x="406" y="245"/>
                </a:cubicBezTo>
                <a:cubicBezTo>
                  <a:pt x="417" y="258"/>
                  <a:pt x="442" y="270"/>
                  <a:pt x="455" y="282"/>
                </a:cubicBezTo>
                <a:cubicBezTo>
                  <a:pt x="455" y="307"/>
                  <a:pt x="466" y="331"/>
                  <a:pt x="466" y="356"/>
                </a:cubicBezTo>
                <a:cubicBezTo>
                  <a:pt x="466" y="380"/>
                  <a:pt x="455" y="405"/>
                  <a:pt x="455" y="418"/>
                </a:cubicBezTo>
                <a:cubicBezTo>
                  <a:pt x="442" y="429"/>
                  <a:pt x="417" y="442"/>
                  <a:pt x="406" y="454"/>
                </a:cubicBezTo>
                <a:close/>
                <a:moveTo>
                  <a:pt x="455" y="478"/>
                </a:moveTo>
                <a:lnTo>
                  <a:pt x="455" y="478"/>
                </a:lnTo>
                <a:cubicBezTo>
                  <a:pt x="442" y="491"/>
                  <a:pt x="442" y="515"/>
                  <a:pt x="442" y="527"/>
                </a:cubicBezTo>
                <a:cubicBezTo>
                  <a:pt x="429" y="527"/>
                  <a:pt x="406" y="515"/>
                  <a:pt x="393" y="515"/>
                </a:cubicBezTo>
                <a:cubicBezTo>
                  <a:pt x="406" y="502"/>
                  <a:pt x="417" y="502"/>
                  <a:pt x="417" y="491"/>
                </a:cubicBezTo>
                <a:cubicBezTo>
                  <a:pt x="429" y="491"/>
                  <a:pt x="442" y="491"/>
                  <a:pt x="455" y="478"/>
                </a:cubicBezTo>
                <a:close/>
                <a:moveTo>
                  <a:pt x="282" y="515"/>
                </a:moveTo>
                <a:lnTo>
                  <a:pt x="282" y="515"/>
                </a:lnTo>
                <a:cubicBezTo>
                  <a:pt x="271" y="515"/>
                  <a:pt x="258" y="527"/>
                  <a:pt x="246" y="527"/>
                </a:cubicBezTo>
                <a:cubicBezTo>
                  <a:pt x="233" y="515"/>
                  <a:pt x="233" y="491"/>
                  <a:pt x="233" y="478"/>
                </a:cubicBezTo>
                <a:cubicBezTo>
                  <a:pt x="246" y="491"/>
                  <a:pt x="246" y="491"/>
                  <a:pt x="258" y="491"/>
                </a:cubicBezTo>
                <a:cubicBezTo>
                  <a:pt x="271" y="502"/>
                  <a:pt x="282" y="502"/>
                  <a:pt x="282" y="515"/>
                </a:cubicBezTo>
                <a:close/>
                <a:moveTo>
                  <a:pt x="184" y="392"/>
                </a:moveTo>
                <a:lnTo>
                  <a:pt x="184" y="392"/>
                </a:lnTo>
                <a:cubicBezTo>
                  <a:pt x="173" y="380"/>
                  <a:pt x="160" y="368"/>
                  <a:pt x="148" y="356"/>
                </a:cubicBezTo>
                <a:cubicBezTo>
                  <a:pt x="160" y="343"/>
                  <a:pt x="173" y="331"/>
                  <a:pt x="184" y="319"/>
                </a:cubicBezTo>
                <a:cubicBezTo>
                  <a:pt x="184" y="331"/>
                  <a:pt x="184" y="343"/>
                  <a:pt x="184" y="356"/>
                </a:cubicBezTo>
                <a:cubicBezTo>
                  <a:pt x="184" y="368"/>
                  <a:pt x="184" y="380"/>
                  <a:pt x="184" y="392"/>
                </a:cubicBezTo>
                <a:close/>
                <a:moveTo>
                  <a:pt x="233" y="233"/>
                </a:moveTo>
                <a:lnTo>
                  <a:pt x="233" y="233"/>
                </a:lnTo>
                <a:cubicBezTo>
                  <a:pt x="233" y="209"/>
                  <a:pt x="233" y="196"/>
                  <a:pt x="246" y="184"/>
                </a:cubicBezTo>
                <a:cubicBezTo>
                  <a:pt x="258" y="184"/>
                  <a:pt x="271" y="196"/>
                  <a:pt x="282" y="196"/>
                </a:cubicBezTo>
                <a:cubicBezTo>
                  <a:pt x="282" y="209"/>
                  <a:pt x="271" y="209"/>
                  <a:pt x="258" y="209"/>
                </a:cubicBezTo>
                <a:cubicBezTo>
                  <a:pt x="246" y="221"/>
                  <a:pt x="246" y="221"/>
                  <a:pt x="233" y="233"/>
                </a:cubicBezTo>
                <a:close/>
                <a:moveTo>
                  <a:pt x="393" y="196"/>
                </a:moveTo>
                <a:lnTo>
                  <a:pt x="393" y="196"/>
                </a:lnTo>
                <a:cubicBezTo>
                  <a:pt x="406" y="196"/>
                  <a:pt x="429" y="184"/>
                  <a:pt x="442" y="184"/>
                </a:cubicBezTo>
                <a:cubicBezTo>
                  <a:pt x="442" y="196"/>
                  <a:pt x="442" y="209"/>
                  <a:pt x="455" y="233"/>
                </a:cubicBezTo>
                <a:cubicBezTo>
                  <a:pt x="442" y="221"/>
                  <a:pt x="429" y="221"/>
                  <a:pt x="417" y="209"/>
                </a:cubicBezTo>
                <a:cubicBezTo>
                  <a:pt x="417" y="209"/>
                  <a:pt x="406" y="209"/>
                  <a:pt x="393" y="196"/>
                </a:cubicBezTo>
                <a:close/>
                <a:moveTo>
                  <a:pt x="504" y="319"/>
                </a:moveTo>
                <a:lnTo>
                  <a:pt x="504" y="319"/>
                </a:lnTo>
                <a:cubicBezTo>
                  <a:pt x="515" y="331"/>
                  <a:pt x="528" y="343"/>
                  <a:pt x="540" y="356"/>
                </a:cubicBezTo>
                <a:cubicBezTo>
                  <a:pt x="528" y="368"/>
                  <a:pt x="515" y="380"/>
                  <a:pt x="504" y="392"/>
                </a:cubicBezTo>
                <a:cubicBezTo>
                  <a:pt x="504" y="380"/>
                  <a:pt x="504" y="368"/>
                  <a:pt x="504" y="356"/>
                </a:cubicBezTo>
                <a:cubicBezTo>
                  <a:pt x="504" y="343"/>
                  <a:pt x="504" y="331"/>
                  <a:pt x="504" y="319"/>
                </a:cubicBezTo>
                <a:close/>
                <a:moveTo>
                  <a:pt x="344" y="37"/>
                </a:moveTo>
                <a:lnTo>
                  <a:pt x="344" y="37"/>
                </a:lnTo>
                <a:cubicBezTo>
                  <a:pt x="368" y="37"/>
                  <a:pt x="406" y="74"/>
                  <a:pt x="429" y="147"/>
                </a:cubicBezTo>
                <a:cubicBezTo>
                  <a:pt x="406" y="147"/>
                  <a:pt x="368" y="160"/>
                  <a:pt x="344" y="172"/>
                </a:cubicBezTo>
                <a:cubicBezTo>
                  <a:pt x="307" y="160"/>
                  <a:pt x="282" y="147"/>
                  <a:pt x="258" y="147"/>
                </a:cubicBezTo>
                <a:cubicBezTo>
                  <a:pt x="282" y="74"/>
                  <a:pt x="307" y="37"/>
                  <a:pt x="344" y="37"/>
                </a:cubicBezTo>
                <a:close/>
                <a:moveTo>
                  <a:pt x="75" y="196"/>
                </a:moveTo>
                <a:lnTo>
                  <a:pt x="75" y="196"/>
                </a:lnTo>
                <a:cubicBezTo>
                  <a:pt x="75" y="184"/>
                  <a:pt x="111" y="172"/>
                  <a:pt x="148" y="172"/>
                </a:cubicBezTo>
                <a:cubicBezTo>
                  <a:pt x="160" y="172"/>
                  <a:pt x="184" y="172"/>
                  <a:pt x="197" y="172"/>
                </a:cubicBezTo>
                <a:cubicBezTo>
                  <a:pt x="197" y="196"/>
                  <a:pt x="184" y="233"/>
                  <a:pt x="184" y="258"/>
                </a:cubicBezTo>
                <a:cubicBezTo>
                  <a:pt x="160" y="282"/>
                  <a:pt x="135" y="307"/>
                  <a:pt x="111" y="319"/>
                </a:cubicBezTo>
                <a:cubicBezTo>
                  <a:pt x="75" y="270"/>
                  <a:pt x="49" y="221"/>
                  <a:pt x="75" y="196"/>
                </a:cubicBezTo>
                <a:close/>
                <a:moveTo>
                  <a:pt x="148" y="540"/>
                </a:moveTo>
                <a:lnTo>
                  <a:pt x="148" y="540"/>
                </a:lnTo>
                <a:cubicBezTo>
                  <a:pt x="111" y="540"/>
                  <a:pt x="75" y="527"/>
                  <a:pt x="75" y="515"/>
                </a:cubicBezTo>
                <a:cubicBezTo>
                  <a:pt x="49" y="491"/>
                  <a:pt x="75" y="442"/>
                  <a:pt x="111" y="392"/>
                </a:cubicBezTo>
                <a:cubicBezTo>
                  <a:pt x="135" y="405"/>
                  <a:pt x="160" y="429"/>
                  <a:pt x="184" y="442"/>
                </a:cubicBezTo>
                <a:cubicBezTo>
                  <a:pt x="184" y="478"/>
                  <a:pt x="197" y="502"/>
                  <a:pt x="197" y="540"/>
                </a:cubicBezTo>
                <a:cubicBezTo>
                  <a:pt x="184" y="540"/>
                  <a:pt x="160" y="540"/>
                  <a:pt x="148" y="540"/>
                </a:cubicBezTo>
                <a:close/>
                <a:moveTo>
                  <a:pt x="344" y="674"/>
                </a:moveTo>
                <a:lnTo>
                  <a:pt x="344" y="674"/>
                </a:lnTo>
                <a:cubicBezTo>
                  <a:pt x="307" y="674"/>
                  <a:pt x="282" y="625"/>
                  <a:pt x="258" y="564"/>
                </a:cubicBezTo>
                <a:cubicBezTo>
                  <a:pt x="282" y="564"/>
                  <a:pt x="307" y="551"/>
                  <a:pt x="344" y="540"/>
                </a:cubicBezTo>
                <a:cubicBezTo>
                  <a:pt x="368" y="551"/>
                  <a:pt x="406" y="564"/>
                  <a:pt x="429" y="564"/>
                </a:cubicBezTo>
                <a:cubicBezTo>
                  <a:pt x="406" y="625"/>
                  <a:pt x="368" y="674"/>
                  <a:pt x="344" y="674"/>
                </a:cubicBezTo>
                <a:close/>
                <a:moveTo>
                  <a:pt x="613" y="515"/>
                </a:moveTo>
                <a:lnTo>
                  <a:pt x="613" y="515"/>
                </a:lnTo>
                <a:cubicBezTo>
                  <a:pt x="602" y="527"/>
                  <a:pt x="577" y="540"/>
                  <a:pt x="540" y="540"/>
                </a:cubicBezTo>
                <a:cubicBezTo>
                  <a:pt x="515" y="540"/>
                  <a:pt x="504" y="540"/>
                  <a:pt x="479" y="540"/>
                </a:cubicBezTo>
                <a:cubicBezTo>
                  <a:pt x="491" y="502"/>
                  <a:pt x="491" y="478"/>
                  <a:pt x="504" y="442"/>
                </a:cubicBezTo>
                <a:cubicBezTo>
                  <a:pt x="528" y="429"/>
                  <a:pt x="553" y="405"/>
                  <a:pt x="564" y="392"/>
                </a:cubicBezTo>
                <a:cubicBezTo>
                  <a:pt x="577" y="392"/>
                  <a:pt x="577" y="392"/>
                  <a:pt x="577" y="405"/>
                </a:cubicBezTo>
                <a:cubicBezTo>
                  <a:pt x="613" y="442"/>
                  <a:pt x="626" y="491"/>
                  <a:pt x="613" y="5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Freeform 91"/>
          <p:cNvSpPr>
            <a:spLocks noChangeArrowheads="1"/>
          </p:cNvSpPr>
          <p:nvPr/>
        </p:nvSpPr>
        <p:spPr bwMode="auto">
          <a:xfrm>
            <a:off x="8498894" y="4542017"/>
            <a:ext cx="1813860" cy="2275584"/>
          </a:xfrm>
          <a:custGeom>
            <a:avLst/>
            <a:gdLst>
              <a:gd name="T0" fmla="*/ 192 w 937"/>
              <a:gd name="T1" fmla="*/ 452 h 1171"/>
              <a:gd name="T2" fmla="*/ 192 w 937"/>
              <a:gd name="T3" fmla="*/ 702 h 1171"/>
              <a:gd name="T4" fmla="*/ 744 w 937"/>
              <a:gd name="T5" fmla="*/ 702 h 1171"/>
              <a:gd name="T6" fmla="*/ 744 w 937"/>
              <a:gd name="T7" fmla="*/ 452 h 1171"/>
              <a:gd name="T8" fmla="*/ 744 w 937"/>
              <a:gd name="T9" fmla="*/ 702 h 1171"/>
              <a:gd name="T10" fmla="*/ 694 w 937"/>
              <a:gd name="T11" fmla="*/ 744 h 1171"/>
              <a:gd name="T12" fmla="*/ 552 w 937"/>
              <a:gd name="T13" fmla="*/ 961 h 1171"/>
              <a:gd name="T14" fmla="*/ 476 w 937"/>
              <a:gd name="T15" fmla="*/ 1028 h 1171"/>
              <a:gd name="T16" fmla="*/ 401 w 937"/>
              <a:gd name="T17" fmla="*/ 978 h 1171"/>
              <a:gd name="T18" fmla="*/ 384 w 937"/>
              <a:gd name="T19" fmla="*/ 878 h 1171"/>
              <a:gd name="T20" fmla="*/ 142 w 937"/>
              <a:gd name="T21" fmla="*/ 744 h 1171"/>
              <a:gd name="T22" fmla="*/ 0 w 937"/>
              <a:gd name="T23" fmla="*/ 1062 h 1171"/>
              <a:gd name="T24" fmla="*/ 66 w 937"/>
              <a:gd name="T25" fmla="*/ 1062 h 1171"/>
              <a:gd name="T26" fmla="*/ 317 w 937"/>
              <a:gd name="T27" fmla="*/ 1170 h 1171"/>
              <a:gd name="T28" fmla="*/ 384 w 937"/>
              <a:gd name="T29" fmla="*/ 1062 h 1171"/>
              <a:gd name="T30" fmla="*/ 501 w 937"/>
              <a:gd name="T31" fmla="*/ 1095 h 1171"/>
              <a:gd name="T32" fmla="*/ 618 w 937"/>
              <a:gd name="T33" fmla="*/ 1011 h 1171"/>
              <a:gd name="T34" fmla="*/ 869 w 937"/>
              <a:gd name="T35" fmla="*/ 1170 h 1171"/>
              <a:gd name="T36" fmla="*/ 903 w 937"/>
              <a:gd name="T37" fmla="*/ 1095 h 1171"/>
              <a:gd name="T38" fmla="*/ 936 w 937"/>
              <a:gd name="T39" fmla="*/ 878 h 1171"/>
              <a:gd name="T40" fmla="*/ 744 w 937"/>
              <a:gd name="T41" fmla="*/ 192 h 1171"/>
              <a:gd name="T42" fmla="*/ 409 w 937"/>
              <a:gd name="T43" fmla="*/ 376 h 1171"/>
              <a:gd name="T44" fmla="*/ 309 w 937"/>
              <a:gd name="T45" fmla="*/ 359 h 1171"/>
              <a:gd name="T46" fmla="*/ 460 w 937"/>
              <a:gd name="T47" fmla="*/ 0 h 1171"/>
              <a:gd name="T48" fmla="*/ 376 w 937"/>
              <a:gd name="T49" fmla="*/ 192 h 1171"/>
              <a:gd name="T50" fmla="*/ 301 w 937"/>
              <a:gd name="T51" fmla="*/ 192 h 1171"/>
              <a:gd name="T52" fmla="*/ 376 w 937"/>
              <a:gd name="T53" fmla="*/ 192 h 1171"/>
              <a:gd name="T54" fmla="*/ 460 w 937"/>
              <a:gd name="T55" fmla="*/ 151 h 1171"/>
              <a:gd name="T56" fmla="*/ 460 w 937"/>
              <a:gd name="T57" fmla="*/ 234 h 1171"/>
              <a:gd name="T58" fmla="*/ 627 w 937"/>
              <a:gd name="T59" fmla="*/ 192 h 1171"/>
              <a:gd name="T60" fmla="*/ 543 w 937"/>
              <a:gd name="T61" fmla="*/ 192 h 1171"/>
              <a:gd name="T62" fmla="*/ 627 w 937"/>
              <a:gd name="T63" fmla="*/ 192 h 1171"/>
              <a:gd name="T64" fmla="*/ 627 w 937"/>
              <a:gd name="T65" fmla="*/ 192 h 1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37" h="1171">
                <a:moveTo>
                  <a:pt x="66" y="577"/>
                </a:moveTo>
                <a:cubicBezTo>
                  <a:pt x="66" y="510"/>
                  <a:pt x="125" y="452"/>
                  <a:pt x="192" y="452"/>
                </a:cubicBezTo>
                <a:cubicBezTo>
                  <a:pt x="259" y="452"/>
                  <a:pt x="317" y="510"/>
                  <a:pt x="317" y="577"/>
                </a:cubicBezTo>
                <a:cubicBezTo>
                  <a:pt x="317" y="644"/>
                  <a:pt x="259" y="702"/>
                  <a:pt x="192" y="702"/>
                </a:cubicBezTo>
                <a:cubicBezTo>
                  <a:pt x="125" y="702"/>
                  <a:pt x="66" y="644"/>
                  <a:pt x="66" y="577"/>
                </a:cubicBezTo>
                <a:close/>
                <a:moveTo>
                  <a:pt x="744" y="702"/>
                </a:moveTo>
                <a:cubicBezTo>
                  <a:pt x="811" y="702"/>
                  <a:pt x="869" y="644"/>
                  <a:pt x="869" y="577"/>
                </a:cubicBezTo>
                <a:cubicBezTo>
                  <a:pt x="869" y="510"/>
                  <a:pt x="811" y="452"/>
                  <a:pt x="744" y="452"/>
                </a:cubicBezTo>
                <a:cubicBezTo>
                  <a:pt x="677" y="452"/>
                  <a:pt x="618" y="510"/>
                  <a:pt x="618" y="577"/>
                </a:cubicBezTo>
                <a:cubicBezTo>
                  <a:pt x="618" y="644"/>
                  <a:pt x="677" y="702"/>
                  <a:pt x="744" y="702"/>
                </a:cubicBezTo>
                <a:close/>
                <a:moveTo>
                  <a:pt x="802" y="744"/>
                </a:moveTo>
                <a:cubicBezTo>
                  <a:pt x="694" y="744"/>
                  <a:pt x="694" y="744"/>
                  <a:pt x="694" y="744"/>
                </a:cubicBezTo>
                <a:cubicBezTo>
                  <a:pt x="610" y="744"/>
                  <a:pt x="552" y="803"/>
                  <a:pt x="552" y="878"/>
                </a:cubicBezTo>
                <a:cubicBezTo>
                  <a:pt x="552" y="961"/>
                  <a:pt x="552" y="961"/>
                  <a:pt x="552" y="961"/>
                </a:cubicBezTo>
                <a:cubicBezTo>
                  <a:pt x="552" y="970"/>
                  <a:pt x="552" y="978"/>
                  <a:pt x="543" y="978"/>
                </a:cubicBezTo>
                <a:cubicBezTo>
                  <a:pt x="476" y="1028"/>
                  <a:pt x="476" y="1028"/>
                  <a:pt x="476" y="1028"/>
                </a:cubicBezTo>
                <a:cubicBezTo>
                  <a:pt x="468" y="1028"/>
                  <a:pt x="468" y="1028"/>
                  <a:pt x="460" y="1028"/>
                </a:cubicBezTo>
                <a:cubicBezTo>
                  <a:pt x="401" y="978"/>
                  <a:pt x="401" y="978"/>
                  <a:pt x="401" y="978"/>
                </a:cubicBezTo>
                <a:cubicBezTo>
                  <a:pt x="393" y="978"/>
                  <a:pt x="384" y="970"/>
                  <a:pt x="384" y="961"/>
                </a:cubicBezTo>
                <a:cubicBezTo>
                  <a:pt x="384" y="878"/>
                  <a:pt x="384" y="878"/>
                  <a:pt x="384" y="878"/>
                </a:cubicBezTo>
                <a:cubicBezTo>
                  <a:pt x="384" y="803"/>
                  <a:pt x="326" y="744"/>
                  <a:pt x="251" y="744"/>
                </a:cubicBezTo>
                <a:cubicBezTo>
                  <a:pt x="142" y="744"/>
                  <a:pt x="142" y="744"/>
                  <a:pt x="142" y="744"/>
                </a:cubicBezTo>
                <a:cubicBezTo>
                  <a:pt x="58" y="744"/>
                  <a:pt x="0" y="803"/>
                  <a:pt x="0" y="878"/>
                </a:cubicBezTo>
                <a:cubicBezTo>
                  <a:pt x="0" y="1062"/>
                  <a:pt x="0" y="1062"/>
                  <a:pt x="0" y="1062"/>
                </a:cubicBezTo>
                <a:cubicBezTo>
                  <a:pt x="0" y="1078"/>
                  <a:pt x="16" y="1095"/>
                  <a:pt x="33" y="1095"/>
                </a:cubicBezTo>
                <a:cubicBezTo>
                  <a:pt x="50" y="1095"/>
                  <a:pt x="66" y="1078"/>
                  <a:pt x="66" y="1062"/>
                </a:cubicBezTo>
                <a:cubicBezTo>
                  <a:pt x="66" y="1170"/>
                  <a:pt x="66" y="1170"/>
                  <a:pt x="66" y="1170"/>
                </a:cubicBezTo>
                <a:cubicBezTo>
                  <a:pt x="317" y="1170"/>
                  <a:pt x="317" y="1170"/>
                  <a:pt x="317" y="1170"/>
                </a:cubicBezTo>
                <a:cubicBezTo>
                  <a:pt x="317" y="1011"/>
                  <a:pt x="317" y="1011"/>
                  <a:pt x="317" y="1011"/>
                </a:cubicBezTo>
                <a:cubicBezTo>
                  <a:pt x="384" y="1062"/>
                  <a:pt x="384" y="1062"/>
                  <a:pt x="384" y="1062"/>
                </a:cubicBezTo>
                <a:cubicBezTo>
                  <a:pt x="443" y="1095"/>
                  <a:pt x="443" y="1095"/>
                  <a:pt x="443" y="1095"/>
                </a:cubicBezTo>
                <a:cubicBezTo>
                  <a:pt x="460" y="1104"/>
                  <a:pt x="485" y="1104"/>
                  <a:pt x="501" y="1095"/>
                </a:cubicBezTo>
                <a:cubicBezTo>
                  <a:pt x="552" y="1062"/>
                  <a:pt x="552" y="1062"/>
                  <a:pt x="552" y="1062"/>
                </a:cubicBezTo>
                <a:cubicBezTo>
                  <a:pt x="618" y="1011"/>
                  <a:pt x="618" y="1011"/>
                  <a:pt x="618" y="1011"/>
                </a:cubicBezTo>
                <a:cubicBezTo>
                  <a:pt x="618" y="1170"/>
                  <a:pt x="618" y="1170"/>
                  <a:pt x="618" y="1170"/>
                </a:cubicBezTo>
                <a:cubicBezTo>
                  <a:pt x="869" y="1170"/>
                  <a:pt x="869" y="1170"/>
                  <a:pt x="869" y="1170"/>
                </a:cubicBezTo>
                <a:cubicBezTo>
                  <a:pt x="869" y="1062"/>
                  <a:pt x="869" y="1062"/>
                  <a:pt x="869" y="1062"/>
                </a:cubicBezTo>
                <a:cubicBezTo>
                  <a:pt x="869" y="1078"/>
                  <a:pt x="886" y="1095"/>
                  <a:pt x="903" y="1095"/>
                </a:cubicBezTo>
                <a:cubicBezTo>
                  <a:pt x="919" y="1095"/>
                  <a:pt x="936" y="1078"/>
                  <a:pt x="936" y="1062"/>
                </a:cubicBezTo>
                <a:cubicBezTo>
                  <a:pt x="936" y="878"/>
                  <a:pt x="936" y="878"/>
                  <a:pt x="936" y="878"/>
                </a:cubicBezTo>
                <a:cubicBezTo>
                  <a:pt x="936" y="803"/>
                  <a:pt x="878" y="744"/>
                  <a:pt x="802" y="744"/>
                </a:cubicBezTo>
                <a:close/>
                <a:moveTo>
                  <a:pt x="744" y="192"/>
                </a:moveTo>
                <a:cubicBezTo>
                  <a:pt x="744" y="293"/>
                  <a:pt x="618" y="385"/>
                  <a:pt x="460" y="385"/>
                </a:cubicBezTo>
                <a:cubicBezTo>
                  <a:pt x="434" y="385"/>
                  <a:pt x="418" y="385"/>
                  <a:pt x="409" y="376"/>
                </a:cubicBezTo>
                <a:cubicBezTo>
                  <a:pt x="367" y="426"/>
                  <a:pt x="284" y="435"/>
                  <a:pt x="284" y="435"/>
                </a:cubicBezTo>
                <a:cubicBezTo>
                  <a:pt x="301" y="401"/>
                  <a:pt x="309" y="376"/>
                  <a:pt x="309" y="359"/>
                </a:cubicBezTo>
                <a:cubicBezTo>
                  <a:pt x="225" y="326"/>
                  <a:pt x="167" y="259"/>
                  <a:pt x="167" y="192"/>
                </a:cubicBezTo>
                <a:cubicBezTo>
                  <a:pt x="167" y="84"/>
                  <a:pt x="292" y="0"/>
                  <a:pt x="460" y="0"/>
                </a:cubicBezTo>
                <a:cubicBezTo>
                  <a:pt x="618" y="0"/>
                  <a:pt x="744" y="84"/>
                  <a:pt x="744" y="192"/>
                </a:cubicBezTo>
                <a:close/>
                <a:moveTo>
                  <a:pt x="376" y="192"/>
                </a:moveTo>
                <a:cubicBezTo>
                  <a:pt x="376" y="167"/>
                  <a:pt x="359" y="151"/>
                  <a:pt x="343" y="151"/>
                </a:cubicBezTo>
                <a:cubicBezTo>
                  <a:pt x="317" y="151"/>
                  <a:pt x="301" y="167"/>
                  <a:pt x="301" y="192"/>
                </a:cubicBezTo>
                <a:cubicBezTo>
                  <a:pt x="301" y="209"/>
                  <a:pt x="317" y="234"/>
                  <a:pt x="343" y="234"/>
                </a:cubicBezTo>
                <a:cubicBezTo>
                  <a:pt x="359" y="234"/>
                  <a:pt x="376" y="209"/>
                  <a:pt x="376" y="192"/>
                </a:cubicBezTo>
                <a:close/>
                <a:moveTo>
                  <a:pt x="501" y="192"/>
                </a:moveTo>
                <a:cubicBezTo>
                  <a:pt x="501" y="167"/>
                  <a:pt x="485" y="151"/>
                  <a:pt x="460" y="151"/>
                </a:cubicBezTo>
                <a:cubicBezTo>
                  <a:pt x="443" y="151"/>
                  <a:pt x="418" y="167"/>
                  <a:pt x="418" y="192"/>
                </a:cubicBezTo>
                <a:cubicBezTo>
                  <a:pt x="418" y="209"/>
                  <a:pt x="443" y="234"/>
                  <a:pt x="460" y="234"/>
                </a:cubicBezTo>
                <a:cubicBezTo>
                  <a:pt x="485" y="234"/>
                  <a:pt x="501" y="209"/>
                  <a:pt x="501" y="192"/>
                </a:cubicBezTo>
                <a:close/>
                <a:moveTo>
                  <a:pt x="627" y="192"/>
                </a:moveTo>
                <a:cubicBezTo>
                  <a:pt x="627" y="167"/>
                  <a:pt x="610" y="151"/>
                  <a:pt x="585" y="151"/>
                </a:cubicBezTo>
                <a:cubicBezTo>
                  <a:pt x="560" y="151"/>
                  <a:pt x="543" y="167"/>
                  <a:pt x="543" y="192"/>
                </a:cubicBezTo>
                <a:cubicBezTo>
                  <a:pt x="543" y="209"/>
                  <a:pt x="560" y="234"/>
                  <a:pt x="585" y="234"/>
                </a:cubicBezTo>
                <a:cubicBezTo>
                  <a:pt x="610" y="234"/>
                  <a:pt x="627" y="209"/>
                  <a:pt x="627" y="192"/>
                </a:cubicBezTo>
                <a:close/>
                <a:moveTo>
                  <a:pt x="627" y="192"/>
                </a:moveTo>
                <a:lnTo>
                  <a:pt x="627" y="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243852" tIns="121926" rIns="243852" bIns="121926" anchor="ctr"/>
          <a:lstStyle/>
          <a:p>
            <a:pPr>
              <a:defRPr/>
            </a:pPr>
            <a:endParaRPr lang="en-US" dirty="0">
              <a:latin typeface="Roboto Light"/>
            </a:endParaRPr>
          </a:p>
        </p:txBody>
      </p:sp>
      <p:sp>
        <p:nvSpPr>
          <p:cNvPr id="45" name="Freeform 260"/>
          <p:cNvSpPr>
            <a:spLocks noChangeArrowheads="1"/>
          </p:cNvSpPr>
          <p:nvPr/>
        </p:nvSpPr>
        <p:spPr bwMode="auto">
          <a:xfrm>
            <a:off x="14366707" y="4563106"/>
            <a:ext cx="1846822" cy="2462115"/>
          </a:xfrm>
          <a:custGeom>
            <a:avLst/>
            <a:gdLst>
              <a:gd name="T0" fmla="*/ 594 w 595"/>
              <a:gd name="T1" fmla="*/ 242 h 795"/>
              <a:gd name="T2" fmla="*/ 577 w 595"/>
              <a:gd name="T3" fmla="*/ 259 h 795"/>
              <a:gd name="T4" fmla="*/ 218 w 595"/>
              <a:gd name="T5" fmla="*/ 409 h 795"/>
              <a:gd name="T6" fmla="*/ 209 w 595"/>
              <a:gd name="T7" fmla="*/ 409 h 795"/>
              <a:gd name="T8" fmla="*/ 201 w 595"/>
              <a:gd name="T9" fmla="*/ 401 h 795"/>
              <a:gd name="T10" fmla="*/ 193 w 595"/>
              <a:gd name="T11" fmla="*/ 384 h 795"/>
              <a:gd name="T12" fmla="*/ 193 w 595"/>
              <a:gd name="T13" fmla="*/ 117 h 795"/>
              <a:gd name="T14" fmla="*/ 201 w 595"/>
              <a:gd name="T15" fmla="*/ 100 h 795"/>
              <a:gd name="T16" fmla="*/ 218 w 595"/>
              <a:gd name="T17" fmla="*/ 100 h 795"/>
              <a:gd name="T18" fmla="*/ 577 w 595"/>
              <a:gd name="T19" fmla="*/ 217 h 795"/>
              <a:gd name="T20" fmla="*/ 594 w 595"/>
              <a:gd name="T21" fmla="*/ 242 h 795"/>
              <a:gd name="T22" fmla="*/ 251 w 595"/>
              <a:gd name="T23" fmla="*/ 719 h 795"/>
              <a:gd name="T24" fmla="*/ 126 w 595"/>
              <a:gd name="T25" fmla="*/ 794 h 795"/>
              <a:gd name="T26" fmla="*/ 0 w 595"/>
              <a:gd name="T27" fmla="*/ 719 h 795"/>
              <a:gd name="T28" fmla="*/ 92 w 595"/>
              <a:gd name="T29" fmla="*/ 652 h 795"/>
              <a:gd name="T30" fmla="*/ 92 w 595"/>
              <a:gd name="T31" fmla="*/ 92 h 795"/>
              <a:gd name="T32" fmla="*/ 101 w 595"/>
              <a:gd name="T33" fmla="*/ 83 h 795"/>
              <a:gd name="T34" fmla="*/ 75 w 595"/>
              <a:gd name="T35" fmla="*/ 42 h 795"/>
              <a:gd name="T36" fmla="*/ 126 w 595"/>
              <a:gd name="T37" fmla="*/ 0 h 795"/>
              <a:gd name="T38" fmla="*/ 142 w 595"/>
              <a:gd name="T39" fmla="*/ 0 h 795"/>
              <a:gd name="T40" fmla="*/ 193 w 595"/>
              <a:gd name="T41" fmla="*/ 42 h 795"/>
              <a:gd name="T42" fmla="*/ 159 w 595"/>
              <a:gd name="T43" fmla="*/ 92 h 795"/>
              <a:gd name="T44" fmla="*/ 159 w 595"/>
              <a:gd name="T45" fmla="*/ 652 h 795"/>
              <a:gd name="T46" fmla="*/ 251 w 595"/>
              <a:gd name="T47" fmla="*/ 719 h 795"/>
              <a:gd name="T48" fmla="*/ 226 w 595"/>
              <a:gd name="T49" fmla="*/ 719 h 795"/>
              <a:gd name="T50" fmla="*/ 159 w 595"/>
              <a:gd name="T51" fmla="*/ 677 h 795"/>
              <a:gd name="T52" fmla="*/ 159 w 595"/>
              <a:gd name="T53" fmla="*/ 719 h 795"/>
              <a:gd name="T54" fmla="*/ 126 w 595"/>
              <a:gd name="T55" fmla="*/ 752 h 795"/>
              <a:gd name="T56" fmla="*/ 92 w 595"/>
              <a:gd name="T57" fmla="*/ 719 h 795"/>
              <a:gd name="T58" fmla="*/ 92 w 595"/>
              <a:gd name="T59" fmla="*/ 677 h 795"/>
              <a:gd name="T60" fmla="*/ 25 w 595"/>
              <a:gd name="T61" fmla="*/ 719 h 795"/>
              <a:gd name="T62" fmla="*/ 126 w 595"/>
              <a:gd name="T63" fmla="*/ 777 h 795"/>
              <a:gd name="T64" fmla="*/ 226 w 595"/>
              <a:gd name="T65" fmla="*/ 719 h 795"/>
              <a:gd name="T66" fmla="*/ 226 w 595"/>
              <a:gd name="T67" fmla="*/ 719 h 795"/>
              <a:gd name="T68" fmla="*/ 226 w 595"/>
              <a:gd name="T69" fmla="*/ 719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5" h="795">
                <a:moveTo>
                  <a:pt x="594" y="242"/>
                </a:moveTo>
                <a:cubicBezTo>
                  <a:pt x="594" y="251"/>
                  <a:pt x="586" y="259"/>
                  <a:pt x="577" y="259"/>
                </a:cubicBezTo>
                <a:cubicBezTo>
                  <a:pt x="218" y="409"/>
                  <a:pt x="218" y="409"/>
                  <a:pt x="218" y="409"/>
                </a:cubicBezTo>
                <a:lnTo>
                  <a:pt x="209" y="409"/>
                </a:lnTo>
                <a:cubicBezTo>
                  <a:pt x="209" y="409"/>
                  <a:pt x="201" y="409"/>
                  <a:pt x="201" y="401"/>
                </a:cubicBezTo>
                <a:cubicBezTo>
                  <a:pt x="193" y="401"/>
                  <a:pt x="193" y="393"/>
                  <a:pt x="193" y="384"/>
                </a:cubicBezTo>
                <a:cubicBezTo>
                  <a:pt x="193" y="117"/>
                  <a:pt x="193" y="117"/>
                  <a:pt x="193" y="117"/>
                </a:cubicBezTo>
                <a:cubicBezTo>
                  <a:pt x="193" y="108"/>
                  <a:pt x="193" y="108"/>
                  <a:pt x="201" y="100"/>
                </a:cubicBezTo>
                <a:cubicBezTo>
                  <a:pt x="201" y="100"/>
                  <a:pt x="209" y="100"/>
                  <a:pt x="218" y="100"/>
                </a:cubicBezTo>
                <a:cubicBezTo>
                  <a:pt x="577" y="217"/>
                  <a:pt x="577" y="217"/>
                  <a:pt x="577" y="217"/>
                </a:cubicBezTo>
                <a:cubicBezTo>
                  <a:pt x="586" y="225"/>
                  <a:pt x="594" y="234"/>
                  <a:pt x="594" y="242"/>
                </a:cubicBezTo>
                <a:close/>
                <a:moveTo>
                  <a:pt x="251" y="719"/>
                </a:moveTo>
                <a:cubicBezTo>
                  <a:pt x="251" y="760"/>
                  <a:pt x="193" y="794"/>
                  <a:pt x="126" y="794"/>
                </a:cubicBezTo>
                <a:cubicBezTo>
                  <a:pt x="59" y="794"/>
                  <a:pt x="0" y="760"/>
                  <a:pt x="0" y="719"/>
                </a:cubicBezTo>
                <a:cubicBezTo>
                  <a:pt x="0" y="685"/>
                  <a:pt x="42" y="660"/>
                  <a:pt x="92" y="652"/>
                </a:cubicBezTo>
                <a:cubicBezTo>
                  <a:pt x="92" y="92"/>
                  <a:pt x="92" y="92"/>
                  <a:pt x="92" y="92"/>
                </a:cubicBezTo>
                <a:lnTo>
                  <a:pt x="101" y="83"/>
                </a:lnTo>
                <a:cubicBezTo>
                  <a:pt x="84" y="75"/>
                  <a:pt x="75" y="67"/>
                  <a:pt x="75" y="42"/>
                </a:cubicBezTo>
                <a:cubicBezTo>
                  <a:pt x="75" y="16"/>
                  <a:pt x="92" y="0"/>
                  <a:pt x="126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68" y="0"/>
                  <a:pt x="193" y="16"/>
                  <a:pt x="193" y="42"/>
                </a:cubicBezTo>
                <a:cubicBezTo>
                  <a:pt x="193" y="67"/>
                  <a:pt x="176" y="83"/>
                  <a:pt x="159" y="92"/>
                </a:cubicBezTo>
                <a:cubicBezTo>
                  <a:pt x="159" y="652"/>
                  <a:pt x="159" y="652"/>
                  <a:pt x="159" y="652"/>
                </a:cubicBezTo>
                <a:cubicBezTo>
                  <a:pt x="209" y="660"/>
                  <a:pt x="251" y="685"/>
                  <a:pt x="251" y="719"/>
                </a:cubicBezTo>
                <a:close/>
                <a:moveTo>
                  <a:pt x="226" y="719"/>
                </a:moveTo>
                <a:cubicBezTo>
                  <a:pt x="226" y="702"/>
                  <a:pt x="201" y="677"/>
                  <a:pt x="159" y="677"/>
                </a:cubicBezTo>
                <a:cubicBezTo>
                  <a:pt x="159" y="719"/>
                  <a:pt x="159" y="719"/>
                  <a:pt x="159" y="719"/>
                </a:cubicBezTo>
                <a:cubicBezTo>
                  <a:pt x="159" y="736"/>
                  <a:pt x="142" y="752"/>
                  <a:pt x="126" y="752"/>
                </a:cubicBezTo>
                <a:cubicBezTo>
                  <a:pt x="109" y="752"/>
                  <a:pt x="92" y="736"/>
                  <a:pt x="92" y="719"/>
                </a:cubicBezTo>
                <a:cubicBezTo>
                  <a:pt x="92" y="677"/>
                  <a:pt x="92" y="677"/>
                  <a:pt x="92" y="677"/>
                </a:cubicBezTo>
                <a:cubicBezTo>
                  <a:pt x="59" y="677"/>
                  <a:pt x="25" y="702"/>
                  <a:pt x="25" y="719"/>
                </a:cubicBezTo>
                <a:cubicBezTo>
                  <a:pt x="25" y="752"/>
                  <a:pt x="75" y="777"/>
                  <a:pt x="126" y="777"/>
                </a:cubicBezTo>
                <a:cubicBezTo>
                  <a:pt x="184" y="777"/>
                  <a:pt x="226" y="752"/>
                  <a:pt x="226" y="719"/>
                </a:cubicBezTo>
                <a:close/>
                <a:moveTo>
                  <a:pt x="226" y="719"/>
                </a:moveTo>
                <a:lnTo>
                  <a:pt x="226" y="7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243852" tIns="121926" rIns="243852" bIns="121926" anchor="ctr"/>
          <a:lstStyle/>
          <a:p>
            <a:pPr>
              <a:defRPr/>
            </a:pPr>
            <a:endParaRPr lang="en-US" dirty="0"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940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  <p:bldP spid="21" grpId="0" animBg="1"/>
      <p:bldP spid="24" grpId="0"/>
      <p:bldP spid="25" grpId="0"/>
      <p:bldP spid="26" grpId="0"/>
      <p:bldP spid="30" grpId="0"/>
      <p:bldP spid="31" grpId="0"/>
      <p:bldP spid="33" grpId="0"/>
      <p:bldP spid="34" grpId="0"/>
      <p:bldP spid="36" grpId="0"/>
      <p:bldP spid="37" grpId="0"/>
      <p:bldP spid="39" grpId="0"/>
      <p:bldP spid="40" grpId="0"/>
      <p:bldP spid="23" grpId="0"/>
      <p:bldP spid="43" grpId="0" animBg="1"/>
      <p:bldP spid="44" grpId="0" animBg="1"/>
      <p:bldP spid="4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92830" y="4801303"/>
            <a:ext cx="13026970" cy="5555643"/>
            <a:chOff x="5692830" y="3734503"/>
            <a:chExt cx="13026970" cy="5555643"/>
          </a:xfrm>
        </p:grpSpPr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692830" y="6981822"/>
              <a:ext cx="1302697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r>
                <a:rPr lang="en-US" altLang="en-US" sz="4800" b="1" cap="all" dirty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CRISIS and response TEAMS</a:t>
              </a:r>
            </a:p>
            <a:p>
              <a:pPr algn="ctr" eaLnBrk="1" hangingPunct="1"/>
              <a:r>
                <a:rPr lang="en-US" altLang="en-US" sz="4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MERGER and expansion TEAMS</a:t>
              </a:r>
            </a:p>
            <a:p>
              <a:pPr algn="ctr" eaLnBrk="1" hangingPunct="1"/>
              <a:r>
                <a:rPr lang="en-US" altLang="en-US" sz="48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GROWTH AND PROSPERITY TEAMS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31452" y="5018501"/>
              <a:ext cx="1214972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  <a:t>TAKEAWAY #5:</a:t>
              </a:r>
              <a:b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</a:br>
              <a: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  <a:t>USING STRATEGIC TEAMS</a:t>
              </a:r>
              <a:endParaRPr lang="en-US" sz="6000" b="1" dirty="0">
                <a:solidFill>
                  <a:srgbClr val="7CB554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" name="Freeform 65"/>
            <p:cNvSpPr>
              <a:spLocks noChangeAspect="1" noChangeArrowheads="1"/>
            </p:cNvSpPr>
            <p:nvPr/>
          </p:nvSpPr>
          <p:spPr bwMode="auto">
            <a:xfrm>
              <a:off x="11623632" y="3734503"/>
              <a:ext cx="1165367" cy="1283998"/>
            </a:xfrm>
            <a:custGeom>
              <a:avLst/>
              <a:gdLst>
                <a:gd name="T0" fmla="*/ 2147483646 w 417"/>
                <a:gd name="T1" fmla="*/ 2147483646 h 417"/>
                <a:gd name="T2" fmla="*/ 2147483646 w 417"/>
                <a:gd name="T3" fmla="*/ 2147483646 h 417"/>
                <a:gd name="T4" fmla="*/ 2147483646 w 417"/>
                <a:gd name="T5" fmla="*/ 2147483646 h 417"/>
                <a:gd name="T6" fmla="*/ 2147483646 w 417"/>
                <a:gd name="T7" fmla="*/ 2147483646 h 417"/>
                <a:gd name="T8" fmla="*/ 2147483646 w 417"/>
                <a:gd name="T9" fmla="*/ 2147483646 h 417"/>
                <a:gd name="T10" fmla="*/ 2147483646 w 417"/>
                <a:gd name="T11" fmla="*/ 2147483646 h 417"/>
                <a:gd name="T12" fmla="*/ 2147483646 w 417"/>
                <a:gd name="T13" fmla="*/ 0 h 417"/>
                <a:gd name="T14" fmla="*/ 2147483646 w 417"/>
                <a:gd name="T15" fmla="*/ 2147483646 h 417"/>
                <a:gd name="T16" fmla="*/ 2147483646 w 417"/>
                <a:gd name="T17" fmla="*/ 0 h 417"/>
                <a:gd name="T18" fmla="*/ 2147483646 w 417"/>
                <a:gd name="T19" fmla="*/ 2147483646 h 417"/>
                <a:gd name="T20" fmla="*/ 2147483646 w 417"/>
                <a:gd name="T21" fmla="*/ 2147483646 h 417"/>
                <a:gd name="T22" fmla="*/ 2147483646 w 417"/>
                <a:gd name="T23" fmla="*/ 2147483646 h 417"/>
                <a:gd name="T24" fmla="*/ 0 w 417"/>
                <a:gd name="T25" fmla="*/ 2147483646 h 417"/>
                <a:gd name="T26" fmla="*/ 2147483646 w 417"/>
                <a:gd name="T27" fmla="*/ 2147483646 h 417"/>
                <a:gd name="T28" fmla="*/ 0 w 417"/>
                <a:gd name="T29" fmla="*/ 2147483646 h 417"/>
                <a:gd name="T30" fmla="*/ 2147483646 w 417"/>
                <a:gd name="T31" fmla="*/ 2147483646 h 417"/>
                <a:gd name="T32" fmla="*/ 2147483646 w 417"/>
                <a:gd name="T33" fmla="*/ 2147483646 h 417"/>
                <a:gd name="T34" fmla="*/ 2147483646 w 417"/>
                <a:gd name="T35" fmla="*/ 2147483646 h 417"/>
                <a:gd name="T36" fmla="*/ 2147483646 w 417"/>
                <a:gd name="T37" fmla="*/ 2147483646 h 417"/>
                <a:gd name="T38" fmla="*/ 2147483646 w 417"/>
                <a:gd name="T39" fmla="*/ 2147483646 h 417"/>
                <a:gd name="T40" fmla="*/ 2147483646 w 417"/>
                <a:gd name="T41" fmla="*/ 2147483646 h 417"/>
                <a:gd name="T42" fmla="*/ 2147483646 w 417"/>
                <a:gd name="T43" fmla="*/ 2147483646 h 417"/>
                <a:gd name="T44" fmla="*/ 2147483646 w 417"/>
                <a:gd name="T45" fmla="*/ 2147483646 h 417"/>
                <a:gd name="T46" fmla="*/ 2147483646 w 417"/>
                <a:gd name="T47" fmla="*/ 2147483646 h 417"/>
                <a:gd name="T48" fmla="*/ 2147483646 w 417"/>
                <a:gd name="T49" fmla="*/ 2147483646 h 417"/>
                <a:gd name="T50" fmla="*/ 2147483646 w 417"/>
                <a:gd name="T51" fmla="*/ 2147483646 h 417"/>
                <a:gd name="T52" fmla="*/ 2147483646 w 417"/>
                <a:gd name="T53" fmla="*/ 2147483646 h 417"/>
                <a:gd name="T54" fmla="*/ 2147483646 w 417"/>
                <a:gd name="T55" fmla="*/ 2147483646 h 417"/>
                <a:gd name="T56" fmla="*/ 2147483646 w 417"/>
                <a:gd name="T57" fmla="*/ 2147483646 h 417"/>
                <a:gd name="T58" fmla="*/ 2147483646 w 417"/>
                <a:gd name="T59" fmla="*/ 2147483646 h 417"/>
                <a:gd name="T60" fmla="*/ 2147483646 w 417"/>
                <a:gd name="T61" fmla="*/ 2147483646 h 417"/>
                <a:gd name="T62" fmla="*/ 2147483646 w 417"/>
                <a:gd name="T63" fmla="*/ 2147483646 h 4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none" anchor="ctr"/>
            <a:lstStyle/>
            <a:p>
              <a:endParaRPr lang="en-US">
                <a:solidFill>
                  <a:srgbClr val="73757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2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791993" y="4801303"/>
            <a:ext cx="13026970" cy="2928450"/>
            <a:chOff x="5791993" y="3734503"/>
            <a:chExt cx="13026970" cy="2928450"/>
          </a:xfrm>
        </p:grpSpPr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5791993" y="6016622"/>
              <a:ext cx="1302697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1087438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r>
                <a:rPr lang="en-US" altLang="en-US" sz="3600" b="1" cap="all" dirty="0" smtClean="0">
                  <a:solidFill>
                    <a:srgbClr val="131313"/>
                  </a:solidFill>
                  <a:latin typeface="Lato" charset="0"/>
                  <a:ea typeface="Lato" charset="0"/>
                  <a:cs typeface="Lato" charset="0"/>
                </a:rPr>
                <a:t>DO NOT CREATE POTENTIAL. BE KINETIC!</a:t>
              </a:r>
              <a:endParaRPr lang="en-US" altLang="en-US" sz="3600" b="1" cap="all" dirty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673279" y="5000959"/>
              <a:ext cx="726439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88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dirty="0" smtClean="0">
                  <a:solidFill>
                    <a:srgbClr val="7CB554"/>
                  </a:solidFill>
                  <a:latin typeface="Lato" charset="0"/>
                  <a:ea typeface="Lato" charset="0"/>
                  <a:cs typeface="Lato" charset="0"/>
                </a:rPr>
                <a:t>FINAL TAKEAWAYS</a:t>
              </a:r>
              <a:endParaRPr lang="en-US" sz="6000" b="1" dirty="0">
                <a:solidFill>
                  <a:srgbClr val="7CB554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" name="Freeform 65"/>
            <p:cNvSpPr>
              <a:spLocks noChangeAspect="1" noChangeArrowheads="1"/>
            </p:cNvSpPr>
            <p:nvPr/>
          </p:nvSpPr>
          <p:spPr bwMode="auto">
            <a:xfrm>
              <a:off x="11722795" y="3734503"/>
              <a:ext cx="1165367" cy="1283998"/>
            </a:xfrm>
            <a:custGeom>
              <a:avLst/>
              <a:gdLst>
                <a:gd name="T0" fmla="*/ 2147483646 w 417"/>
                <a:gd name="T1" fmla="*/ 2147483646 h 417"/>
                <a:gd name="T2" fmla="*/ 2147483646 w 417"/>
                <a:gd name="T3" fmla="*/ 2147483646 h 417"/>
                <a:gd name="T4" fmla="*/ 2147483646 w 417"/>
                <a:gd name="T5" fmla="*/ 2147483646 h 417"/>
                <a:gd name="T6" fmla="*/ 2147483646 w 417"/>
                <a:gd name="T7" fmla="*/ 2147483646 h 417"/>
                <a:gd name="T8" fmla="*/ 2147483646 w 417"/>
                <a:gd name="T9" fmla="*/ 2147483646 h 417"/>
                <a:gd name="T10" fmla="*/ 2147483646 w 417"/>
                <a:gd name="T11" fmla="*/ 2147483646 h 417"/>
                <a:gd name="T12" fmla="*/ 2147483646 w 417"/>
                <a:gd name="T13" fmla="*/ 0 h 417"/>
                <a:gd name="T14" fmla="*/ 2147483646 w 417"/>
                <a:gd name="T15" fmla="*/ 2147483646 h 417"/>
                <a:gd name="T16" fmla="*/ 2147483646 w 417"/>
                <a:gd name="T17" fmla="*/ 0 h 417"/>
                <a:gd name="T18" fmla="*/ 2147483646 w 417"/>
                <a:gd name="T19" fmla="*/ 2147483646 h 417"/>
                <a:gd name="T20" fmla="*/ 2147483646 w 417"/>
                <a:gd name="T21" fmla="*/ 2147483646 h 417"/>
                <a:gd name="T22" fmla="*/ 2147483646 w 417"/>
                <a:gd name="T23" fmla="*/ 2147483646 h 417"/>
                <a:gd name="T24" fmla="*/ 0 w 417"/>
                <a:gd name="T25" fmla="*/ 2147483646 h 417"/>
                <a:gd name="T26" fmla="*/ 2147483646 w 417"/>
                <a:gd name="T27" fmla="*/ 2147483646 h 417"/>
                <a:gd name="T28" fmla="*/ 0 w 417"/>
                <a:gd name="T29" fmla="*/ 2147483646 h 417"/>
                <a:gd name="T30" fmla="*/ 2147483646 w 417"/>
                <a:gd name="T31" fmla="*/ 2147483646 h 417"/>
                <a:gd name="T32" fmla="*/ 2147483646 w 417"/>
                <a:gd name="T33" fmla="*/ 2147483646 h 417"/>
                <a:gd name="T34" fmla="*/ 2147483646 w 417"/>
                <a:gd name="T35" fmla="*/ 2147483646 h 417"/>
                <a:gd name="T36" fmla="*/ 2147483646 w 417"/>
                <a:gd name="T37" fmla="*/ 2147483646 h 417"/>
                <a:gd name="T38" fmla="*/ 2147483646 w 417"/>
                <a:gd name="T39" fmla="*/ 2147483646 h 417"/>
                <a:gd name="T40" fmla="*/ 2147483646 w 417"/>
                <a:gd name="T41" fmla="*/ 2147483646 h 417"/>
                <a:gd name="T42" fmla="*/ 2147483646 w 417"/>
                <a:gd name="T43" fmla="*/ 2147483646 h 417"/>
                <a:gd name="T44" fmla="*/ 2147483646 w 417"/>
                <a:gd name="T45" fmla="*/ 2147483646 h 417"/>
                <a:gd name="T46" fmla="*/ 2147483646 w 417"/>
                <a:gd name="T47" fmla="*/ 2147483646 h 417"/>
                <a:gd name="T48" fmla="*/ 2147483646 w 417"/>
                <a:gd name="T49" fmla="*/ 2147483646 h 417"/>
                <a:gd name="T50" fmla="*/ 2147483646 w 417"/>
                <a:gd name="T51" fmla="*/ 2147483646 h 417"/>
                <a:gd name="T52" fmla="*/ 2147483646 w 417"/>
                <a:gd name="T53" fmla="*/ 2147483646 h 417"/>
                <a:gd name="T54" fmla="*/ 2147483646 w 417"/>
                <a:gd name="T55" fmla="*/ 2147483646 h 417"/>
                <a:gd name="T56" fmla="*/ 2147483646 w 417"/>
                <a:gd name="T57" fmla="*/ 2147483646 h 417"/>
                <a:gd name="T58" fmla="*/ 2147483646 w 417"/>
                <a:gd name="T59" fmla="*/ 2147483646 h 417"/>
                <a:gd name="T60" fmla="*/ 2147483646 w 417"/>
                <a:gd name="T61" fmla="*/ 2147483646 h 417"/>
                <a:gd name="T62" fmla="*/ 2147483646 w 417"/>
                <a:gd name="T63" fmla="*/ 2147483646 h 4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none" anchor="ctr"/>
            <a:lstStyle/>
            <a:p>
              <a:endParaRPr lang="en-US">
                <a:solidFill>
                  <a:srgbClr val="73757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9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9561513" y="-855663"/>
            <a:ext cx="5264150" cy="24387175"/>
          </a:xfrm>
          <a:prstGeom prst="rect">
            <a:avLst/>
          </a:prstGeom>
          <a:gradFill rotWithShape="1">
            <a:gsLst>
              <a:gs pos="0">
                <a:srgbClr val="28384C">
                  <a:alpha val="92998"/>
                </a:srgbClr>
              </a:gs>
              <a:gs pos="100000">
                <a:srgbClr val="28384C">
                  <a:alpha val="64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7106" name="TextBox 7"/>
          <p:cNvSpPr txBox="1">
            <a:spLocks noChangeArrowheads="1"/>
          </p:cNvSpPr>
          <p:nvPr/>
        </p:nvSpPr>
        <p:spPr bwMode="auto">
          <a:xfrm>
            <a:off x="2932113" y="10785475"/>
            <a:ext cx="18542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115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Takeaways</a:t>
            </a:r>
            <a:endParaRPr lang="en-US" altLang="en-US" sz="166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343025" y="706438"/>
            <a:ext cx="22493288" cy="866256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171388" tIns="85695" rIns="171388" bIns="8569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857021" indent="-857021" defTabSz="1088639" eaLnBrk="1" fontAlgn="auto" hangingPunct="1">
              <a:spcBef>
                <a:spcPts val="0"/>
              </a:spcBef>
              <a:spcAft>
                <a:spcPts val="3375"/>
              </a:spcAft>
              <a:buFont typeface="+mj-lt"/>
              <a:buAutoNum type="arabicPeriod"/>
              <a:defRPr/>
            </a:pPr>
            <a:r>
              <a:rPr lang="en-US" sz="4000" b="1" dirty="0" smtClean="0">
                <a:latin typeface="Lato" charset="0"/>
                <a:ea typeface="Lato" charset="0"/>
                <a:cs typeface="Lato" charset="0"/>
              </a:rPr>
              <a:t>Teams develop great performers, not the other way around. You will not find any exceptions.</a:t>
            </a:r>
            <a:endParaRPr lang="en-US" sz="4000" b="1" dirty="0">
              <a:latin typeface="Lato" charset="0"/>
              <a:ea typeface="Lato" charset="0"/>
              <a:cs typeface="Lato" charset="0"/>
            </a:endParaRPr>
          </a:p>
          <a:p>
            <a:pPr marL="857021" indent="-857021" defTabSz="1088639" eaLnBrk="1" fontAlgn="auto" hangingPunct="1">
              <a:spcBef>
                <a:spcPts val="0"/>
              </a:spcBef>
              <a:spcAft>
                <a:spcPts val="3375"/>
              </a:spcAft>
              <a:buFont typeface="+mj-lt"/>
              <a:buAutoNum type="arabicPeriod"/>
              <a:defRPr/>
            </a:pPr>
            <a:r>
              <a:rPr lang="en-US" sz="4000" b="1" dirty="0" smtClean="0">
                <a:latin typeface="Lato" charset="0"/>
                <a:ea typeface="Lato" charset="0"/>
                <a:cs typeface="Lato" charset="0"/>
              </a:rPr>
              <a:t>People leave and can be replaced. Competitors can copy your approach or strategy. However, your teams </a:t>
            </a:r>
            <a:r>
              <a:rPr lang="en-US" sz="4000" b="1" dirty="0">
                <a:latin typeface="Lato" charset="0"/>
                <a:ea typeface="Lato" charset="0"/>
                <a:cs typeface="Lato" charset="0"/>
              </a:rPr>
              <a:t>are unique. </a:t>
            </a:r>
            <a:r>
              <a:rPr lang="en-US" sz="4000" b="1" dirty="0" smtClean="0">
                <a:latin typeface="Lato" charset="0"/>
                <a:ea typeface="Lato" charset="0"/>
                <a:cs typeface="Lato" charset="0"/>
              </a:rPr>
              <a:t>That is why they are </a:t>
            </a:r>
            <a:r>
              <a:rPr lang="en-US" sz="4000" b="1" dirty="0">
                <a:latin typeface="Lato" charset="0"/>
                <a:ea typeface="Lato" charset="0"/>
                <a:cs typeface="Lato" charset="0"/>
              </a:rPr>
              <a:t>your most valuable asset. </a:t>
            </a:r>
            <a:endParaRPr lang="en-US" sz="4000" b="1" dirty="0" smtClean="0">
              <a:latin typeface="Lato" charset="0"/>
              <a:ea typeface="Lato" charset="0"/>
              <a:cs typeface="Lato" charset="0"/>
            </a:endParaRPr>
          </a:p>
          <a:p>
            <a:pPr marL="857021" indent="-857021" defTabSz="1088639" eaLnBrk="1" fontAlgn="auto" hangingPunct="1">
              <a:spcBef>
                <a:spcPts val="0"/>
              </a:spcBef>
              <a:spcAft>
                <a:spcPts val="3375"/>
              </a:spcAft>
              <a:buFont typeface="+mj-lt"/>
              <a:buAutoNum type="arabicPeriod"/>
              <a:defRPr/>
            </a:pPr>
            <a:r>
              <a:rPr lang="en-US" sz="4000" b="1" smtClean="0">
                <a:latin typeface="Lato" charset="0"/>
                <a:ea typeface="Lato" charset="0"/>
                <a:cs typeface="Lato" charset="0"/>
              </a:rPr>
              <a:t>Team members collaborate</a:t>
            </a:r>
            <a:r>
              <a:rPr lang="en-US" sz="4000" b="1" dirty="0" smtClean="0">
                <a:latin typeface="Lato" charset="0"/>
                <a:ea typeface="Lato" charset="0"/>
                <a:cs typeface="Lato" charset="0"/>
              </a:rPr>
              <a:t>, compete and keep each other honest about their performance.</a:t>
            </a:r>
          </a:p>
          <a:p>
            <a:pPr marL="857021" indent="-857021" defTabSz="1088639" eaLnBrk="1" fontAlgn="auto" hangingPunct="1">
              <a:spcBef>
                <a:spcPts val="0"/>
              </a:spcBef>
              <a:spcAft>
                <a:spcPts val="3375"/>
              </a:spcAft>
              <a:buFont typeface="+mj-lt"/>
              <a:buAutoNum type="arabicPeriod"/>
              <a:defRPr/>
            </a:pPr>
            <a:r>
              <a:rPr lang="en-US" sz="4000" b="1" dirty="0" smtClean="0">
                <a:latin typeface="Lato" charset="0"/>
                <a:ea typeface="Lato" charset="0"/>
                <a:cs typeface="Lato" charset="0"/>
              </a:rPr>
              <a:t>The best approach in improving your organization is to get more out of the assets you already have, and that improvement is exponential when you leverage teams instead of individuals.</a:t>
            </a:r>
          </a:p>
          <a:p>
            <a:pPr marL="857021" indent="-857021" defTabSz="1088639" eaLnBrk="1" fontAlgn="auto" hangingPunct="1">
              <a:spcBef>
                <a:spcPts val="0"/>
              </a:spcBef>
              <a:spcAft>
                <a:spcPts val="3375"/>
              </a:spcAft>
              <a:buFont typeface="+mj-lt"/>
              <a:buAutoNum type="arabicPeriod"/>
              <a:defRPr/>
            </a:pPr>
            <a:r>
              <a:rPr lang="en-US" sz="4000" b="1" dirty="0" smtClean="0">
                <a:latin typeface="Lato" charset="0"/>
                <a:ea typeface="Lato" charset="0"/>
                <a:cs typeface="Lato" charset="0"/>
              </a:rPr>
              <a:t>You will never have more than a handful of rainmakers until you start building, supporting and rewarding a team-centric training model. You have all the pieces. Start now.</a:t>
            </a:r>
          </a:p>
          <a:p>
            <a:pPr marL="857021" indent="-857021" defTabSz="108863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4500" dirty="0">
              <a:latin typeface="Calibri"/>
              <a:cs typeface="Calibri"/>
            </a:endParaRPr>
          </a:p>
          <a:p>
            <a:pPr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500" dirty="0">
              <a:latin typeface="Calibri"/>
              <a:cs typeface="Calibri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1350625" y="8207375"/>
            <a:ext cx="1704975" cy="1704975"/>
          </a:xfrm>
          <a:prstGeom prst="ellipse">
            <a:avLst/>
          </a:prstGeom>
          <a:solidFill>
            <a:schemeClr val="accent3"/>
          </a:solidFill>
          <a:ln w="3175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109" name="Freeform 65"/>
          <p:cNvSpPr>
            <a:spLocks noChangeAspect="1" noChangeArrowheads="1"/>
          </p:cNvSpPr>
          <p:nvPr/>
        </p:nvSpPr>
        <p:spPr bwMode="auto">
          <a:xfrm>
            <a:off x="11793538" y="8621713"/>
            <a:ext cx="795337" cy="876300"/>
          </a:xfrm>
          <a:custGeom>
            <a:avLst/>
            <a:gdLst>
              <a:gd name="T0" fmla="*/ 2147483646 w 417"/>
              <a:gd name="T1" fmla="*/ 2147483646 h 417"/>
              <a:gd name="T2" fmla="*/ 2147483646 w 417"/>
              <a:gd name="T3" fmla="*/ 2147483646 h 417"/>
              <a:gd name="T4" fmla="*/ 2147483646 w 417"/>
              <a:gd name="T5" fmla="*/ 2147483646 h 417"/>
              <a:gd name="T6" fmla="*/ 2147483646 w 417"/>
              <a:gd name="T7" fmla="*/ 2147483646 h 417"/>
              <a:gd name="T8" fmla="*/ 2147483646 w 417"/>
              <a:gd name="T9" fmla="*/ 2147483646 h 417"/>
              <a:gd name="T10" fmla="*/ 2147483646 w 417"/>
              <a:gd name="T11" fmla="*/ 2147483646 h 417"/>
              <a:gd name="T12" fmla="*/ 2147483646 w 417"/>
              <a:gd name="T13" fmla="*/ 0 h 417"/>
              <a:gd name="T14" fmla="*/ 2147483646 w 417"/>
              <a:gd name="T15" fmla="*/ 2147483646 h 417"/>
              <a:gd name="T16" fmla="*/ 2147483646 w 417"/>
              <a:gd name="T17" fmla="*/ 0 h 417"/>
              <a:gd name="T18" fmla="*/ 2147483646 w 417"/>
              <a:gd name="T19" fmla="*/ 2147483646 h 417"/>
              <a:gd name="T20" fmla="*/ 2147483646 w 417"/>
              <a:gd name="T21" fmla="*/ 2147483646 h 417"/>
              <a:gd name="T22" fmla="*/ 2147483646 w 417"/>
              <a:gd name="T23" fmla="*/ 2147483646 h 417"/>
              <a:gd name="T24" fmla="*/ 0 w 417"/>
              <a:gd name="T25" fmla="*/ 2147483646 h 417"/>
              <a:gd name="T26" fmla="*/ 2147483646 w 417"/>
              <a:gd name="T27" fmla="*/ 2147483646 h 417"/>
              <a:gd name="T28" fmla="*/ 0 w 417"/>
              <a:gd name="T29" fmla="*/ 2147483646 h 417"/>
              <a:gd name="T30" fmla="*/ 2147483646 w 417"/>
              <a:gd name="T31" fmla="*/ 2147483646 h 417"/>
              <a:gd name="T32" fmla="*/ 2147483646 w 417"/>
              <a:gd name="T33" fmla="*/ 2147483646 h 417"/>
              <a:gd name="T34" fmla="*/ 2147483646 w 417"/>
              <a:gd name="T35" fmla="*/ 2147483646 h 417"/>
              <a:gd name="T36" fmla="*/ 2147483646 w 417"/>
              <a:gd name="T37" fmla="*/ 2147483646 h 417"/>
              <a:gd name="T38" fmla="*/ 2147483646 w 417"/>
              <a:gd name="T39" fmla="*/ 2147483646 h 417"/>
              <a:gd name="T40" fmla="*/ 2147483646 w 417"/>
              <a:gd name="T41" fmla="*/ 2147483646 h 417"/>
              <a:gd name="T42" fmla="*/ 2147483646 w 417"/>
              <a:gd name="T43" fmla="*/ 2147483646 h 417"/>
              <a:gd name="T44" fmla="*/ 2147483646 w 417"/>
              <a:gd name="T45" fmla="*/ 2147483646 h 417"/>
              <a:gd name="T46" fmla="*/ 2147483646 w 417"/>
              <a:gd name="T47" fmla="*/ 2147483646 h 417"/>
              <a:gd name="T48" fmla="*/ 2147483646 w 417"/>
              <a:gd name="T49" fmla="*/ 2147483646 h 417"/>
              <a:gd name="T50" fmla="*/ 2147483646 w 417"/>
              <a:gd name="T51" fmla="*/ 2147483646 h 417"/>
              <a:gd name="T52" fmla="*/ 2147483646 w 417"/>
              <a:gd name="T53" fmla="*/ 2147483646 h 417"/>
              <a:gd name="T54" fmla="*/ 2147483646 w 417"/>
              <a:gd name="T55" fmla="*/ 2147483646 h 417"/>
              <a:gd name="T56" fmla="*/ 2147483646 w 417"/>
              <a:gd name="T57" fmla="*/ 2147483646 h 417"/>
              <a:gd name="T58" fmla="*/ 2147483646 w 417"/>
              <a:gd name="T59" fmla="*/ 2147483646 h 417"/>
              <a:gd name="T60" fmla="*/ 2147483646 w 417"/>
              <a:gd name="T61" fmla="*/ 2147483646 h 417"/>
              <a:gd name="T62" fmla="*/ 2147483646 w 417"/>
              <a:gd name="T63" fmla="*/ 2147483646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sain bolt finishes 4x100m relay with gold  Rio 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5" y="12700"/>
            <a:ext cx="24371300" cy="13708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9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5208588" y="-5208588"/>
            <a:ext cx="13970000" cy="24387175"/>
          </a:xfrm>
          <a:prstGeom prst="rect">
            <a:avLst/>
          </a:prstGeom>
          <a:gradFill rotWithShape="1">
            <a:gsLst>
              <a:gs pos="0">
                <a:srgbClr val="28384C">
                  <a:alpha val="92998"/>
                </a:srgbClr>
              </a:gs>
              <a:gs pos="100000">
                <a:srgbClr val="28384C">
                  <a:alpha val="64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9155" name="TextBox 7"/>
          <p:cNvSpPr txBox="1">
            <a:spLocks noChangeArrowheads="1"/>
          </p:cNvSpPr>
          <p:nvPr/>
        </p:nvSpPr>
        <p:spPr bwMode="auto">
          <a:xfrm>
            <a:off x="2963863" y="6370638"/>
            <a:ext cx="1854041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11500" b="1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Let’s get to work.</a:t>
            </a:r>
          </a:p>
        </p:txBody>
      </p:sp>
      <p:sp>
        <p:nvSpPr>
          <p:cNvPr id="2" name="Rectangle 1"/>
          <p:cNvSpPr/>
          <p:nvPr/>
        </p:nvSpPr>
        <p:spPr>
          <a:xfrm>
            <a:off x="5599113" y="9399588"/>
            <a:ext cx="13188950" cy="1573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ctr" defTabSz="1088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venir Light" charset="0"/>
                <a:ea typeface="Avenir Light" charset="0"/>
                <a:cs typeface="Avenir Light" charset="0"/>
              </a:rPr>
              <a:t>EXCEPTIONAL INDIVIDUALS ON EXCEPTIONAL TEAMS NEED EXCEPTIONAL COACHES.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2546013" y="7669710"/>
            <a:ext cx="8996362" cy="5258498"/>
            <a:chOff x="1879493" y="9931543"/>
            <a:chExt cx="11881669" cy="3609294"/>
          </a:xfrm>
        </p:grpSpPr>
        <p:sp>
          <p:nvSpPr>
            <p:cNvPr id="51204" name="Title 20"/>
            <p:cNvSpPr txBox="1">
              <a:spLocks/>
            </p:cNvSpPr>
            <p:nvPr/>
          </p:nvSpPr>
          <p:spPr bwMode="auto">
            <a:xfrm>
              <a:off x="1879493" y="9931543"/>
              <a:ext cx="11881669" cy="84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3846" tIns="0" rIns="243846" bIns="0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en-US" sz="4000" b="1" dirty="0" smtClean="0">
                  <a:latin typeface="Hoefler Text" charset="0"/>
                  <a:ea typeface="Hoefler Text" charset="0"/>
                  <a:cs typeface="Hoefler Text" charset="0"/>
                </a:rPr>
                <a:t>Sign up for podcasts and webcasts at </a:t>
              </a:r>
              <a:r>
                <a:rPr lang="en-US" altLang="en-US" sz="4000" b="1" dirty="0" smtClean="0">
                  <a:solidFill>
                    <a:schemeClr val="tx2"/>
                  </a:solidFill>
                  <a:latin typeface="Hoefler Text" charset="0"/>
                  <a:ea typeface="Hoefler Text" charset="0"/>
                  <a:cs typeface="Hoefler Text" charset="0"/>
                  <a:hlinkClick r:id="rId3"/>
                </a:rPr>
                <a:t>www.highperteams.com</a:t>
              </a:r>
              <a:endParaRPr lang="en-US" altLang="en-US" sz="4000" b="1" dirty="0" smtClean="0">
                <a:solidFill>
                  <a:schemeClr val="tx2"/>
                </a:solidFill>
                <a:latin typeface="Hoefler Text" charset="0"/>
                <a:ea typeface="Hoefler Text" charset="0"/>
                <a:cs typeface="Hoefler Text" charset="0"/>
              </a:endParaRPr>
            </a:p>
          </p:txBody>
        </p:sp>
        <p:sp>
          <p:nvSpPr>
            <p:cNvPr id="51205" name="Title 20"/>
            <p:cNvSpPr txBox="1">
              <a:spLocks/>
            </p:cNvSpPr>
            <p:nvPr/>
          </p:nvSpPr>
          <p:spPr bwMode="auto">
            <a:xfrm>
              <a:off x="1919344" y="10921338"/>
              <a:ext cx="11841818" cy="261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3846" tIns="121922" rIns="243846" bIns="121922" anchor="ctr">
              <a:spAutoFit/>
            </a:bodyPr>
            <a:lstStyle>
              <a:lvl1pPr defTabSz="904875">
                <a:defRPr sz="43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904875">
                <a:defRPr sz="43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904875">
                <a:defRPr sz="43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904875">
                <a:defRPr sz="43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904875">
                <a:defRPr sz="43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en-US" sz="4400" dirty="0">
                  <a:latin typeface="Hoefler Text" charset="0"/>
                  <a:ea typeface="Hoefler Text" charset="0"/>
                  <a:cs typeface="Hoefler Text" charset="0"/>
                </a:rPr>
                <a:t>Darryl Cross</a:t>
              </a:r>
            </a:p>
            <a:p>
              <a:pPr eaLnBrk="1" hangingPunct="1"/>
              <a:r>
                <a:rPr lang="en-US" altLang="en-US" sz="3600" dirty="0">
                  <a:latin typeface="Hoefler Text" charset="0"/>
                  <a:ea typeface="Hoefler Text" charset="0"/>
                  <a:cs typeface="Hoefler Text" charset="0"/>
                </a:rPr>
                <a:t>Chief </a:t>
              </a:r>
              <a:r>
                <a:rPr lang="en-US" altLang="en-US" sz="3600" dirty="0" smtClean="0">
                  <a:latin typeface="Hoefler Text" charset="0"/>
                  <a:ea typeface="Hoefler Text" charset="0"/>
                  <a:cs typeface="Hoefler Text" charset="0"/>
                </a:rPr>
                <a:t>Performance Officer</a:t>
              </a:r>
              <a:endParaRPr lang="en-US" altLang="en-US" sz="3600" dirty="0">
                <a:latin typeface="Hoefler Text" charset="0"/>
                <a:ea typeface="Hoefler Text" charset="0"/>
                <a:cs typeface="Hoefler Text" charset="0"/>
              </a:endParaRPr>
            </a:p>
            <a:p>
              <a:pPr eaLnBrk="1" hangingPunct="1"/>
              <a:endParaRPr lang="en-US" altLang="en-US" sz="4400" dirty="0">
                <a:latin typeface="Hoefler Text" charset="0"/>
                <a:ea typeface="Hoefler Text" charset="0"/>
                <a:cs typeface="Hoefler Text" charset="0"/>
                <a:hlinkClick r:id="rId4"/>
              </a:endParaRPr>
            </a:p>
            <a:p>
              <a:pPr eaLnBrk="1" hangingPunct="1"/>
              <a:r>
                <a:rPr lang="en-US" altLang="en-US" sz="3600" dirty="0" smtClean="0">
                  <a:latin typeface="Hoefler Text" charset="0"/>
                  <a:ea typeface="Hoefler Text" charset="0"/>
                  <a:cs typeface="Hoefler Text" charset="0"/>
                  <a:hlinkClick r:id="rId5"/>
                </a:rPr>
                <a:t>dc@highperteams.com</a:t>
              </a:r>
              <a:endParaRPr lang="en-US" altLang="en-US" sz="3600" dirty="0">
                <a:latin typeface="Hoefler Text" charset="0"/>
                <a:ea typeface="Hoefler Text" charset="0"/>
                <a:cs typeface="Hoefler Text" charset="0"/>
              </a:endParaRPr>
            </a:p>
            <a:p>
              <a:pPr eaLnBrk="1" hangingPunct="1"/>
              <a:r>
                <a:rPr lang="en-US" altLang="en-US" sz="3600" dirty="0">
                  <a:latin typeface="Hoefler Text" charset="0"/>
                  <a:ea typeface="Hoefler Text" charset="0"/>
                  <a:cs typeface="Hoefler Text" charset="0"/>
                </a:rPr>
                <a:t>1.630.945.0752</a:t>
              </a:r>
            </a:p>
            <a:p>
              <a:pPr eaLnBrk="1" hangingPunct="1"/>
              <a:r>
                <a:rPr lang="en-US" altLang="en-US" sz="3600" dirty="0" smtClean="0">
                  <a:latin typeface="Hoefler Text" charset="0"/>
                  <a:ea typeface="Hoefler Text" charset="0"/>
                  <a:cs typeface="Hoefler Text" charset="0"/>
                </a:rPr>
                <a:t>@</a:t>
              </a:r>
              <a:r>
                <a:rPr lang="en-US" altLang="en-US" sz="3600" dirty="0" err="1" smtClean="0">
                  <a:latin typeface="Hoefler Text" charset="0"/>
                  <a:ea typeface="Hoefler Text" charset="0"/>
                  <a:cs typeface="Hoefler Text" charset="0"/>
                </a:rPr>
                <a:t>darrylcross</a:t>
              </a:r>
              <a:endParaRPr lang="en-US" altLang="en-US" sz="3600" dirty="0">
                <a:latin typeface="Hoefler Text" charset="0"/>
                <a:ea typeface="Hoefler Text" charset="0"/>
                <a:cs typeface="Hoefler Text" charset="0"/>
              </a:endParaRPr>
            </a:p>
          </p:txBody>
        </p:sp>
      </p:grpSp>
      <p:pic>
        <p:nvPicPr>
          <p:cNvPr id="51202" name="Picture Placeholder 25"/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"/>
          <a:stretch>
            <a:fillRect/>
          </a:stretch>
        </p:blipFill>
        <p:spPr>
          <a:xfrm>
            <a:off x="-9525" y="0"/>
            <a:ext cx="11064875" cy="13716000"/>
          </a:xfrm>
        </p:spPr>
      </p:pic>
      <p:pic>
        <p:nvPicPr>
          <p:cNvPr id="51203" name="Picture Placeholder 24"/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0348" y="1104900"/>
            <a:ext cx="7514166" cy="56356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1573383" cy="4935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797300"/>
            <a:ext cx="11573383" cy="65100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9226665"/>
            <a:ext cx="11623947" cy="5657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3937" y="8938738"/>
            <a:ext cx="109855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4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1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75988" y="6299200"/>
            <a:ext cx="36038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9600" b="1" dirty="0" smtClean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rPr>
              <a:t>Today</a:t>
            </a:r>
            <a:endParaRPr lang="en-US" dirty="0">
              <a:solidFill>
                <a:srgbClr val="737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4387176" cy="162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3" y="-275776"/>
            <a:ext cx="9740900" cy="4914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3" y="4814619"/>
            <a:ext cx="9537700" cy="431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3" y="8938738"/>
            <a:ext cx="9537700" cy="574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3937" y="8938738"/>
            <a:ext cx="109855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5259" y="8508802"/>
            <a:ext cx="10602970" cy="272355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131313"/>
                </a:solidFill>
                <a:latin typeface="Lato" charset="0"/>
                <a:ea typeface="Lato" charset="0"/>
                <a:cs typeface="Lato" charset="0"/>
              </a:rPr>
              <a:t>TRIBALISM</a:t>
            </a:r>
            <a:endParaRPr lang="en-US" dirty="0">
              <a:solidFill>
                <a:srgbClr val="131313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15259" y="7620000"/>
            <a:ext cx="7170341" cy="1193603"/>
          </a:xfrm>
        </p:spPr>
        <p:txBody>
          <a:bodyPr/>
          <a:lstStyle/>
          <a:p>
            <a:pPr>
              <a:defRPr/>
            </a:pPr>
            <a:r>
              <a:rPr lang="en-US" sz="5250" dirty="0" smtClean="0">
                <a:latin typeface="Lato" charset="0"/>
                <a:ea typeface="Lato" charset="0"/>
                <a:cs typeface="Lato" charset="0"/>
              </a:rPr>
              <a:t>Isolation leads to</a:t>
            </a:r>
            <a:endParaRPr lang="en-US" sz="5250" dirty="0"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0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737572"/>
      </a:dk1>
      <a:lt1>
        <a:srgbClr val="FFFFFF"/>
      </a:lt1>
      <a:dk2>
        <a:srgbClr val="4D6D92"/>
      </a:dk2>
      <a:lt2>
        <a:srgbClr val="FFFFFF"/>
      </a:lt2>
      <a:accent1>
        <a:srgbClr val="4D6D92"/>
      </a:accent1>
      <a:accent2>
        <a:srgbClr val="1BAAAA"/>
      </a:accent2>
      <a:accent3>
        <a:srgbClr val="7CB554"/>
      </a:accent3>
      <a:accent4>
        <a:srgbClr val="F8BF4D"/>
      </a:accent4>
      <a:accent5>
        <a:srgbClr val="F95648"/>
      </a:accent5>
      <a:accent6>
        <a:srgbClr val="C5C5C5"/>
      </a:accent6>
      <a:hlink>
        <a:srgbClr val="1A3B70"/>
      </a:hlink>
      <a:folHlink>
        <a:srgbClr val="F8BF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Investor Light">
      <a:dk1>
        <a:srgbClr val="737572"/>
      </a:dk1>
      <a:lt1>
        <a:sysClr val="window" lastClr="FFFFFF"/>
      </a:lt1>
      <a:dk2>
        <a:srgbClr val="4D6D92"/>
      </a:dk2>
      <a:lt2>
        <a:srgbClr val="FFFFFF"/>
      </a:lt2>
      <a:accent1>
        <a:srgbClr val="4D6D92"/>
      </a:accent1>
      <a:accent2>
        <a:srgbClr val="1BAAAA"/>
      </a:accent2>
      <a:accent3>
        <a:srgbClr val="7CB554"/>
      </a:accent3>
      <a:accent4>
        <a:srgbClr val="F8BF4D"/>
      </a:accent4>
      <a:accent5>
        <a:srgbClr val="F95648"/>
      </a:accent5>
      <a:accent6>
        <a:srgbClr val="C5C5C5"/>
      </a:accent6>
      <a:hlink>
        <a:srgbClr val="F95648"/>
      </a:hlink>
      <a:folHlink>
        <a:srgbClr val="F8BF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Investor Light">
      <a:dk1>
        <a:srgbClr val="737572"/>
      </a:dk1>
      <a:lt1>
        <a:sysClr val="window" lastClr="FFFFFF"/>
      </a:lt1>
      <a:dk2>
        <a:srgbClr val="4D6D92"/>
      </a:dk2>
      <a:lt2>
        <a:srgbClr val="FFFFFF"/>
      </a:lt2>
      <a:accent1>
        <a:srgbClr val="4D6D92"/>
      </a:accent1>
      <a:accent2>
        <a:srgbClr val="1BAAAA"/>
      </a:accent2>
      <a:accent3>
        <a:srgbClr val="7CB554"/>
      </a:accent3>
      <a:accent4>
        <a:srgbClr val="F8BF4D"/>
      </a:accent4>
      <a:accent5>
        <a:srgbClr val="F95648"/>
      </a:accent5>
      <a:accent6>
        <a:srgbClr val="C5C5C5"/>
      </a:accent6>
      <a:hlink>
        <a:srgbClr val="F95648"/>
      </a:hlink>
      <a:folHlink>
        <a:srgbClr val="F8BF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Investor Light">
      <a:dk1>
        <a:srgbClr val="737572"/>
      </a:dk1>
      <a:lt1>
        <a:sysClr val="window" lastClr="FFFFFF"/>
      </a:lt1>
      <a:dk2>
        <a:srgbClr val="4D6D92"/>
      </a:dk2>
      <a:lt2>
        <a:srgbClr val="FFFFFF"/>
      </a:lt2>
      <a:accent1>
        <a:srgbClr val="4D6D92"/>
      </a:accent1>
      <a:accent2>
        <a:srgbClr val="1BAAAA"/>
      </a:accent2>
      <a:accent3>
        <a:srgbClr val="7CB554"/>
      </a:accent3>
      <a:accent4>
        <a:srgbClr val="F8BF4D"/>
      </a:accent4>
      <a:accent5>
        <a:srgbClr val="F95648"/>
      </a:accent5>
      <a:accent6>
        <a:srgbClr val="C5C5C5"/>
      </a:accent6>
      <a:hlink>
        <a:srgbClr val="F95648"/>
      </a:hlink>
      <a:folHlink>
        <a:srgbClr val="F8BF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Investor Light">
      <a:dk1>
        <a:srgbClr val="737572"/>
      </a:dk1>
      <a:lt1>
        <a:sysClr val="window" lastClr="FFFFFF"/>
      </a:lt1>
      <a:dk2>
        <a:srgbClr val="4D6D92"/>
      </a:dk2>
      <a:lt2>
        <a:srgbClr val="FFFFFF"/>
      </a:lt2>
      <a:accent1>
        <a:srgbClr val="4D6D92"/>
      </a:accent1>
      <a:accent2>
        <a:srgbClr val="1BAAAA"/>
      </a:accent2>
      <a:accent3>
        <a:srgbClr val="7CB554"/>
      </a:accent3>
      <a:accent4>
        <a:srgbClr val="F8BF4D"/>
      </a:accent4>
      <a:accent5>
        <a:srgbClr val="F95648"/>
      </a:accent5>
      <a:accent6>
        <a:srgbClr val="C5C5C5"/>
      </a:accent6>
      <a:hlink>
        <a:srgbClr val="F95648"/>
      </a:hlink>
      <a:folHlink>
        <a:srgbClr val="F8BF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25350</TotalTime>
  <Words>936</Words>
  <Application>Microsoft Macintosh PowerPoint</Application>
  <PresentationFormat>Custom</PresentationFormat>
  <Paragraphs>196</Paragraphs>
  <Slides>47</Slides>
  <Notes>12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Avenir Light</vt:lpstr>
      <vt:lpstr>Calibri</vt:lpstr>
      <vt:lpstr>Calibri Light</vt:lpstr>
      <vt:lpstr>Gill Sans</vt:lpstr>
      <vt:lpstr>Hoefler Text</vt:lpstr>
      <vt:lpstr>Lato</vt:lpstr>
      <vt:lpstr>ＭＳ Ｐゴシック</vt:lpstr>
      <vt:lpstr>Roboto Light</vt:lpstr>
      <vt:lpstr>Roboto Regular</vt:lpstr>
      <vt:lpstr>Source Sans Pro Semibold</vt:lpstr>
      <vt:lpstr>Arial</vt:lpstr>
      <vt:lpstr>Office Theme</vt:lpstr>
      <vt:lpstr>Тема Office</vt:lpstr>
      <vt:lpstr>1_Office Theme</vt:lpstr>
      <vt:lpstr>2_Office Theme</vt:lpstr>
      <vt:lpstr>1_Тема Office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TRIBALISM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Louis Twelve Design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Louis Twelve</dc:creator>
  <cp:keywords/>
  <dc:description/>
  <cp:lastModifiedBy>Darryl Cross</cp:lastModifiedBy>
  <cp:revision>491</cp:revision>
  <cp:lastPrinted>2017-05-31T16:32:27Z</cp:lastPrinted>
  <dcterms:created xsi:type="dcterms:W3CDTF">2015-03-16T21:05:54Z</dcterms:created>
  <dcterms:modified xsi:type="dcterms:W3CDTF">2017-06-02T13:56:33Z</dcterms:modified>
  <cp:category/>
</cp:coreProperties>
</file>