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80" r:id="rId2"/>
    <p:sldMasterId id="2147483672" r:id="rId3"/>
    <p:sldMasterId id="2147483674" r:id="rId4"/>
    <p:sldMasterId id="2147483676" r:id="rId5"/>
    <p:sldMasterId id="2147483678" r:id="rId6"/>
    <p:sldMasterId id="2147483683" r:id="rId7"/>
  </p:sldMasterIdLst>
  <p:notesMasterIdLst>
    <p:notesMasterId r:id="rId35"/>
  </p:notesMasterIdLst>
  <p:handoutMasterIdLst>
    <p:handoutMasterId r:id="rId36"/>
  </p:handoutMasterIdLst>
  <p:sldIdLst>
    <p:sldId id="341" r:id="rId8"/>
    <p:sldId id="346" r:id="rId9"/>
    <p:sldId id="347" r:id="rId10"/>
    <p:sldId id="383" r:id="rId11"/>
    <p:sldId id="350" r:id="rId12"/>
    <p:sldId id="351" r:id="rId13"/>
    <p:sldId id="352" r:id="rId14"/>
    <p:sldId id="389" r:id="rId15"/>
    <p:sldId id="354" r:id="rId16"/>
    <p:sldId id="387" r:id="rId17"/>
    <p:sldId id="388" r:id="rId18"/>
    <p:sldId id="361" r:id="rId19"/>
    <p:sldId id="390" r:id="rId20"/>
    <p:sldId id="362" r:id="rId21"/>
    <p:sldId id="363" r:id="rId22"/>
    <p:sldId id="364" r:id="rId23"/>
    <p:sldId id="365" r:id="rId24"/>
    <p:sldId id="391" r:id="rId25"/>
    <p:sldId id="367" r:id="rId26"/>
    <p:sldId id="369" r:id="rId27"/>
    <p:sldId id="370" r:id="rId28"/>
    <p:sldId id="371" r:id="rId29"/>
    <p:sldId id="372" r:id="rId30"/>
    <p:sldId id="376" r:id="rId31"/>
    <p:sldId id="392" r:id="rId32"/>
    <p:sldId id="377" r:id="rId33"/>
    <p:sldId id="379" r:id="rId34"/>
  </p:sldIdLst>
  <p:sldSz cx="9144000" cy="5143500" type="screen16x9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1pPr>
    <a:lvl2pPr marL="286984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2pPr>
    <a:lvl3pPr marL="573969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3pPr>
    <a:lvl4pPr marL="860953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4pPr>
    <a:lvl5pPr marL="1147938" algn="l" rtl="0" eaLnBrk="0" fontAlgn="base" hangingPunct="0">
      <a:spcBef>
        <a:spcPct val="0"/>
      </a:spcBef>
      <a:spcAft>
        <a:spcPct val="0"/>
      </a:spcAft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5pPr>
    <a:lvl6pPr marL="1434922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6pPr>
    <a:lvl7pPr marL="1721907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7pPr>
    <a:lvl8pPr marL="2008891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8pPr>
    <a:lvl9pPr marL="2295876" algn="l" defTabSz="286984" rtl="0" eaLnBrk="1" latinLnBrk="0" hangingPunct="1">
      <a:defRPr sz="1300" kern="1200">
        <a:solidFill>
          <a:srgbClr val="005671"/>
        </a:solidFill>
        <a:latin typeface="Gill Sans MT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2">
          <p15:clr>
            <a:srgbClr val="A4A3A4"/>
          </p15:clr>
        </p15:guide>
        <p15:guide id="2" orient="horz" pos="3067">
          <p15:clr>
            <a:srgbClr val="A4A3A4"/>
          </p15:clr>
        </p15:guide>
        <p15:guide id="3" orient="horz" pos="325">
          <p15:clr>
            <a:srgbClr val="A4A3A4"/>
          </p15:clr>
        </p15:guide>
        <p15:guide id="4" orient="horz" pos="647">
          <p15:clr>
            <a:srgbClr val="A4A3A4"/>
          </p15:clr>
        </p15:guide>
        <p15:guide id="5" orient="horz" pos="2984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pos="284">
          <p15:clr>
            <a:srgbClr val="A4A3A4"/>
          </p15:clr>
        </p15:guide>
        <p15:guide id="8" pos="178">
          <p15:clr>
            <a:srgbClr val="A4A3A4"/>
          </p15:clr>
        </p15:guide>
        <p15:guide id="9" pos="690">
          <p15:clr>
            <a:srgbClr val="A4A3A4"/>
          </p15:clr>
        </p15:guide>
        <p15:guide id="10" pos="1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486"/>
    <a:srgbClr val="77B800"/>
    <a:srgbClr val="151515"/>
    <a:srgbClr val="8F2B8C"/>
    <a:srgbClr val="5B6972"/>
    <a:srgbClr val="C0C1BF"/>
    <a:srgbClr val="CF1C25"/>
    <a:srgbClr val="123E4E"/>
    <a:srgbClr val="2FAEDA"/>
    <a:srgbClr val="ED7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370" autoAdjust="0"/>
  </p:normalViewPr>
  <p:slideViewPr>
    <p:cSldViewPr snapToGrid="0">
      <p:cViewPr varScale="1">
        <p:scale>
          <a:sx n="97" d="100"/>
          <a:sy n="97" d="100"/>
        </p:scale>
        <p:origin x="96" y="634"/>
      </p:cViewPr>
      <p:guideLst>
        <p:guide orient="horz" pos="1532"/>
        <p:guide orient="horz" pos="3067"/>
        <p:guide orient="horz" pos="325"/>
        <p:guide orient="horz" pos="647"/>
        <p:guide orient="horz" pos="2984"/>
        <p:guide orient="horz" pos="1076"/>
        <p:guide pos="284"/>
        <p:guide pos="178"/>
        <p:guide pos="690"/>
        <p:guide pos="1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9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FA45-3D96-442C-AC5D-D96C88F6200F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C657-F364-4959-B11A-399DBC692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2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ill Sans MT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690B5B-43D4-7E44-913B-1A5FFBE7793B}" type="datetime1">
              <a:rPr lang="en-US"/>
              <a:pPr>
                <a:defRPr/>
              </a:pPr>
              <a:t>3/23/2017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ill Sans MT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7D5214-3F06-1B4D-9BE0-5A1876BF1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2869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2pPr>
    <a:lvl3pPr marL="57396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3pPr>
    <a:lvl4pPr marL="86095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4pPr>
    <a:lvl5pPr marL="11479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-128"/>
        <a:cs typeface="ＭＳ Ｐゴシック" pitchFamily="34" charset="-128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" dirty="0"/>
              <a:t>PRO2SQL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Bulk load of data into SQL repository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Automatic transformation of data into </a:t>
            </a:r>
            <a:r>
              <a:rPr lang="en-US" sz="800" dirty="0" err="1"/>
              <a:t>normalised</a:t>
            </a:r>
            <a:r>
              <a:rPr lang="en-US" sz="800" dirty="0"/>
              <a:t> SQL structure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Self-learning functionality 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‘Load and leave’ once setup data is automatically replicated without intervention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Powerful configuration console and monitoring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Embedded within the core Visualfiles software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Multi-threading capabilities, batch and real-time streaming options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Built using established tools from Progress Software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SMARTFORMS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LexisNexis PDF based forms package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Enhancements following initial early adopter launch: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Batch updating of forms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Form preview whilst editing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Plain text supported in form fields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Field names consistent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Drop down form field selection supported</a:t>
            </a:r>
            <a:endParaRPr lang="en-GB" sz="1000" dirty="0"/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Co-exists alongside existing forms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We will beat the price of any non-Lexis incumbent supplier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DATA</a:t>
            </a:r>
            <a:r>
              <a:rPr lang="en-GB" sz="8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SECURITY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Transparent Data Encryption (TDE) – encrypting data on the server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“security at rest”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physical encryption of the data on the server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minimal system performance impact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“set and forget”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industry standard encryption provided by Progress</a:t>
            </a:r>
            <a:endParaRPr lang="en-GB" sz="700" dirty="0"/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Data encryption of network traffic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“security in transit”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securing data in transit between the server and client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Utilities within Visualfiles to assist configuration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ONLINE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Proven, established and flexible solution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Includes new example “Accelerator” pages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Established, simple but powerful service, used by</a:t>
            </a:r>
            <a:br>
              <a:rPr lang="en-GB" sz="2000" dirty="0"/>
            </a:br>
            <a:r>
              <a:rPr lang="en-GB" sz="2000" dirty="0"/>
              <a:t>many clients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Reviewed – enhancements available </a:t>
            </a:r>
            <a:r>
              <a:rPr lang="en-GB" sz="2000" dirty="0" err="1"/>
              <a:t>wef</a:t>
            </a:r>
            <a:r>
              <a:rPr lang="en-GB" sz="2000" dirty="0"/>
              <a:t> v3.5</a:t>
            </a:r>
            <a:endParaRPr lang="en-GB" sz="500" dirty="0"/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The technology: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XML service that utilises Visualfiles security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Responds to service requests by delivering XML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Client agnostic, use whatever technology to talk to </a:t>
            </a:r>
            <a:br>
              <a:rPr lang="en-GB" sz="2000" dirty="0"/>
            </a:br>
            <a:r>
              <a:rPr lang="en-GB" sz="2000" dirty="0"/>
              <a:t>the service (</a:t>
            </a:r>
            <a:r>
              <a:rPr lang="en-GB" sz="2000" dirty="0" err="1"/>
              <a:t>eg</a:t>
            </a:r>
            <a:r>
              <a:rPr lang="en-GB" sz="2000" dirty="0"/>
              <a:t> HTML or ASP.net options)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HISTORY PLUS – </a:t>
            </a:r>
            <a:r>
              <a:rPr lang="en-GB" sz="900" dirty="0"/>
              <a:t>Document management functionality for Visualfiles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Early Adopter (EA) sites installed in Australia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Their feedback driven enhancements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UK EA projects in planning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Native document format storage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Full text searching &amp; automatic document content indexing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Document check-out &amp; check-in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Metadata functionality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Can co-exist with native Visualfiles History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Migration tools to support transition, gradual or in bulk</a:t>
            </a:r>
          </a:p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1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" dirty="0"/>
              <a:t>PRO2SQL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Bulk load of data into SQL repository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Automatic transformation of data into </a:t>
            </a:r>
            <a:r>
              <a:rPr lang="en-US" sz="800" dirty="0" err="1"/>
              <a:t>normalised</a:t>
            </a:r>
            <a:r>
              <a:rPr lang="en-US" sz="800" dirty="0"/>
              <a:t> SQL structure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Self-learning functionality 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‘Load and leave’ once setup data is automatically replicated without intervention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Powerful configuration console and monitoring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Embedded within the core Visualfiles software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Multi-threading capabilities, batch and real-time streaming options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US" sz="800" dirty="0"/>
              <a:t>Built using established tools from Progress Software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SMARTFORMS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LexisNexis PDF based forms package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Enhancements following initial early adopter launch: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Batch updating of forms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Form preview whilst editing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Plain text supported in form fields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Field names consistent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Drop down form field selection supported</a:t>
            </a:r>
            <a:endParaRPr lang="en-GB" sz="1000" dirty="0"/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Co-exists alongside existing forms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We will beat the price of any non-Lexis incumbent supplier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DATA</a:t>
            </a:r>
            <a:r>
              <a:rPr lang="en-GB" sz="8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SECURITY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Transparent Data Encryption (TDE) – encrypting data on the server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“security at rest”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physical encryption of the data on the server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minimal system performance impact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“set and forget”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industry standard encryption provided by Progress</a:t>
            </a:r>
            <a:endParaRPr lang="en-GB" sz="700" dirty="0"/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Data encryption of network traffic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“security in transit”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securing data in transit between the server and client</a:t>
            </a:r>
          </a:p>
          <a:p>
            <a:pPr marL="385748" indent="-342900">
              <a:buFont typeface="Arial" panose="020B0604020202020204" pitchFamily="34" charset="0"/>
              <a:buChar char="•"/>
            </a:pPr>
            <a:r>
              <a:rPr lang="en-GB" sz="2000" dirty="0"/>
              <a:t>Utilities within Visualfiles to assist configuration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ONLINE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Proven, established and flexible solution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Includes new example “Accelerator” pages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Established, simple but powerful service, used by</a:t>
            </a:r>
            <a:br>
              <a:rPr lang="en-GB" sz="2000" dirty="0"/>
            </a:br>
            <a:r>
              <a:rPr lang="en-GB" sz="2000" dirty="0"/>
              <a:t>many clients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Reviewed – enhancements available </a:t>
            </a:r>
            <a:r>
              <a:rPr lang="en-GB" sz="2000" dirty="0" err="1"/>
              <a:t>wef</a:t>
            </a:r>
            <a:r>
              <a:rPr lang="en-GB" sz="2000" dirty="0"/>
              <a:t> v3.5</a:t>
            </a:r>
            <a:endParaRPr lang="en-GB" sz="500" dirty="0"/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2000" dirty="0"/>
              <a:t>The technology: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XML service that utilises Visualfiles security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Responds to service requests by delivering XML</a:t>
            </a:r>
          </a:p>
          <a:p>
            <a:pPr marL="853082" lvl="1" indent="-342900">
              <a:buFontTx/>
              <a:buChar char="-"/>
            </a:pPr>
            <a:r>
              <a:rPr lang="en-GB" sz="2000" dirty="0"/>
              <a:t>Client agnostic, use whatever technology to talk to </a:t>
            </a:r>
            <a:br>
              <a:rPr lang="en-GB" sz="2000" dirty="0"/>
            </a:br>
            <a:r>
              <a:rPr lang="en-GB" sz="2000" dirty="0"/>
              <a:t>the service (</a:t>
            </a:r>
            <a:r>
              <a:rPr lang="en-GB" sz="2000" dirty="0" err="1"/>
              <a:t>eg</a:t>
            </a:r>
            <a:r>
              <a:rPr lang="en-GB" sz="2000" dirty="0"/>
              <a:t> HTML or ASP.net options)</a:t>
            </a:r>
          </a:p>
          <a:p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HISTORY PLUS – </a:t>
            </a:r>
            <a:r>
              <a:rPr lang="en-GB" sz="900" dirty="0"/>
              <a:t>Document management functionality for Visualfiles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Early Adopter (EA) sites installed in Australia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Their feedback driven enhancements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UK EA projects in planning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Native document format storage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Full text searching &amp; automatic document content indexing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Document check-out &amp; check-in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Metadata functionality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Can co-exist with native Visualfiles History</a:t>
            </a:r>
          </a:p>
          <a:p>
            <a:pPr marL="328598" indent="-285750">
              <a:buFont typeface="Arial" panose="020B0604020202020204" pitchFamily="34" charset="0"/>
              <a:buChar char="•"/>
            </a:pPr>
            <a:r>
              <a:rPr lang="en-GB" sz="800" dirty="0"/>
              <a:t>Migration tools to support transition, gradual or in bulk</a:t>
            </a:r>
          </a:p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0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5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5214-3F06-1B4D-9BE0-5A1876BF198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580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184" y="2693799"/>
            <a:ext cx="7886700" cy="693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75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1"/>
          </p:nvPr>
        </p:nvSpPr>
        <p:spPr>
          <a:xfrm>
            <a:off x="450850" y="1453236"/>
            <a:ext cx="5730494" cy="49630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42849" indent="0">
              <a:buFont typeface="Arial"/>
              <a:buNone/>
              <a:defRPr sz="3200" b="1">
                <a:solidFill>
                  <a:srgbClr val="77B800"/>
                </a:solidFill>
              </a:defRPr>
            </a:lvl1pPr>
            <a:lvl2pPr marL="336808" indent="0">
              <a:buNone/>
              <a:defRPr/>
            </a:lvl2pPr>
            <a:lvl3pPr marL="728423" indent="0">
              <a:buNone/>
              <a:defRPr/>
            </a:lvl3pPr>
            <a:lvl4pPr marL="1129005" indent="0">
              <a:buNone/>
              <a:defRPr/>
            </a:lvl4pPr>
            <a:lvl5pPr marL="158339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2"/>
          </p:nvPr>
        </p:nvSpPr>
        <p:spPr>
          <a:xfrm>
            <a:off x="456752" y="1949660"/>
            <a:ext cx="4832135" cy="471672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42849" indent="0">
              <a:buFont typeface="Arial"/>
              <a:buNone/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6893447" cy="2792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6893447" cy="2792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9976" y="597812"/>
            <a:ext cx="8390316" cy="3923880"/>
          </a:xfrm>
        </p:spPr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852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235004"/>
            <a:ext cx="8501893" cy="279232"/>
          </a:xfrm>
        </p:spPr>
        <p:txBody>
          <a:bodyPr/>
          <a:lstStyle>
            <a:lvl1pPr>
              <a:defRPr lang="en-GB" sz="3200" b="0" dirty="0">
                <a:solidFill>
                  <a:srgbClr val="77B800"/>
                </a:solidFill>
                <a:latin typeface="Calibri"/>
                <a:ea typeface="ＭＳ Ｐゴシック" charset="-128"/>
                <a:cs typeface="Calibri"/>
                <a:sym typeface="Times New Roman 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874027-686B-4AE4-BBE2-49336798A266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338BDD-FE34-4DF0-BF8B-B82EDCEEC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1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235004"/>
            <a:ext cx="8501893" cy="279232"/>
          </a:xfrm>
        </p:spPr>
        <p:txBody>
          <a:bodyPr/>
          <a:lstStyle>
            <a:lvl1pPr>
              <a:defRPr lang="en-GB" sz="3200" b="0" dirty="0">
                <a:solidFill>
                  <a:srgbClr val="77B800"/>
                </a:solidFill>
                <a:latin typeface="Calibri"/>
                <a:ea typeface="ＭＳ Ｐゴシック" charset="-128"/>
                <a:cs typeface="Calibri"/>
                <a:sym typeface="Times New Roman 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874027-686B-4AE4-BBE2-49336798A266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338BDD-FE34-4DF0-BF8B-B82EDCEEC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iff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tif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763"/>
            <a:ext cx="9141289" cy="5141975"/>
          </a:xfrm>
          <a:prstGeom prst="rect">
            <a:avLst/>
          </a:prstGeom>
        </p:spPr>
      </p:pic>
      <p:pic>
        <p:nvPicPr>
          <p:cNvPr id="4" name="Picture 3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3967699"/>
            <a:ext cx="2249190" cy="1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185"/>
            <a:ext cx="9141289" cy="5143129"/>
          </a:xfrm>
          <a:prstGeom prst="rect">
            <a:avLst/>
          </a:prstGeom>
        </p:spPr>
      </p:pic>
      <p:pic>
        <p:nvPicPr>
          <p:cNvPr id="4" name="Picture 3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12" y="2436360"/>
            <a:ext cx="3502462" cy="2882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184" y="2693799"/>
            <a:ext cx="7886700" cy="6936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11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eaLnBrk="1" fontAlgn="base" hangingPunct="1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pic>
        <p:nvPicPr>
          <p:cNvPr id="3" name="Picture 2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20" y="3924626"/>
            <a:ext cx="3502462" cy="2882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0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285"/>
            <a:ext cx="9135877" cy="513893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6" name="Picture 5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effectLst/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85"/>
            <a:ext cx="9135877" cy="513893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pic>
        <p:nvPicPr>
          <p:cNvPr id="6" name="Picture 5" descr="LEXISNEXIS new logo 201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2285"/>
            <a:ext cx="9135877" cy="513893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7" name="Picture 6" descr="LEXISNEXIS new logo 2010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9976" y="597812"/>
            <a:ext cx="8390316" cy="3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" charset="0"/>
              </a:rPr>
              <a:t> Click to edit Master text styles</a:t>
            </a:r>
          </a:p>
          <a:p>
            <a:pPr lvl="1"/>
            <a:r>
              <a:rPr lang="en-US" dirty="0">
                <a:sym typeface="Times New Roman" charset="0"/>
              </a:rPr>
              <a:t>Second level</a:t>
            </a:r>
          </a:p>
          <a:p>
            <a:pPr lvl="2"/>
            <a:r>
              <a:rPr lang="en-US" dirty="0">
                <a:sym typeface="Times New Roman" charset="0"/>
              </a:rPr>
              <a:t>Third level</a:t>
            </a:r>
          </a:p>
          <a:p>
            <a:pPr lvl="3"/>
            <a:r>
              <a:rPr lang="en-US" dirty="0">
                <a:sym typeface="Times New Roman" charset="0"/>
              </a:rPr>
              <a:t>Fourth level</a:t>
            </a:r>
          </a:p>
          <a:p>
            <a:pPr lvl="4"/>
            <a:r>
              <a:rPr lang="en-US" dirty="0">
                <a:sym typeface="Times New Roman" charset="0"/>
              </a:rPr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3715" y="87743"/>
            <a:ext cx="6893447" cy="27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imes New Roman Bold" charset="0"/>
              </a:rPr>
              <a:t>Click to edit Master title style</a:t>
            </a:r>
          </a:p>
        </p:txBody>
      </p:sp>
      <p:pic>
        <p:nvPicPr>
          <p:cNvPr id="7" name="Picture 6" descr="LEXISNEXIS new logo 201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395593"/>
            <a:ext cx="913993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rgbClr val="B5C4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79" y="122932"/>
            <a:ext cx="1841606" cy="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rgbClr val="77B800"/>
          </a:solidFill>
          <a:latin typeface="Calibri"/>
          <a:ea typeface="ＭＳ Ｐゴシック" charset="-128"/>
          <a:cs typeface="Calibri"/>
          <a:sym typeface="Times New Roman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ill Sans MT" pitchFamily="34" charset="0"/>
          <a:ea typeface="ＭＳ Ｐゴシック" charset="-128"/>
          <a:cs typeface="ＭＳ Ｐゴシック" charset="-128"/>
          <a:sym typeface="Times New Roman Bold" charset="0"/>
        </a:defRPr>
      </a:lvl5pPr>
      <a:lvl6pPr marL="286984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6pPr>
      <a:lvl7pPr marL="573969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7pPr>
      <a:lvl8pPr marL="860953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8pPr>
      <a:lvl9pPr marL="1147938" algn="l" rtl="0" fontAlgn="base">
        <a:spcBef>
          <a:spcPct val="0"/>
        </a:spcBef>
        <a:spcAft>
          <a:spcPct val="0"/>
        </a:spcAft>
        <a:defRPr sz="2400">
          <a:solidFill>
            <a:srgbClr val="005671"/>
          </a:solidFill>
          <a:latin typeface="Gill Sans MT" pitchFamily="34" charset="0"/>
          <a:sym typeface="Times New Roman Bold" charset="0"/>
        </a:defRPr>
      </a:lvl9pPr>
    </p:titleStyle>
    <p:bodyStyle>
      <a:lvl1pPr marL="42849" indent="0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None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1pPr>
      <a:lvl2pPr marL="510195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Arial"/>
        <a:buChar char="•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2pPr>
      <a:lvl3pPr marL="901809" indent="-173386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3pPr>
      <a:lvl4pPr marL="1348229" indent="-219224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4pPr>
      <a:lvl5pPr marL="1748812" indent="-165415" algn="l" rtl="0" eaLnBrk="0" fontAlgn="base" hangingPunct="0">
        <a:lnSpc>
          <a:spcPct val="120000"/>
        </a:lnSpc>
        <a:spcBef>
          <a:spcPct val="10000"/>
        </a:spcBef>
        <a:spcAft>
          <a:spcPct val="40000"/>
        </a:spcAft>
        <a:buClr>
          <a:srgbClr val="77B800"/>
        </a:buClr>
        <a:buSzPct val="105000"/>
        <a:buFont typeface="Times New Roman" charset="0"/>
        <a:buChar char="-"/>
        <a:tabLst>
          <a:tab pos="619807" algn="l"/>
        </a:tabLst>
        <a:defRPr sz="2800">
          <a:solidFill>
            <a:schemeClr val="tx1"/>
          </a:solidFill>
          <a:latin typeface="Calibri"/>
          <a:ea typeface="ＭＳ Ｐゴシック" charset="-128"/>
          <a:cs typeface="Calibri"/>
          <a:sym typeface="Times New Roman" charset="0"/>
        </a:defRPr>
      </a:lvl5pPr>
      <a:lvl6pPr marL="2035796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6pPr>
      <a:lvl7pPr marL="2322781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7pPr>
      <a:lvl8pPr marL="2609765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8pPr>
      <a:lvl9pPr marL="2896750" indent="-165415" algn="l" rtl="0" fontAlgn="base">
        <a:lnSpc>
          <a:spcPct val="120000"/>
        </a:lnSpc>
        <a:spcBef>
          <a:spcPct val="10000"/>
        </a:spcBef>
        <a:spcAft>
          <a:spcPct val="40000"/>
        </a:spcAft>
        <a:buClr>
          <a:srgbClr val="B01F2E"/>
        </a:buClr>
        <a:buSzPct val="105000"/>
        <a:buFont typeface="Times New Roman" pitchFamily="18" charset="0"/>
        <a:buChar char="-"/>
        <a:tabLst>
          <a:tab pos="619807" algn="l"/>
        </a:tabLst>
        <a:defRPr sz="1300">
          <a:solidFill>
            <a:srgbClr val="005671"/>
          </a:solidFill>
          <a:latin typeface="+mn-lt"/>
          <a:sym typeface="Times New Roman" pitchFamily="18" charset="0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dn.knightlab.com/libs/timeline3/latest/embed/index.html?source=1ryhemM8lYXydy2904_rWXx5_jcBAJqvqbc2or6xPNzQ&amp;font=Default&amp;lang=en&amp;initial_zoom=0&amp;height=70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dn.knightlab.com/libs/timeline3/latest/embed/index.html?source=1ryhemM8lYXydy2904_rWXx5_jcBAJqvqbc2or6xPNzQ&amp;font=Default&amp;lang=en&amp;initial_zoom=0&amp;height=7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83582" y="2340929"/>
            <a:ext cx="5977054" cy="496309"/>
          </a:xfrm>
        </p:spPr>
        <p:txBody>
          <a:bodyPr anchor="t"/>
          <a:lstStyle/>
          <a:p>
            <a:pPr marL="0" lv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Nigel Williams</a:t>
            </a:r>
          </a:p>
          <a:p>
            <a:pPr marL="0" lvl="0">
              <a:lnSpc>
                <a:spcPts val="17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Visualfiles</a:t>
            </a:r>
            <a:r>
              <a:rPr lang="en-GB" sz="1800" b="0" dirty="0">
                <a:solidFill>
                  <a:srgbClr val="000000"/>
                </a:solidFill>
              </a:rPr>
              <a:t> Product Manager</a:t>
            </a:r>
          </a:p>
          <a:p>
            <a:pPr marL="0">
              <a:lnSpc>
                <a:spcPts val="1700"/>
              </a:lnSpc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83582" y="2837238"/>
            <a:ext cx="4245345" cy="471672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 err="1"/>
              <a:t>Visualfiles</a:t>
            </a:r>
            <a:r>
              <a:rPr lang="en-GB" sz="2800" b="1" dirty="0"/>
              <a:t> Update</a:t>
            </a:r>
          </a:p>
        </p:txBody>
      </p:sp>
      <p:pic>
        <p:nvPicPr>
          <p:cNvPr id="5" name="Picture 4" descr="LEXISNEXIS new logo 20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5" y="4664641"/>
            <a:ext cx="1382934" cy="268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8353" y="4637347"/>
            <a:ext cx="2357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Omnes Regular"/>
                <a:cs typeface="Omnes Regular"/>
              </a:rPr>
              <a:t>Enterprise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6" y="166862"/>
            <a:ext cx="3330551" cy="17414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508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UPGRADING VISUALFILES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72440" y="530464"/>
            <a:ext cx="8549640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marL="1440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77B800"/>
              </a:buClr>
              <a:buSzTx/>
              <a:buFontTx/>
              <a:buNone/>
              <a:tabLst>
                <a:tab pos="619807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WHAT IS THE MAIN BARRIER TO YOU UPGRADING REGULARLY?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71"/>
              </a:solidFill>
              <a:effectLst/>
              <a:uLnTx/>
              <a:uFillTx/>
              <a:latin typeface="Gill Sans MT" pitchFamily="34" charset="0"/>
              <a:ea typeface="ＭＳ Ｐゴシック" charset="0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4845" y="2421445"/>
            <a:ext cx="4314917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A:	FINANCIAL COST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845" y="2969131"/>
            <a:ext cx="4314918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B:	COMPLEXITY OF INSTALLATION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4845" y="3516817"/>
            <a:ext cx="4314918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C:	COMPLEXITY OF TESTING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4845" y="4064503"/>
            <a:ext cx="4314917" cy="457200"/>
          </a:xfrm>
          <a:prstGeom prst="roundRect">
            <a:avLst/>
          </a:prstGeom>
          <a:solidFill>
            <a:srgbClr val="FD5C0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D:	NO BUSINESS DEMAND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4845" y="4612189"/>
            <a:ext cx="4314917" cy="457200"/>
          </a:xfrm>
          <a:prstGeom prst="roundRect">
            <a:avLst/>
          </a:prstGeom>
          <a:solidFill>
            <a:srgbClr val="E86E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E:	THERE IS NO BARRIER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49" y="1333426"/>
            <a:ext cx="4196551" cy="3181646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7484758" y="1414192"/>
            <a:ext cx="1573279" cy="3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 smtClean="0"/>
              <a:t>99 responses</a:t>
            </a:r>
            <a:endParaRPr lang="en-GB" sz="2000" kern="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5037812" y="4435326"/>
            <a:ext cx="3902145" cy="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23</a:t>
            </a:r>
            <a:r>
              <a:rPr lang="en-GB" sz="2000" kern="0" dirty="0" smtClean="0"/>
              <a:t>         19          26          8           14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6153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UPGRADING VISUALFILES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" y="427935"/>
            <a:ext cx="9072880" cy="9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marL="42849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B800"/>
              </a:buClr>
              <a:buSzTx/>
              <a:buFontTx/>
              <a:buNone/>
              <a:tabLst>
                <a:tab pos="619807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IF WE OFFERED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FREE UPGRADES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TO YOUR TEST SYSTEM </a:t>
            </a:r>
          </a:p>
          <a:p>
            <a:pPr marL="42849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B800"/>
              </a:buClr>
              <a:buSzTx/>
              <a:buFontTx/>
              <a:buNone/>
              <a:tabLst>
                <a:tab pos="619807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  <a:sym typeface="Times New Roman" charset="0"/>
              </a:rPr>
              <a:t>WOULD IT MAKE A DIFFERENCE?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71"/>
              </a:solidFill>
              <a:effectLst/>
              <a:uLnTx/>
              <a:uFillTx/>
              <a:latin typeface="Gill Sans MT" pitchFamily="34" charset="0"/>
              <a:ea typeface="ＭＳ Ｐゴシック" charset="0"/>
              <a:sym typeface="Gill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0903" y="3506762"/>
            <a:ext cx="3640672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A:	DEFINITELY YES!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902" y="4054448"/>
            <a:ext cx="3640673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B:	NO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902" y="4602134"/>
            <a:ext cx="3640673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ＭＳ Ｐゴシック" charset="0"/>
                <a:sym typeface="Gill Sans" charset="0"/>
              </a:rPr>
              <a:t>C:	POSSIBLY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77" y="1461973"/>
            <a:ext cx="4012324" cy="3049675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177162" y="1702718"/>
            <a:ext cx="1880875" cy="3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 smtClean="0"/>
              <a:t>101 responses</a:t>
            </a:r>
            <a:endParaRPr lang="en-GB" sz="2000" kern="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439103" y="4468771"/>
            <a:ext cx="3486894" cy="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46</a:t>
            </a:r>
            <a:r>
              <a:rPr lang="en-GB" sz="2000" kern="0" dirty="0" smtClean="0"/>
              <a:t>                 16                  28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27515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985882" y="452094"/>
            <a:ext cx="2698898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What?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Rapid development solution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New Application, Add-in &amp; Entity package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Rich out-of-the box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11945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985882" y="452094"/>
            <a:ext cx="2698898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What?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Rapid development solution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New Application, Add-in &amp; Entity package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Rich out-of-the box functionality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5149" y="864763"/>
            <a:ext cx="5746302" cy="4664026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98836" y="2885338"/>
            <a:ext cx="2654944" cy="2125816"/>
            <a:chOff x="2985713" y="2607434"/>
            <a:chExt cx="2654944" cy="212581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985713" y="2769366"/>
              <a:ext cx="1145934" cy="736036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3797176" y="2607434"/>
              <a:ext cx="1843481" cy="2125816"/>
              <a:chOff x="3797176" y="2607434"/>
              <a:chExt cx="1843481" cy="212581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656009" y="2748601"/>
                <a:ext cx="2125816" cy="1843481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031844" y="4066111"/>
                <a:ext cx="1287917" cy="33855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SlantDown">
                  <a:avLst/>
                </a:prstTxWarp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</a:rPr>
                  <a:t>Parties </a:t>
                </a:r>
                <a:r>
                  <a:rPr lang="en-GB" sz="1600" dirty="0" err="1">
                    <a:latin typeface="Calibri" panose="020F0502020204030204" pitchFamily="34" charset="0"/>
                  </a:rPr>
                  <a:t>Addin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806415" y="864763"/>
            <a:ext cx="2309129" cy="1859800"/>
            <a:chOff x="2985713" y="362737"/>
            <a:chExt cx="2309129" cy="1859800"/>
          </a:xfrm>
        </p:grpSpPr>
        <p:cxnSp>
          <p:nvCxnSpPr>
            <p:cNvPr id="29" name="Straight Connector 28"/>
            <p:cNvCxnSpPr/>
            <p:nvPr/>
          </p:nvCxnSpPr>
          <p:spPr bwMode="auto">
            <a:xfrm flipV="1">
              <a:off x="2985713" y="1113486"/>
              <a:ext cx="1145934" cy="1109051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3837005" y="362737"/>
              <a:ext cx="1457837" cy="1457837"/>
              <a:chOff x="3837005" y="362737"/>
              <a:chExt cx="1457837" cy="145783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37005" y="362737"/>
                <a:ext cx="1457837" cy="1457837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932068" y="1335184"/>
                <a:ext cx="132270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</a:rPr>
                  <a:t>Application Entity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91709" y="1378883"/>
            <a:ext cx="3135233" cy="3135233"/>
            <a:chOff x="571007" y="876857"/>
            <a:chExt cx="3135233" cy="313523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007" y="876857"/>
              <a:ext cx="3135233" cy="313523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030" y="2238101"/>
              <a:ext cx="23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Framework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97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1"/>
          <p:cNvSpPr>
            <a:spLocks noChangeArrowheads="1"/>
          </p:cNvSpPr>
          <p:nvPr/>
        </p:nvSpPr>
        <p:spPr bwMode="auto">
          <a:xfrm>
            <a:off x="2609058" y="143444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3" name="Rounded Rectangle 11"/>
          <p:cNvSpPr>
            <a:spLocks noChangeArrowheads="1"/>
          </p:cNvSpPr>
          <p:nvPr/>
        </p:nvSpPr>
        <p:spPr bwMode="auto">
          <a:xfrm>
            <a:off x="3058443" y="1427512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87611" y="454718"/>
            <a:ext cx="3227349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Why?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Common look &amp; feel for solutions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Minimise the development effort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Simplify the need for advanced scripting skills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Quicker delivery &amp; </a:t>
            </a:r>
            <a:r>
              <a:rPr lang="en-GB" sz="2400" kern="0" dirty="0" err="1">
                <a:solidFill>
                  <a:schemeClr val="bg1"/>
                </a:solidFill>
              </a:rPr>
              <a:t>RoI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ccel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VISUALFILES ACCELERATORS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06375" y="4567300"/>
            <a:ext cx="8123238" cy="44100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Toolkit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206375" y="4206144"/>
            <a:ext cx="4884738" cy="32485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6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Standard Entities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06375" y="3523291"/>
            <a:ext cx="3560640" cy="647700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normalizeH="0" baseline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ACCELERATOR FRAMEWORK</a:t>
            </a:r>
            <a:endParaRPr kumimoji="0" lang="en-US" altLang="en-US" sz="1800" b="1" i="0" u="none" strike="noStrike" normalizeH="0" baseline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215502" y="1441829"/>
            <a:ext cx="421013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Conveyancing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89137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Probate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1133634" y="144181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File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21275" y="4206144"/>
            <a:ext cx="3200400" cy="32097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Specific Entities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4016852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Debt Recovery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486910" y="2086374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957286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1"/>
          <p:cNvSpPr>
            <a:spLocks noChangeArrowheads="1"/>
          </p:cNvSpPr>
          <p:nvPr/>
        </p:nvSpPr>
        <p:spPr bwMode="auto">
          <a:xfrm>
            <a:off x="2609058" y="1434448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5412973" y="2086375"/>
            <a:ext cx="399097" cy="20494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Client App 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426008" y="1189215"/>
            <a:ext cx="1451501" cy="191981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Matter Estimation</a:t>
            </a: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426008" y="943113"/>
            <a:ext cx="1451501" cy="192212"/>
          </a:xfrm>
          <a:prstGeom prst="roundRect">
            <a:avLst>
              <a:gd name="adj" fmla="val 16667"/>
            </a:avLst>
          </a:prstGeom>
          <a:solidFill>
            <a:srgbClr val="FD5C04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Risk &amp; Compliance</a:t>
            </a:r>
          </a:p>
        </p:txBody>
      </p:sp>
      <p:sp>
        <p:nvSpPr>
          <p:cNvPr id="23" name="Rounded Rectangle 11"/>
          <p:cNvSpPr>
            <a:spLocks noChangeArrowheads="1"/>
          </p:cNvSpPr>
          <p:nvPr/>
        </p:nvSpPr>
        <p:spPr bwMode="auto">
          <a:xfrm>
            <a:off x="3058443" y="1427512"/>
            <a:ext cx="399097" cy="20494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YOUR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AccelApp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87612" y="454718"/>
            <a:ext cx="2932299" cy="3663990"/>
          </a:xfrm>
          <a:prstGeom prst="rect">
            <a:avLst/>
          </a:prstGeom>
          <a:solidFill>
            <a:srgbClr val="1C4680">
              <a:alpha val="6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kern="0" dirty="0">
                <a:solidFill>
                  <a:srgbClr val="77B800"/>
                </a:solidFill>
              </a:rPr>
              <a:t>How?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This afternoon’s “Building with Accelerator Framework”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Package available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Services to install, configure and train</a:t>
            </a:r>
          </a:p>
          <a:p>
            <a:pPr marL="268288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Interested?...</a:t>
            </a:r>
          </a:p>
        </p:txBody>
      </p:sp>
    </p:spTree>
    <p:extLst>
      <p:ext uri="{BB962C8B-B14F-4D97-AF65-F5344CB8AC3E}">
        <p14:creationId xmlns:p14="http://schemas.microsoft.com/office/powerpoint/2010/main" val="333377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-107576" y="-80682"/>
            <a:ext cx="9412941" cy="53698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" y="514236"/>
            <a:ext cx="9016979" cy="40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31"/>
            <a:ext cx="9234121" cy="295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https://visualfiles.ideas.aha.io/   VISUALFILES IDEAS PORTAL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401935"/>
            <a:ext cx="9234121" cy="26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31"/>
            <a:ext cx="9234121" cy="295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https://visualfiles.ideas.aha.io/   VISUALFILES IDEAS PORTAL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401935"/>
            <a:ext cx="9234121" cy="26008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944" y="942888"/>
            <a:ext cx="7114232" cy="3808326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pPr marL="542925"/>
            <a:r>
              <a:rPr lang="en-GB" sz="3200" dirty="0">
                <a:solidFill>
                  <a:schemeClr val="bg1"/>
                </a:solidFill>
              </a:rPr>
              <a:t>Ideas portal live in July 2016</a:t>
            </a:r>
          </a:p>
          <a:p>
            <a:pPr marL="542925"/>
            <a:r>
              <a:rPr lang="en-GB" sz="3200" dirty="0">
                <a:solidFill>
                  <a:schemeClr val="bg1"/>
                </a:solidFill>
              </a:rPr>
              <a:t>202 transferred, 282 new!</a:t>
            </a:r>
          </a:p>
          <a:p>
            <a:pPr marL="542925"/>
            <a:r>
              <a:rPr lang="en-GB" sz="3200" dirty="0">
                <a:solidFill>
                  <a:schemeClr val="bg1"/>
                </a:solidFill>
              </a:rPr>
              <a:t>All triaged, 30% taken further, 50+ ideas ‘available or in development’</a:t>
            </a:r>
          </a:p>
          <a:p>
            <a:pPr marL="500049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317" y="3986559"/>
            <a:ext cx="4100596" cy="6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</a:t>
            </a:r>
            <a:r>
              <a:rPr lang="en-GB" dirty="0" smtClean="0"/>
              <a:t>FUTURE – </a:t>
            </a:r>
            <a:r>
              <a:rPr lang="en-GB" sz="2400" dirty="0" smtClean="0"/>
              <a:t>TRAINING </a:t>
            </a:r>
            <a:r>
              <a:rPr lang="en-GB" sz="2400" dirty="0"/>
              <a:t>&amp; </a:t>
            </a:r>
            <a:r>
              <a:rPr lang="en-GB" sz="2400" dirty="0" smtClean="0"/>
              <a:t>CERTIFICATION</a:t>
            </a:r>
            <a:endParaRPr lang="en-GB" dirty="0"/>
          </a:p>
        </p:txBody>
      </p:sp>
      <p:sp>
        <p:nvSpPr>
          <p:cNvPr id="9" name="Trapezoid 8"/>
          <p:cNvSpPr/>
          <p:nvPr/>
        </p:nvSpPr>
        <p:spPr bwMode="auto">
          <a:xfrm>
            <a:off x="2268548" y="1961401"/>
            <a:ext cx="4828230" cy="1439572"/>
          </a:xfrm>
          <a:prstGeom prst="trapezoid">
            <a:avLst>
              <a:gd name="adj" fmla="val 74631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sz="2000">
              <a:latin typeface="Gill Sans MT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3346104" y="170822"/>
            <a:ext cx="2682910" cy="1790579"/>
          </a:xfrm>
          <a:prstGeom prst="triangle">
            <a:avLst>
              <a:gd name="adj" fmla="val 49648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sz="2000">
              <a:latin typeface="Gill Sans MT" pitchFamily="34" charset="0"/>
            </a:endParaRPr>
          </a:p>
        </p:txBody>
      </p:sp>
      <p:sp>
        <p:nvSpPr>
          <p:cNvPr id="43" name="Trapezoid 42"/>
          <p:cNvSpPr/>
          <p:nvPr/>
        </p:nvSpPr>
        <p:spPr bwMode="auto">
          <a:xfrm>
            <a:off x="1169925" y="3409049"/>
            <a:ext cx="7027149" cy="1470320"/>
          </a:xfrm>
          <a:prstGeom prst="trapezoid">
            <a:avLst>
              <a:gd name="adj" fmla="val 74631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sz="2000">
              <a:latin typeface="Gill Sans MT" pitchFamily="34" charset="0"/>
            </a:endParaRPr>
          </a:p>
        </p:txBody>
      </p:sp>
      <p:sp>
        <p:nvSpPr>
          <p:cNvPr id="53" name="Up Arrow 52"/>
          <p:cNvSpPr/>
          <p:nvPr/>
        </p:nvSpPr>
        <p:spPr bwMode="auto">
          <a:xfrm>
            <a:off x="203331" y="703384"/>
            <a:ext cx="1153199" cy="3818374"/>
          </a:xfrm>
          <a:prstGeom prst="upArrow">
            <a:avLst>
              <a:gd name="adj1" fmla="val 34316"/>
              <a:gd name="adj2" fmla="val 63942"/>
            </a:avLst>
          </a:prstGeom>
          <a:solidFill>
            <a:srgbClr val="C9DB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54" name="Rounded Rectangle 1"/>
          <p:cNvSpPr>
            <a:spLocks noChangeArrowheads="1"/>
          </p:cNvSpPr>
          <p:nvPr/>
        </p:nvSpPr>
        <p:spPr bwMode="auto">
          <a:xfrm>
            <a:off x="1518336" y="3955815"/>
            <a:ext cx="2044456" cy="441008"/>
          </a:xfrm>
          <a:prstGeom prst="roundRect">
            <a:avLst>
              <a:gd name="adj" fmla="val 16667"/>
            </a:avLst>
          </a:prstGeom>
          <a:solidFill>
            <a:srgbClr val="008A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Foundation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ounded Rectangle 1"/>
          <p:cNvSpPr>
            <a:spLocks noChangeArrowheads="1"/>
          </p:cNvSpPr>
          <p:nvPr/>
        </p:nvSpPr>
        <p:spPr bwMode="auto">
          <a:xfrm>
            <a:off x="3664024" y="3955815"/>
            <a:ext cx="2044456" cy="44100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Admin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ounded Rectangle 1"/>
          <p:cNvSpPr>
            <a:spLocks noChangeArrowheads="1"/>
          </p:cNvSpPr>
          <p:nvPr/>
        </p:nvSpPr>
        <p:spPr bwMode="auto">
          <a:xfrm>
            <a:off x="5806272" y="3946546"/>
            <a:ext cx="2044456" cy="441008"/>
          </a:xfrm>
          <a:prstGeom prst="roundRect">
            <a:avLst>
              <a:gd name="adj" fmla="val 16667"/>
            </a:avLst>
          </a:prstGeom>
          <a:solidFill>
            <a:srgbClr val="FF6509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Visualfiles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End User Prep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593984" y="2501028"/>
            <a:ext cx="1896343" cy="990627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Visualfiles Developer Modules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726116" y="3086694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71359" y="3083507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410047" y="3086694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55290" y="3083507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084742" y="3083507"/>
            <a:ext cx="284056" cy="264966"/>
          </a:xfrm>
          <a:prstGeom prst="roundRect">
            <a:avLst/>
          </a:prstGeom>
          <a:solidFill>
            <a:srgbClr val="008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882178" y="2490979"/>
            <a:ext cx="1896343" cy="990627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Visualfiles Business Support Modules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014310" y="3086693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359553" y="3083506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698241" y="3086693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043484" y="3083506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372936" y="3083506"/>
            <a:ext cx="284056" cy="264966"/>
          </a:xfrm>
          <a:prstGeom prst="roundRect">
            <a:avLst/>
          </a:prstGeom>
          <a:solidFill>
            <a:srgbClr val="FF650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738081" y="2501028"/>
            <a:ext cx="1896343" cy="99062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Visualfiles Admin Modules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870213" y="3086694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215456" y="3083507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554144" y="3086694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899387" y="3083507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8839" y="3083507"/>
            <a:ext cx="284056" cy="26496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90436" y="2302976"/>
            <a:ext cx="8064173" cy="1364666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5671"/>
                </a:solidFill>
                <a:effectLst/>
                <a:latin typeface="Gill Sans MT" pitchFamily="34" charset="0"/>
                <a:sym typeface="Gill Sans" charset="0"/>
              </a:rPr>
              <a:t>specialist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90436" y="3757524"/>
            <a:ext cx="8074221" cy="764233"/>
          </a:xfrm>
          <a:prstGeom prst="roundRect">
            <a:avLst/>
          </a:prstGeom>
          <a:noFill/>
          <a:ln w="254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5671"/>
                </a:solidFill>
                <a:effectLst/>
                <a:latin typeface="Gill Sans MT" pitchFamily="34" charset="0"/>
                <a:sym typeface="Gill Sans" charset="0"/>
              </a:rPr>
              <a:t>core</a:t>
            </a:r>
          </a:p>
        </p:txBody>
      </p:sp>
      <p:sp>
        <p:nvSpPr>
          <p:cNvPr id="82" name="6-Point Star 81"/>
          <p:cNvSpPr/>
          <p:nvPr/>
        </p:nvSpPr>
        <p:spPr bwMode="auto">
          <a:xfrm>
            <a:off x="1992390" y="403889"/>
            <a:ext cx="1671634" cy="1681758"/>
          </a:xfrm>
          <a:prstGeom prst="star6">
            <a:avLst>
              <a:gd name="adj" fmla="val 24229"/>
              <a:gd name="hf" fmla="val 115470"/>
            </a:avLst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Visualfiles Developer Expert</a:t>
            </a:r>
          </a:p>
        </p:txBody>
      </p:sp>
      <p:sp>
        <p:nvSpPr>
          <p:cNvPr id="83" name="6-Point Star 82"/>
          <p:cNvSpPr/>
          <p:nvPr/>
        </p:nvSpPr>
        <p:spPr bwMode="auto">
          <a:xfrm>
            <a:off x="3782798" y="401843"/>
            <a:ext cx="1692449" cy="1713588"/>
          </a:xfrm>
          <a:prstGeom prst="star6">
            <a:avLst>
              <a:gd name="adj" fmla="val 24229"/>
              <a:gd name="hf" fmla="val 115470"/>
            </a:avLst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</a:rPr>
              <a:t>Visualfiles Admin Expert</a:t>
            </a:r>
          </a:p>
        </p:txBody>
      </p:sp>
      <p:sp>
        <p:nvSpPr>
          <p:cNvPr id="84" name="6-Point Star 83"/>
          <p:cNvSpPr/>
          <p:nvPr/>
        </p:nvSpPr>
        <p:spPr bwMode="auto">
          <a:xfrm>
            <a:off x="5594021" y="402955"/>
            <a:ext cx="1692449" cy="1726035"/>
          </a:xfrm>
          <a:prstGeom prst="star6">
            <a:avLst>
              <a:gd name="adj" fmla="val 23566"/>
              <a:gd name="hf" fmla="val 115470"/>
            </a:avLst>
          </a:prstGeom>
          <a:solidFill>
            <a:srgbClr val="FF650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1200" dirty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rPr>
              <a:t>Visualfiles Business Support Expert</a:t>
            </a:r>
          </a:p>
        </p:txBody>
      </p:sp>
      <p:sp>
        <p:nvSpPr>
          <p:cNvPr id="85" name="Rounded Rectangle 1"/>
          <p:cNvSpPr>
            <a:spLocks noChangeArrowheads="1"/>
          </p:cNvSpPr>
          <p:nvPr/>
        </p:nvSpPr>
        <p:spPr bwMode="auto">
          <a:xfrm>
            <a:off x="1518336" y="3599059"/>
            <a:ext cx="6332392" cy="274114"/>
          </a:xfrm>
          <a:prstGeom prst="roundRect">
            <a:avLst>
              <a:gd name="adj" fmla="val 16667"/>
            </a:avLst>
          </a:prstGeom>
          <a:solidFill>
            <a:srgbClr val="C9DBB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Validation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&amp; Certification (Theory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ounded Rectangle 1"/>
          <p:cNvSpPr>
            <a:spLocks noChangeArrowheads="1"/>
          </p:cNvSpPr>
          <p:nvPr/>
        </p:nvSpPr>
        <p:spPr bwMode="auto">
          <a:xfrm>
            <a:off x="1518336" y="2163099"/>
            <a:ext cx="6332392" cy="271822"/>
          </a:xfrm>
          <a:prstGeom prst="roundRect">
            <a:avLst>
              <a:gd name="adj" fmla="val 16667"/>
            </a:avLst>
          </a:prstGeom>
          <a:solidFill>
            <a:srgbClr val="C9DBB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Validation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&amp; Certification (Theory &amp; Practica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TOPICS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3" y="646207"/>
            <a:ext cx="3443333" cy="2519362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14068" y="366975"/>
            <a:ext cx="8281358" cy="44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What’s new in Visualfiles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Accelerators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Your ideas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Your training &amp; development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Partner Ecosystem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GB" sz="3600" kern="0" dirty="0">
                <a:solidFill>
                  <a:schemeClr val="bg1"/>
                </a:solidFill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65034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97550"/>
              <a:gd name="adj2" fmla="val -30037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Data manipulation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 &amp; reporting specialists with technical Progress skills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2680" y="597812"/>
            <a:ext cx="8304473" cy="124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kern="0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kern="0" dirty="0" err="1"/>
              <a:t>Maluma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751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Maluma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Rubix</a:t>
            </a:r>
            <a:r>
              <a:rPr lang="en-GB" dirty="0"/>
              <a:t>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107731"/>
              <a:gd name="adj2" fmla="val -5879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Visualfiles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 experts with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PI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 &amp;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in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surance experience: varied </a:t>
            </a:r>
            <a:r>
              <a:rPr lang="en-GB" sz="3200" dirty="0">
                <a:solidFill>
                  <a:schemeClr val="bg1"/>
                </a:solidFill>
                <a:latin typeface="Gill Sans MT" pitchFamily="34" charset="0"/>
              </a:rPr>
              <a:t>apps &amp; </a:t>
            </a:r>
            <a:r>
              <a:rPr kumimoji="0" lang="en-GB" sz="3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add-on solutions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6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Maluma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Rubix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Software Cloud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72876"/>
              <a:gd name="adj2" fmla="val 19540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Experts in cloud and Microsoft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809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Extending our relationships – new partners…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Maluma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Rubix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Software Cloud</a:t>
            </a:r>
          </a:p>
          <a:p>
            <a:pPr marL="500049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Squared Bracket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43083" y="1111624"/>
            <a:ext cx="3962400" cy="2537011"/>
          </a:xfrm>
          <a:prstGeom prst="wedgeRoundRectCallout">
            <a:avLst>
              <a:gd name="adj1" fmla="val -69702"/>
              <a:gd name="adj2" fmla="val 46727"/>
              <a:gd name="adj3" fmla="val 16667"/>
            </a:avLst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sym typeface="Gill Sans" charset="0"/>
              </a:rPr>
              <a:t>Scottish partner with extensive Visualfiles development &amp; admin experience</a:t>
            </a:r>
          </a:p>
        </p:txBody>
      </p:sp>
    </p:spTree>
    <p:extLst>
      <p:ext uri="{BB962C8B-B14F-4D97-AF65-F5344CB8AC3E}">
        <p14:creationId xmlns:p14="http://schemas.microsoft.com/office/powerpoint/2010/main" val="2751610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media.licdn.com/mpr/mpr/shrinknp_800_800/AAEAAQAAAAAAAAMfAAAAJDAzYjc4YmRmLWJiMTctNDRlMC1iZDQ3LTRkYzViMjAzZjA0Z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231393" y="527244"/>
            <a:ext cx="2748556" cy="35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BEGAN IN 2016 CONTINUES IN </a:t>
            </a:r>
            <a:r>
              <a:rPr lang="en-GB" dirty="0"/>
              <a:t>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354" y="940996"/>
            <a:ext cx="3295478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DOCUMENT PRODUCTION &amp; MANAGEMENT</a:t>
            </a:r>
          </a:p>
          <a:p>
            <a:pPr>
              <a:spcAft>
                <a:spcPts val="750"/>
              </a:spcAf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INTEGRATIONS &amp; CERTIFICATIONS</a:t>
            </a:r>
          </a:p>
          <a:p>
            <a:pPr>
              <a:spcAft>
                <a:spcPts val="750"/>
              </a:spcAf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DELIVERY OF SIMPLIFIED WORKFLOW FRAMEWORK &amp; ACCELERATORS</a:t>
            </a:r>
          </a:p>
          <a:p>
            <a:pPr>
              <a:spcAft>
                <a:spcPts val="750"/>
              </a:spcAf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“OPENING UP VISUALFILES” CONTINUES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SDK &amp; MICROSOFT DEVELOPMENT</a:t>
            </a:r>
          </a:p>
          <a:p>
            <a:pPr>
              <a:spcAft>
                <a:spcPts val="750"/>
              </a:spcAf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OFFICE TOOLS FOR VISUALFILES</a:t>
            </a:r>
          </a:p>
          <a:p>
            <a:pPr>
              <a:spcAft>
                <a:spcPts val="750"/>
              </a:spcAf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DIGITAL TRANSFORMATION TECHNOLOGIES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MOBILE/ONLINE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b="1" dirty="0">
                <a:solidFill>
                  <a:srgbClr val="FF0000"/>
                </a:solidFill>
                <a:latin typeface="Calibri"/>
                <a:cs typeface="Calibri"/>
              </a:rPr>
              <a:t>ANALYTICS</a:t>
            </a: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CLOUD</a:t>
            </a:r>
            <a:endParaRPr lang="en-GB" sz="1050" dirty="0">
              <a:solidFill>
                <a:srgbClr val="6D6F71"/>
              </a:solidFill>
              <a:latin typeface="Calibri"/>
              <a:cs typeface="Calibri"/>
            </a:endParaRPr>
          </a:p>
          <a:p>
            <a:pPr marL="128588" indent="-128588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205979" algn="l"/>
              </a:tabLst>
            </a:pPr>
            <a:r>
              <a:rPr lang="en-GB" sz="1200" dirty="0">
                <a:solidFill>
                  <a:srgbClr val="6D6F71"/>
                </a:solidFill>
                <a:latin typeface="Calibri"/>
                <a:cs typeface="Calibri"/>
              </a:rPr>
              <a:t>SOCIAL BUSINESS (COLLABORATION)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86" y="689544"/>
            <a:ext cx="504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following areas are the focus for ongoing roadmap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9151" y="630722"/>
            <a:ext cx="252974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>Note: This represents LexisNexis’s current view of its product direction and should not be interpreted as a commitment on the part of LexisNexis</a:t>
            </a:r>
            <a:r>
              <a:rPr lang="en-GB" sz="600" i="1" dirty="0" smtClean="0"/>
              <a:t>.</a:t>
            </a:r>
          </a:p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/>
            </a:r>
            <a:br>
              <a:rPr lang="en-GB" sz="600" i="1" dirty="0"/>
            </a:br>
            <a:r>
              <a:rPr lang="en-GB" sz="600" i="1" dirty="0"/>
              <a:t>Until LexisNexis releases any version of this software in a particular country, product availability, features and dates are subject to change without notice. </a:t>
            </a:r>
            <a:endParaRPr lang="en-US" sz="150" i="1" dirty="0"/>
          </a:p>
        </p:txBody>
      </p:sp>
    </p:spTree>
    <p:extLst>
      <p:ext uri="{BB962C8B-B14F-4D97-AF65-F5344CB8AC3E}">
        <p14:creationId xmlns:p14="http://schemas.microsoft.com/office/powerpoint/2010/main" val="72541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NEAR TERM FOCUS ON…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29151" y="630722"/>
            <a:ext cx="252974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>Note: This represents LexisNexis’s current view of its product direction and should not be interpreted as a commitment on the part of LexisNexis</a:t>
            </a:r>
            <a:r>
              <a:rPr lang="en-GB" sz="600" i="1" dirty="0" smtClean="0"/>
              <a:t>.</a:t>
            </a:r>
          </a:p>
          <a:p>
            <a:pPr algn="r" defTabSz="6847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/>
              <a:t/>
            </a:r>
            <a:br>
              <a:rPr lang="en-GB" sz="600" i="1" dirty="0"/>
            </a:br>
            <a:r>
              <a:rPr lang="en-GB" sz="600" i="1" dirty="0"/>
              <a:t>Until LexisNexis releases any version of this software in a particular country, product availability, features and dates are subject to change without notice. </a:t>
            </a:r>
            <a:endParaRPr lang="en-US" sz="150" i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79295" y="493603"/>
            <a:ext cx="5570183" cy="33944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marL="0" indent="85725"/>
            <a:r>
              <a:rPr lang="en-GB" kern="0" dirty="0"/>
              <a:t>MICROSOFT OFFICE INTEGRATION</a:t>
            </a:r>
          </a:p>
          <a:p>
            <a:pPr marL="0" indent="85725"/>
            <a:r>
              <a:rPr lang="en-GB" kern="0" dirty="0"/>
              <a:t>FRAMEWORK &amp; ACCELERATORS</a:t>
            </a:r>
          </a:p>
          <a:p>
            <a:pPr marL="0" indent="85725"/>
            <a:r>
              <a:rPr lang="en-GB" kern="0" dirty="0"/>
              <a:t>IDEA PORTAL FAVOURITES</a:t>
            </a:r>
          </a:p>
          <a:p>
            <a:pPr marL="0" indent="85725"/>
            <a:r>
              <a:rPr lang="en-GB" kern="0" dirty="0"/>
              <a:t>DEVELOPER TOOLS</a:t>
            </a:r>
          </a:p>
          <a:p>
            <a:pPr marL="0" indent="85725"/>
            <a:r>
              <a:rPr lang="en-GB" kern="0" dirty="0"/>
              <a:t>CERTIFICATIONS</a:t>
            </a:r>
          </a:p>
          <a:p>
            <a:pPr marL="0" indent="85725"/>
            <a:r>
              <a:rPr lang="en-GB" kern="0" dirty="0"/>
              <a:t>ONGOING </a:t>
            </a:r>
            <a:r>
              <a:rPr lang="en-GB" kern="0" dirty="0" smtClean="0"/>
              <a:t>SUPPORT</a:t>
            </a:r>
            <a:endParaRPr lang="en-GB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32" y="1691171"/>
            <a:ext cx="4909161" cy="33617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7520137" y="2190848"/>
            <a:ext cx="703350" cy="83454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41135" y="4240184"/>
            <a:ext cx="708343" cy="77763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023" y="2278343"/>
            <a:ext cx="33663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V3.7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6990" y="4309080"/>
            <a:ext cx="33663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V3.8</a:t>
            </a:r>
          </a:p>
        </p:txBody>
      </p:sp>
    </p:spTree>
    <p:extLst>
      <p:ext uri="{BB962C8B-B14F-4D97-AF65-F5344CB8AC3E}">
        <p14:creationId xmlns:p14="http://schemas.microsoft.com/office/powerpoint/2010/main" val="23362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RELEASE FREQUENCY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" y="427935"/>
            <a:ext cx="9072880" cy="8660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400" kern="0" dirty="0"/>
              <a:t>HOW FREQUENTLY WOULD YOU LIKE US TO RELEASE NEW VERSIONS OF VISUALFILES? – CURRENTLY 2 PER YEAR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96222" y="2807283"/>
            <a:ext cx="3640672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A:	MORE FREQUENTLY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6221" y="3354969"/>
            <a:ext cx="3640673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B:	LESS FREQUENTLY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6221" y="3902655"/>
            <a:ext cx="3640673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C:	IT’S ABOUT RIGHT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6221" y="4450341"/>
            <a:ext cx="3640673" cy="457200"/>
          </a:xfrm>
          <a:prstGeom prst="roundRect">
            <a:avLst/>
          </a:prstGeom>
          <a:solidFill>
            <a:srgbClr val="FD5C0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D:	IT MAKES NO DIFFERENCE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72" y="1735664"/>
            <a:ext cx="3828428" cy="2921113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7192006" y="1452776"/>
            <a:ext cx="1880875" cy="3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 smtClean="0"/>
              <a:t>102 responses</a:t>
            </a:r>
            <a:endParaRPr lang="en-GB" sz="2000" kern="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414008" y="4668851"/>
            <a:ext cx="3526307" cy="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 9</a:t>
            </a:r>
            <a:r>
              <a:rPr lang="en-GB" sz="2000" kern="0" dirty="0" smtClean="0"/>
              <a:t>             10            54           15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5393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14" y="1399243"/>
            <a:ext cx="4936732" cy="36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mage result for discla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157"/>
            <a:ext cx="9144000" cy="40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608" y="764329"/>
            <a:ext cx="8793664" cy="34163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 share today reflects our current thinking, but the information may include early ideas and so may be subject to change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includes information about </a:t>
            </a:r>
            <a:r>
              <a:rPr lang="en-US" sz="24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potential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future products and/or product enhancements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Any future products we ultimately deliver may be materially different from what I present today!</a:t>
            </a:r>
          </a:p>
          <a:p>
            <a:pPr algn="ctr">
              <a:defRPr/>
            </a:pPr>
            <a:endParaRPr lang="en-US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12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Please do not communicate this information outside your </a:t>
            </a:r>
            <a:r>
              <a:rPr lang="en-US" sz="12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organisation</a:t>
            </a:r>
            <a:r>
              <a:rPr lang="en-US" sz="12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without our prior written approval</a:t>
            </a:r>
          </a:p>
        </p:txBody>
      </p:sp>
    </p:spTree>
    <p:extLst>
      <p:ext uri="{BB962C8B-B14F-4D97-AF65-F5344CB8AC3E}">
        <p14:creationId xmlns:p14="http://schemas.microsoft.com/office/powerpoint/2010/main" val="6600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36894" cy="4076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4602480"/>
            <a:ext cx="9144000" cy="5410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00567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– YOUR LIVE VERSION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0" y="427935"/>
            <a:ext cx="9072880" cy="4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kern="0" dirty="0"/>
              <a:t>WHAT VERSION OF VISUALFILES ARE YOU RUNNING IN LIVE?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5124" y="2411390"/>
            <a:ext cx="3640672" cy="457200"/>
          </a:xfrm>
          <a:prstGeom prst="roundRect">
            <a:avLst/>
          </a:prstGeom>
          <a:solidFill>
            <a:srgbClr val="1673D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A:	Visualfiles v2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5123" y="2959076"/>
            <a:ext cx="3640673" cy="457200"/>
          </a:xfrm>
          <a:prstGeom prst="roundRect">
            <a:avLst/>
          </a:prstGeom>
          <a:solidFill>
            <a:srgbClr val="008A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B:	 Visualfiles v3.0 – v3.3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itchFamily="34" charset="0"/>
              <a:sym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5123" y="3506762"/>
            <a:ext cx="3640673" cy="457200"/>
          </a:xfrm>
          <a:prstGeom prst="roundRect">
            <a:avLst/>
          </a:prstGeom>
          <a:solidFill>
            <a:srgbClr val="8D0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C:	 Visualfiles v3.4 – v3.5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5123" y="4054448"/>
            <a:ext cx="3640673" cy="457200"/>
          </a:xfrm>
          <a:prstGeom prst="roundRect">
            <a:avLst/>
          </a:prstGeom>
          <a:solidFill>
            <a:srgbClr val="FD5C0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55600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D:	SolCase and proud!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5123" y="4602134"/>
            <a:ext cx="3640673" cy="457200"/>
          </a:xfrm>
          <a:prstGeom prst="roundRect">
            <a:avLst/>
          </a:prstGeom>
          <a:solidFill>
            <a:srgbClr val="E86EB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60363" algn="l"/>
              </a:tabLst>
            </a:pPr>
            <a:r>
              <a:rPr lang="en-GB" sz="2000" dirty="0">
                <a:solidFill>
                  <a:schemeClr val="bg1"/>
                </a:solidFill>
                <a:latin typeface="Gill Sans MT" pitchFamily="34" charset="0"/>
              </a:rPr>
              <a:t>E:	No idea!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097" y="1441769"/>
            <a:ext cx="3992509" cy="3034614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479522" y="1429862"/>
            <a:ext cx="2058913" cy="4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kern="0" dirty="0" smtClean="0"/>
              <a:t>80 responses</a:t>
            </a:r>
            <a:endParaRPr lang="en-GB" kern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4691265" y="4474306"/>
            <a:ext cx="3992509" cy="37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1880" tIns="31880" rIns="31880" bIns="31880" numCol="1" anchor="t" anchorCtr="0" compatLnSpc="1">
            <a:prstTxWarp prst="textNoShape">
              <a:avLst/>
            </a:prstTxWarp>
          </a:bodyPr>
          <a:lstStyle>
            <a:lvl1pPr marL="42849" indent="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None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1pPr>
            <a:lvl2pPr marL="510195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Arial"/>
              <a:buChar char="•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2pPr>
            <a:lvl3pPr marL="901809" indent="-173386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3pPr>
            <a:lvl4pPr marL="1348229" indent="-219224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4pPr>
            <a:lvl5pPr marL="1748812" indent="-165415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77B800"/>
              </a:buClr>
              <a:buSzPct val="105000"/>
              <a:buFont typeface="Times New Roman" charset="0"/>
              <a:buChar char="-"/>
              <a:tabLst>
                <a:tab pos="619807" algn="l"/>
              </a:tabLst>
              <a:defRPr sz="28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  <a:sym typeface="Times New Roman" charset="0"/>
              </a:defRPr>
            </a:lvl5pPr>
            <a:lvl6pPr marL="2035796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6pPr>
            <a:lvl7pPr marL="2322781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7pPr>
            <a:lvl8pPr marL="2609765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8pPr>
            <a:lvl9pPr marL="2896750" indent="-165415" algn="l" rtl="0" fontAlgn="base">
              <a:lnSpc>
                <a:spcPct val="120000"/>
              </a:lnSpc>
              <a:spcBef>
                <a:spcPct val="10000"/>
              </a:spcBef>
              <a:spcAft>
                <a:spcPct val="40000"/>
              </a:spcAft>
              <a:buClr>
                <a:srgbClr val="B01F2E"/>
              </a:buClr>
              <a:buSzPct val="105000"/>
              <a:buFont typeface="Times New Roman" pitchFamily="18" charset="0"/>
              <a:buChar char="-"/>
              <a:tabLst>
                <a:tab pos="619807" algn="l"/>
              </a:tabLst>
              <a:defRPr sz="1300">
                <a:solidFill>
                  <a:srgbClr val="005671"/>
                </a:solidFill>
                <a:latin typeface="+mn-lt"/>
                <a:sym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kern="0" dirty="0"/>
              <a:t> </a:t>
            </a:r>
            <a:r>
              <a:rPr lang="en-GB" sz="2000" kern="0" dirty="0" smtClean="0"/>
              <a:t>   22</a:t>
            </a:r>
            <a:r>
              <a:rPr lang="en-GB" sz="2000" kern="0" dirty="0" smtClean="0"/>
              <a:t>          24         19         7            2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87646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release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815"/>
            <a:ext cx="9144000" cy="4618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88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hlinkClick r:id="rId4"/>
              </a:rPr>
              <a:t>http://</a:t>
            </a:r>
            <a:r>
              <a:rPr lang="en-GB" sz="900" dirty="0" smtClean="0">
                <a:hlinkClick r:id="rId4"/>
              </a:rPr>
              <a:t>cdn.knightlab.com/libs/timeline3/latest/embed/index.html?source=1ryhemM8lYXydy2904_rWXx5_jcBAJqvqbc2or6xPNzQ&amp;font=Default&amp;lang=en&amp;initial_zoom=0&amp;height=700</a:t>
            </a:r>
            <a:r>
              <a:rPr lang="en-GB" sz="900" dirty="0" smtClean="0"/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52999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RELEASE TIMELINE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11642"/>
              </p:ext>
            </p:extLst>
          </p:nvPr>
        </p:nvGraphicFramePr>
        <p:xfrm>
          <a:off x="4638337" y="547017"/>
          <a:ext cx="2166471" cy="32128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2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16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Q4 2016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830"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3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76808"/>
              </p:ext>
            </p:extLst>
          </p:nvPr>
        </p:nvGraphicFramePr>
        <p:xfrm>
          <a:off x="92722" y="547017"/>
          <a:ext cx="4330866" cy="32128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1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8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8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8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16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Q1 2016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Q2 2016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830"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3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6855" y="944978"/>
            <a:ext cx="2044276" cy="3231556"/>
            <a:chOff x="6025281" y="1212805"/>
            <a:chExt cx="3196830" cy="4308741"/>
          </a:xfrm>
        </p:grpSpPr>
        <p:sp>
          <p:nvSpPr>
            <p:cNvPr id="7" name="Rectangle 83"/>
            <p:cNvSpPr>
              <a:spLocks noChangeArrowheads="1"/>
            </p:cNvSpPr>
            <p:nvPr/>
          </p:nvSpPr>
          <p:spPr bwMode="auto">
            <a:xfrm>
              <a:off x="6204051" y="1868454"/>
              <a:ext cx="3018060" cy="365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Data Security Configuration</a:t>
              </a:r>
            </a:p>
            <a:p>
              <a:pPr marL="177800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Secure your data at rest &amp; in transit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Basic Document Preview</a:t>
              </a:r>
            </a:p>
            <a:p>
              <a:pPr marL="177800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View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Calibri"/>
                </a:rPr>
                <a:t> </a:t>
              </a: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History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Calibri"/>
                </a:rPr>
                <a:t> documents without opening them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SOS Contact Integration</a:t>
              </a:r>
            </a:p>
            <a:p>
              <a:pPr marL="177800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Multiple contact integration for SOS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Real-time SQL Data (Pro2SQL) Beta</a:t>
              </a:r>
            </a:p>
            <a:p>
              <a:pPr marL="177800" indent="-128588">
                <a:spcAft>
                  <a:spcPts val="225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Power your BI requirements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Visualfiles Installer Improvements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Windows 10 certification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Minor enhancement requests/bug fixes</a:t>
              </a:r>
            </a:p>
            <a:p>
              <a:pPr>
                <a:lnSpc>
                  <a:spcPct val="90000"/>
                </a:lnSpc>
                <a:defRPr/>
              </a:pPr>
              <a:endParaRPr lang="en-GB" sz="1000" kern="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8" name="Pentagon 71"/>
            <p:cNvSpPr>
              <a:spLocks noChangeArrowheads="1"/>
            </p:cNvSpPr>
            <p:nvPr/>
          </p:nvSpPr>
          <p:spPr bwMode="auto">
            <a:xfrm>
              <a:off x="6025281" y="1212805"/>
              <a:ext cx="3164211" cy="641641"/>
            </a:xfrm>
            <a:prstGeom prst="homePlate">
              <a:avLst>
                <a:gd name="adj" fmla="val 76664"/>
              </a:avLst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v3.3</a:t>
              </a:r>
            </a:p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(Mar 16)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50296" y="944978"/>
            <a:ext cx="2023200" cy="2793309"/>
            <a:chOff x="6030311" y="1222618"/>
            <a:chExt cx="3387995" cy="3724411"/>
          </a:xfrm>
        </p:grpSpPr>
        <p:sp>
          <p:nvSpPr>
            <p:cNvPr id="10" name="Rectangle 83"/>
            <p:cNvSpPr>
              <a:spLocks noChangeArrowheads="1"/>
            </p:cNvSpPr>
            <p:nvPr/>
          </p:nvSpPr>
          <p:spPr bwMode="auto">
            <a:xfrm>
              <a:off x="6204052" y="1868454"/>
              <a:ext cx="3086885" cy="307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Real-time SQL Data Repository (Pro2SQL) Early Adopter</a:t>
              </a:r>
            </a:p>
            <a:p>
              <a:pPr marL="271463" indent="-128588">
                <a:spcAft>
                  <a:spcPts val="225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Power your BI requirements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GB" sz="1000" b="1" kern="0" dirty="0" err="1">
                  <a:solidFill>
                    <a:prstClr val="black"/>
                  </a:solidFill>
                  <a:latin typeface="Calibri"/>
                </a:rPr>
                <a:t>LexisSmart</a:t>
              </a: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 Forms Enhancements</a:t>
              </a:r>
            </a:p>
            <a:p>
              <a:pPr marL="271463" indent="-128588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Calibri"/>
                </a:rPr>
                <a:t>Further improvements to functionality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Outlook Plus Improvements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Office 2016 Certification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 err="1">
                  <a:solidFill>
                    <a:prstClr val="black"/>
                  </a:solidFill>
                  <a:latin typeface="Calibri"/>
                </a:rPr>
                <a:t>iManage</a:t>
              </a: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 9.3 Certification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SDK Licensing Enhancements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Minor enhancement requests/bug fixes</a:t>
              </a:r>
            </a:p>
            <a:p>
              <a:pPr>
                <a:lnSpc>
                  <a:spcPct val="90000"/>
                </a:lnSpc>
                <a:defRPr/>
              </a:pPr>
              <a:endParaRPr lang="en-GB" sz="1000" kern="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11" name="Pentagon 71"/>
            <p:cNvSpPr>
              <a:spLocks noChangeArrowheads="1"/>
            </p:cNvSpPr>
            <p:nvPr/>
          </p:nvSpPr>
          <p:spPr bwMode="auto">
            <a:xfrm>
              <a:off x="6030311" y="1222618"/>
              <a:ext cx="3387995" cy="641641"/>
            </a:xfrm>
            <a:prstGeom prst="homePlate">
              <a:avLst>
                <a:gd name="adj" fmla="val 7666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v3.4</a:t>
              </a:r>
            </a:p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(Jun 16)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0865" y="943982"/>
            <a:ext cx="2023200" cy="1476962"/>
            <a:chOff x="6031475" y="1211477"/>
            <a:chExt cx="3432037" cy="1969280"/>
          </a:xfrm>
        </p:grpSpPr>
        <p:sp>
          <p:nvSpPr>
            <p:cNvPr id="13" name="Rectangle 83"/>
            <p:cNvSpPr>
              <a:spLocks noChangeArrowheads="1"/>
            </p:cNvSpPr>
            <p:nvPr/>
          </p:nvSpPr>
          <p:spPr bwMode="auto">
            <a:xfrm>
              <a:off x="6204051" y="1900965"/>
              <a:ext cx="3086886" cy="1279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“Consolidation release”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Minor enhancements including Visualfiles Online</a:t>
              </a: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60+ bug fixes</a:t>
              </a:r>
            </a:p>
            <a:p>
              <a:pPr>
                <a:spcAft>
                  <a:spcPts val="0"/>
                </a:spcAft>
                <a:defRPr/>
              </a:pP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Pentagon 71"/>
            <p:cNvSpPr>
              <a:spLocks noChangeArrowheads="1"/>
            </p:cNvSpPr>
            <p:nvPr/>
          </p:nvSpPr>
          <p:spPr bwMode="auto">
            <a:xfrm>
              <a:off x="6031475" y="1211477"/>
              <a:ext cx="3432037" cy="641642"/>
            </a:xfrm>
            <a:prstGeom prst="homePlate">
              <a:avLst>
                <a:gd name="adj" fmla="val 76664"/>
              </a:avLst>
            </a:prstGeom>
            <a:solidFill>
              <a:srgbClr val="00B0F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v3.5</a:t>
              </a:r>
            </a:p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(Oct 16)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11247"/>
              </p:ext>
            </p:extLst>
          </p:nvPr>
        </p:nvGraphicFramePr>
        <p:xfrm>
          <a:off x="6808123" y="548006"/>
          <a:ext cx="2166471" cy="32128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2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16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Q1 2017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830"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32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50"/>
                        </a:spcAft>
                        <a:defRPr/>
                      </a:pPr>
                      <a:endParaRPr lang="en-US" sz="800" b="1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Gill Sans" charset="0"/>
                      </a:endParaRPr>
                    </a:p>
                  </a:txBody>
                  <a:tcPr marL="51435" marR="51435" marT="25718" marB="2571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969807" y="944977"/>
            <a:ext cx="2023200" cy="2180259"/>
            <a:chOff x="6054316" y="1231274"/>
            <a:chExt cx="3432037" cy="2907008"/>
          </a:xfrm>
          <a:solidFill>
            <a:schemeClr val="accent5">
              <a:lumMod val="75000"/>
            </a:schemeClr>
          </a:solidFill>
        </p:grpSpPr>
        <p:sp>
          <p:nvSpPr>
            <p:cNvPr id="17" name="Rectangle 83"/>
            <p:cNvSpPr>
              <a:spLocks noChangeArrowheads="1"/>
            </p:cNvSpPr>
            <p:nvPr/>
          </p:nvSpPr>
          <p:spPr bwMode="auto">
            <a:xfrm>
              <a:off x="6204051" y="1900965"/>
              <a:ext cx="3086886" cy="223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162" tIns="18081" rIns="36162" bIns="18081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Pro2SQL EA feedback  enhancements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History Plus EA feedback enhancements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New API to support future new Word integration for EA</a:t>
              </a: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prstClr val="black"/>
                  </a:solidFill>
                  <a:latin typeface="Calibri"/>
                </a:rPr>
                <a:t>HP RM8 DMS integration</a:t>
              </a: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spcAft>
                  <a:spcPts val="400"/>
                </a:spcAft>
                <a:defRPr/>
              </a:pPr>
              <a:r>
                <a:rPr lang="en-GB" sz="1000" b="1" kern="0" dirty="0">
                  <a:solidFill>
                    <a:sysClr val="windowText" lastClr="000000"/>
                  </a:solidFill>
                  <a:latin typeface="Calibri"/>
                </a:rPr>
                <a:t>Bug fixes</a:t>
              </a:r>
            </a:p>
            <a:p>
              <a:pPr>
                <a:spcAft>
                  <a:spcPts val="0"/>
                </a:spcAft>
                <a:defRPr/>
              </a:pPr>
              <a:endParaRPr lang="en-GB" sz="10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Pentagon 71"/>
            <p:cNvSpPr>
              <a:spLocks noChangeArrowheads="1"/>
            </p:cNvSpPr>
            <p:nvPr/>
          </p:nvSpPr>
          <p:spPr bwMode="auto">
            <a:xfrm>
              <a:off x="6054316" y="1231274"/>
              <a:ext cx="3432037" cy="641640"/>
            </a:xfrm>
            <a:prstGeom prst="homePlate">
              <a:avLst>
                <a:gd name="adj" fmla="val 76664"/>
              </a:avLst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25718" tIns="25717" rIns="51433" bIns="25717" numCol="1" rtlCol="0" anchor="t" anchorCtr="0" compatLnSpc="1">
              <a:prstTxWarp prst="textNoShape">
                <a:avLst/>
              </a:prstTxWarp>
            </a:bodyPr>
            <a:lstStyle/>
            <a:p>
              <a:pPr defTabSz="514181"/>
              <a:r>
                <a:rPr lang="en-GB" sz="1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Visualfiles v3.7 (anticipated Mar 17)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136855" y="148730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Pentagon 71"/>
          <p:cNvSpPr>
            <a:spLocks noChangeArrowheads="1"/>
          </p:cNvSpPr>
          <p:nvPr/>
        </p:nvSpPr>
        <p:spPr bwMode="auto">
          <a:xfrm>
            <a:off x="5790897" y="3321442"/>
            <a:ext cx="1735727" cy="527417"/>
          </a:xfrm>
          <a:prstGeom prst="homePlate">
            <a:avLst>
              <a:gd name="adj" fmla="val 76664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Visualfiles v3.6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Limited release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(internal only – Dec 16)</a:t>
            </a:r>
          </a:p>
        </p:txBody>
      </p:sp>
      <p:sp>
        <p:nvSpPr>
          <p:cNvPr id="21" name="Pentagon 71"/>
          <p:cNvSpPr>
            <a:spLocks noChangeArrowheads="1"/>
          </p:cNvSpPr>
          <p:nvPr/>
        </p:nvSpPr>
        <p:spPr bwMode="auto">
          <a:xfrm>
            <a:off x="5790896" y="3929499"/>
            <a:ext cx="1735727" cy="527417"/>
          </a:xfrm>
          <a:prstGeom prst="homePlate">
            <a:avLst>
              <a:gd name="adj" fmla="val 76664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SolCase v7.8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Office 2016 certification</a:t>
            </a:r>
          </a:p>
          <a:p>
            <a:pPr defTabSz="514181"/>
            <a:r>
              <a:rPr lang="en-GB" sz="1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(Nov 2016)</a:t>
            </a:r>
          </a:p>
          <a:p>
            <a:pPr defTabSz="514181"/>
            <a:endParaRPr lang="en-GB" sz="10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36855" y="1976346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6855" y="246519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36855" y="2954050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6855" y="327310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6855" y="3468156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36855" y="3668458"/>
            <a:ext cx="99499" cy="96668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350296" y="1469882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50296" y="1632695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350296" y="1955265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350296" y="2432616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350296" y="2630861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350296" y="2846776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50296" y="3039075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350296" y="3231374"/>
            <a:ext cx="99499" cy="96668"/>
          </a:xfrm>
          <a:prstGeom prst="ellipse">
            <a:avLst/>
          </a:prstGeom>
          <a:solidFill>
            <a:srgbClr val="6B6BC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700973" y="1510624"/>
            <a:ext cx="99499" cy="96668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700973" y="1718756"/>
            <a:ext cx="99499" cy="96668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969807" y="1495190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700973" y="2067339"/>
            <a:ext cx="99499" cy="96668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969807" y="1848735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969807" y="2213545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969807" y="2572722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969807" y="2774525"/>
            <a:ext cx="99499" cy="9666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25718" tIns="25717" rIns="51433" bIns="25717" numCol="1" rtlCol="0" anchor="t" anchorCtr="0" compatLnSpc="1">
            <a:prstTxWarp prst="textNoShape">
              <a:avLst/>
            </a:prstTxWarp>
          </a:bodyPr>
          <a:lstStyle/>
          <a:p>
            <a:pPr defTabSz="514181"/>
            <a:endParaRPr lang="en-GB" sz="700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6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133397"/>
            <a:ext cx="8735012" cy="279232"/>
          </a:xfrm>
        </p:spPr>
        <p:txBody>
          <a:bodyPr/>
          <a:lstStyle/>
          <a:p>
            <a:r>
              <a:rPr lang="en-GB" sz="2000" dirty="0"/>
              <a:t>RELEASE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400" y="412628"/>
            <a:ext cx="8864000" cy="4278641"/>
          </a:xfrm>
        </p:spPr>
        <p:txBody>
          <a:bodyPr/>
          <a:lstStyle/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PRO2SQL </a:t>
            </a:r>
            <a:r>
              <a:rPr lang="en-US" dirty="0"/>
              <a:t>: Real-time SQL data warehouse, automatically extracted from Visualfiles – “ETL”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History Plus</a:t>
            </a:r>
            <a:r>
              <a:rPr lang="en-US" dirty="0"/>
              <a:t>: feedback from the early adoption </a:t>
            </a:r>
            <a:r>
              <a:rPr lang="en-US" dirty="0" err="1"/>
              <a:t>programme</a:t>
            </a:r>
            <a:r>
              <a:rPr lang="en-US" dirty="0"/>
              <a:t> in Australia has influenced enhancements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Visualfiles Online</a:t>
            </a:r>
            <a:r>
              <a:rPr lang="en-US" dirty="0"/>
              <a:t>: enhancements to support greater functionality and the new Online accelerator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Lexis </a:t>
            </a:r>
            <a:r>
              <a:rPr lang="en-US" sz="3600" dirty="0" err="1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SmartForms</a:t>
            </a:r>
            <a:r>
              <a:rPr lang="en-US" dirty="0"/>
              <a:t>: integration with LN PDF forms</a:t>
            </a:r>
          </a:p>
          <a:p>
            <a:pPr marL="385749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highlight>
                  <a:srgbClr val="000000"/>
                </a:highligh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Data Security</a:t>
            </a:r>
            <a:r>
              <a:rPr lang="en-US" dirty="0"/>
              <a:t>: GDPR is just around the corner!</a:t>
            </a:r>
          </a:p>
          <a:p>
            <a:pPr marL="328598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37"/>
          <a:stretch/>
        </p:blipFill>
        <p:spPr>
          <a:xfrm>
            <a:off x="6299196" y="2693093"/>
            <a:ext cx="2834147" cy="2450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0" y="133397"/>
            <a:ext cx="8735012" cy="279232"/>
          </a:xfrm>
        </p:spPr>
        <p:txBody>
          <a:bodyPr/>
          <a:lstStyle/>
          <a:p>
            <a:r>
              <a:rPr lang="en-GB" sz="2000" dirty="0"/>
              <a:t>RELEASE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400" y="412628"/>
            <a:ext cx="8864000" cy="4278641"/>
          </a:xfrm>
        </p:spPr>
        <p:txBody>
          <a:bodyPr/>
          <a:lstStyle/>
          <a:p>
            <a:pPr marL="42848"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93" y="16717"/>
            <a:ext cx="4246450" cy="2973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" y="16716"/>
            <a:ext cx="3869749" cy="2881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" y="1910343"/>
            <a:ext cx="2962196" cy="3233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033" y="2124629"/>
            <a:ext cx="3843944" cy="3018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7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3947"/>
            <a:ext cx="9144000" cy="6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15" y="87743"/>
            <a:ext cx="7256074" cy="279232"/>
          </a:xfrm>
        </p:spPr>
        <p:txBody>
          <a:bodyPr/>
          <a:lstStyle/>
          <a:p>
            <a:pPr algn="r"/>
            <a:r>
              <a:rPr lang="en-GB" dirty="0"/>
              <a:t>VISUALFILES V3.7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34" y="2332063"/>
            <a:ext cx="4013965" cy="2157315"/>
          </a:xfrm>
          <a:solidFill>
            <a:srgbClr val="B7D4F5">
              <a:alpha val="16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ETA 30</a:t>
            </a:r>
            <a:r>
              <a:rPr lang="en-GB" sz="3200" baseline="30000" dirty="0"/>
              <a:t>th</a:t>
            </a:r>
            <a:r>
              <a:rPr lang="en-GB" sz="3200" dirty="0"/>
              <a:t> March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History Plus &amp; Pro2SQL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New API for Word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HP RM8 Integration</a:t>
            </a:r>
          </a:p>
          <a:p>
            <a:pPr marL="500049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89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DING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ME SLIDE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le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o back">
  <a:themeElements>
    <a:clrScheme name="WYVER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YVERN MAST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671"/>
            </a:solidFill>
            <a:effectLst/>
            <a:latin typeface="Gill Sans MT" pitchFamily="34" charset="0"/>
            <a:sym typeface="Gill Sans" charset="0"/>
          </a:defRPr>
        </a:defPPr>
      </a:lstStyle>
    </a:lnDef>
  </a:objectDefaults>
  <a:extraClrSchemeLst>
    <a:extraClrScheme>
      <a:clrScheme name="WYVER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LEXI_2698_VF Share PPT Template_130116.potx</Template>
  <TotalTime>6039</TotalTime>
  <Pages>0</Pages>
  <Words>1436</Words>
  <Characters>0</Characters>
  <Application>Microsoft Office PowerPoint</Application>
  <PresentationFormat>On-screen Show (16:9)</PresentationFormat>
  <Lines>0</Lines>
  <Paragraphs>381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Batang</vt:lpstr>
      <vt:lpstr>Malgun Gothic</vt:lpstr>
      <vt:lpstr>MS PGothic</vt:lpstr>
      <vt:lpstr>MS PGothic</vt:lpstr>
      <vt:lpstr>Arial</vt:lpstr>
      <vt:lpstr>Calibri</vt:lpstr>
      <vt:lpstr>Gill Sans</vt:lpstr>
      <vt:lpstr>Gill Sans MT</vt:lpstr>
      <vt:lpstr>Omnes Regular</vt:lpstr>
      <vt:lpstr>Segoe UI</vt:lpstr>
      <vt:lpstr>Times New Roman</vt:lpstr>
      <vt:lpstr>Times New Roman Bold</vt:lpstr>
      <vt:lpstr>HOLDING SLIDE</vt:lpstr>
      <vt:lpstr>TITLE SLIDE</vt:lpstr>
      <vt:lpstr>NAME SLIDE</vt:lpstr>
      <vt:lpstr>green back</vt:lpstr>
      <vt:lpstr>white back</vt:lpstr>
      <vt:lpstr>pale back</vt:lpstr>
      <vt:lpstr>no back</vt:lpstr>
      <vt:lpstr>PowerPoint Presentation</vt:lpstr>
      <vt:lpstr>MY TOPICS</vt:lpstr>
      <vt:lpstr>PowerPoint Presentation</vt:lpstr>
      <vt:lpstr>QUESTION TIME – YOUR LIVE VERSION</vt:lpstr>
      <vt:lpstr>Online release timeline</vt:lpstr>
      <vt:lpstr>RECENT RELEASE TIMELINE</vt:lpstr>
      <vt:lpstr>RELEASE HIGHLIGHTS</vt:lpstr>
      <vt:lpstr>RELEASE HIGHLIGHTS</vt:lpstr>
      <vt:lpstr>VISUALFILES V3.7</vt:lpstr>
      <vt:lpstr>QUESTION TIME – UPGRADING VISUALFILES</vt:lpstr>
      <vt:lpstr>QUESTION TIME – UPGRADING VISUALFILES</vt:lpstr>
      <vt:lpstr>VISUALFILES ACCELERATORS</vt:lpstr>
      <vt:lpstr>VISUALFILES ACCELERATORS</vt:lpstr>
      <vt:lpstr>VISUALFILES ACCELERATORS</vt:lpstr>
      <vt:lpstr>VISUALFILES ACCELERATORS</vt:lpstr>
      <vt:lpstr>PowerPoint Presentation</vt:lpstr>
      <vt:lpstr>https://visualfiles.ideas.aha.io/   VISUALFILES IDEAS PORTAL</vt:lpstr>
      <vt:lpstr>https://visualfiles.ideas.aha.io/   VISUALFILES IDEAS PORTAL</vt:lpstr>
      <vt:lpstr>YOUR FUTURE – TRAINING &amp; CERTIFICATION</vt:lpstr>
      <vt:lpstr>PARTNER ECOSYSTEM</vt:lpstr>
      <vt:lpstr>PARTNER ECOSYSTEM</vt:lpstr>
      <vt:lpstr>PARTNER ECOSYSTEM</vt:lpstr>
      <vt:lpstr>PARTNER ECOSYSTEM</vt:lpstr>
      <vt:lpstr>WHAT BEGAN IN 2016 CONTINUES IN 2017</vt:lpstr>
      <vt:lpstr>WITH NEAR TERM FOCUS ON…</vt:lpstr>
      <vt:lpstr>QUESTION TIME – RELEASE FREQUENCY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Andy Allars</dc:creator>
  <cp:lastModifiedBy>Williams, Nigel (LNG-LON)</cp:lastModifiedBy>
  <cp:revision>534</cp:revision>
  <cp:lastPrinted>2017-02-25T12:12:18Z</cp:lastPrinted>
  <dcterms:created xsi:type="dcterms:W3CDTF">2010-10-27T12:42:58Z</dcterms:created>
  <dcterms:modified xsi:type="dcterms:W3CDTF">2017-03-23T09:57:36Z</dcterms:modified>
</cp:coreProperties>
</file>