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80" r:id="rId2"/>
    <p:sldMasterId id="2147483672" r:id="rId3"/>
    <p:sldMasterId id="2147483674" r:id="rId4"/>
    <p:sldMasterId id="2147483676" r:id="rId5"/>
    <p:sldMasterId id="2147483678" r:id="rId6"/>
    <p:sldMasterId id="2147483683" r:id="rId7"/>
  </p:sldMasterIdLst>
  <p:notesMasterIdLst>
    <p:notesMasterId r:id="rId35"/>
  </p:notesMasterIdLst>
  <p:handoutMasterIdLst>
    <p:handoutMasterId r:id="rId36"/>
  </p:handoutMasterIdLst>
  <p:sldIdLst>
    <p:sldId id="341" r:id="rId8"/>
    <p:sldId id="346" r:id="rId9"/>
    <p:sldId id="347" r:id="rId10"/>
    <p:sldId id="383" r:id="rId11"/>
    <p:sldId id="350" r:id="rId12"/>
    <p:sldId id="351" r:id="rId13"/>
    <p:sldId id="352" r:id="rId14"/>
    <p:sldId id="389" r:id="rId15"/>
    <p:sldId id="354" r:id="rId16"/>
    <p:sldId id="387" r:id="rId17"/>
    <p:sldId id="388" r:id="rId18"/>
    <p:sldId id="361" r:id="rId19"/>
    <p:sldId id="390" r:id="rId20"/>
    <p:sldId id="362" r:id="rId21"/>
    <p:sldId id="363" r:id="rId22"/>
    <p:sldId id="364" r:id="rId23"/>
    <p:sldId id="365" r:id="rId24"/>
    <p:sldId id="391" r:id="rId25"/>
    <p:sldId id="367" r:id="rId26"/>
    <p:sldId id="369" r:id="rId27"/>
    <p:sldId id="370" r:id="rId28"/>
    <p:sldId id="371" r:id="rId29"/>
    <p:sldId id="372" r:id="rId30"/>
    <p:sldId id="376" r:id="rId31"/>
    <p:sldId id="392" r:id="rId32"/>
    <p:sldId id="377" r:id="rId33"/>
    <p:sldId id="379" r:id="rId34"/>
  </p:sldIdLst>
  <p:sldSz cx="9144000" cy="5143500" type="screen16x9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1pPr>
    <a:lvl2pPr marL="286984" algn="l" rtl="0" eaLnBrk="0" fontAlgn="base" hangingPunct="0">
      <a:spcBef>
        <a:spcPct val="0"/>
      </a:spcBef>
      <a:spcAft>
        <a:spcPct val="0"/>
      </a:spcAft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2pPr>
    <a:lvl3pPr marL="573969" algn="l" rtl="0" eaLnBrk="0" fontAlgn="base" hangingPunct="0">
      <a:spcBef>
        <a:spcPct val="0"/>
      </a:spcBef>
      <a:spcAft>
        <a:spcPct val="0"/>
      </a:spcAft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3pPr>
    <a:lvl4pPr marL="860953" algn="l" rtl="0" eaLnBrk="0" fontAlgn="base" hangingPunct="0">
      <a:spcBef>
        <a:spcPct val="0"/>
      </a:spcBef>
      <a:spcAft>
        <a:spcPct val="0"/>
      </a:spcAft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4pPr>
    <a:lvl5pPr marL="1147938" algn="l" rtl="0" eaLnBrk="0" fontAlgn="base" hangingPunct="0">
      <a:spcBef>
        <a:spcPct val="0"/>
      </a:spcBef>
      <a:spcAft>
        <a:spcPct val="0"/>
      </a:spcAft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5pPr>
    <a:lvl6pPr marL="1434922" algn="l" defTabSz="286984" rtl="0" eaLnBrk="1" latinLnBrk="0" hangingPunct="1"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6pPr>
    <a:lvl7pPr marL="1721907" algn="l" defTabSz="286984" rtl="0" eaLnBrk="1" latinLnBrk="0" hangingPunct="1"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7pPr>
    <a:lvl8pPr marL="2008891" algn="l" defTabSz="286984" rtl="0" eaLnBrk="1" latinLnBrk="0" hangingPunct="1"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8pPr>
    <a:lvl9pPr marL="2295876" algn="l" defTabSz="286984" rtl="0" eaLnBrk="1" latinLnBrk="0" hangingPunct="1"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2">
          <p15:clr>
            <a:srgbClr val="A4A3A4"/>
          </p15:clr>
        </p15:guide>
        <p15:guide id="2" orient="horz" pos="3067">
          <p15:clr>
            <a:srgbClr val="A4A3A4"/>
          </p15:clr>
        </p15:guide>
        <p15:guide id="3" orient="horz" pos="325">
          <p15:clr>
            <a:srgbClr val="A4A3A4"/>
          </p15:clr>
        </p15:guide>
        <p15:guide id="4" orient="horz" pos="647">
          <p15:clr>
            <a:srgbClr val="A4A3A4"/>
          </p15:clr>
        </p15:guide>
        <p15:guide id="5" orient="horz" pos="2984">
          <p15:clr>
            <a:srgbClr val="A4A3A4"/>
          </p15:clr>
        </p15:guide>
        <p15:guide id="6" orient="horz" pos="1076">
          <p15:clr>
            <a:srgbClr val="A4A3A4"/>
          </p15:clr>
        </p15:guide>
        <p15:guide id="7" pos="284">
          <p15:clr>
            <a:srgbClr val="A4A3A4"/>
          </p15:clr>
        </p15:guide>
        <p15:guide id="8" pos="178">
          <p15:clr>
            <a:srgbClr val="A4A3A4"/>
          </p15:clr>
        </p15:guide>
        <p15:guide id="9" pos="690">
          <p15:clr>
            <a:srgbClr val="A4A3A4"/>
          </p15:clr>
        </p15:guide>
        <p15:guide id="10" pos="1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486"/>
    <a:srgbClr val="77B800"/>
    <a:srgbClr val="151515"/>
    <a:srgbClr val="8F2B8C"/>
    <a:srgbClr val="5B6972"/>
    <a:srgbClr val="C0C1BF"/>
    <a:srgbClr val="CF1C25"/>
    <a:srgbClr val="123E4E"/>
    <a:srgbClr val="2FAEDA"/>
    <a:srgbClr val="ED7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52443" autoAdjust="0"/>
  </p:normalViewPr>
  <p:slideViewPr>
    <p:cSldViewPr snapToGrid="0">
      <p:cViewPr varScale="1">
        <p:scale>
          <a:sx n="73" d="100"/>
          <a:sy n="73" d="100"/>
        </p:scale>
        <p:origin x="1968" y="60"/>
      </p:cViewPr>
      <p:guideLst>
        <p:guide orient="horz" pos="1532"/>
        <p:guide orient="horz" pos="3067"/>
        <p:guide orient="horz" pos="325"/>
        <p:guide orient="horz" pos="647"/>
        <p:guide orient="horz" pos="2984"/>
        <p:guide orient="horz" pos="1076"/>
        <p:guide pos="284"/>
        <p:guide pos="178"/>
        <p:guide pos="690"/>
        <p:guide pos="12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798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1FA45-3D96-442C-AC5D-D96C88F6200F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C657-F364-4959-B11A-399DBC692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2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Gill Sans MT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690B5B-43D4-7E44-913B-1A5FFBE7793B}" type="datetime1">
              <a:rPr lang="en-US"/>
              <a:pPr>
                <a:defRPr/>
              </a:pPr>
              <a:t>23-Mar-17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Gill Sans MT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7D5214-3F06-1B4D-9BE0-5A1876BF19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286984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-128"/>
        <a:cs typeface="ＭＳ Ｐゴシック" pitchFamily="34" charset="-128"/>
      </a:defRPr>
    </a:lvl2pPr>
    <a:lvl3pPr marL="57396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-128"/>
        <a:cs typeface="ＭＳ Ｐゴシック" pitchFamily="34" charset="-128"/>
      </a:defRPr>
    </a:lvl3pPr>
    <a:lvl4pPr marL="86095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-128"/>
        <a:cs typeface="ＭＳ Ｐゴシック" pitchFamily="34" charset="-128"/>
      </a:defRPr>
    </a:lvl4pPr>
    <a:lvl5pPr marL="114793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-128"/>
        <a:cs typeface="ＭＳ Ｐゴシック" pitchFamily="34" charset="-128"/>
      </a:defRPr>
    </a:lvl5pPr>
    <a:lvl6pPr marL="1434922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1907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8891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95876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8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D5214-3F06-1B4D-9BE0-5A1876BF198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1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8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D5214-3F06-1B4D-9BE0-5A1876BF198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0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D5214-3F06-1B4D-9BE0-5A1876BF198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5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D5214-3F06-1B4D-9BE0-5A1876BF198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5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D5214-3F06-1B4D-9BE0-5A1876BF198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85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D5214-3F06-1B4D-9BE0-5A1876BF198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6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580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0184" y="2693799"/>
            <a:ext cx="7886700" cy="693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575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>
            <a:spLocks noGrp="1"/>
          </p:cNvSpPr>
          <p:nvPr>
            <p:ph sz="quarter" idx="11"/>
          </p:nvPr>
        </p:nvSpPr>
        <p:spPr>
          <a:xfrm>
            <a:off x="450850" y="1453236"/>
            <a:ext cx="5730494" cy="49630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42849" indent="0">
              <a:buFont typeface="Arial"/>
              <a:buNone/>
              <a:defRPr sz="3200" b="1">
                <a:solidFill>
                  <a:srgbClr val="77B800"/>
                </a:solidFill>
              </a:defRPr>
            </a:lvl1pPr>
            <a:lvl2pPr marL="336808" indent="0">
              <a:buNone/>
              <a:defRPr/>
            </a:lvl2pPr>
            <a:lvl3pPr marL="728423" indent="0">
              <a:buNone/>
              <a:defRPr/>
            </a:lvl3pPr>
            <a:lvl4pPr marL="1129005" indent="0">
              <a:buNone/>
              <a:defRPr/>
            </a:lvl4pPr>
            <a:lvl5pPr marL="1583397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2"/>
          </p:nvPr>
        </p:nvSpPr>
        <p:spPr>
          <a:xfrm>
            <a:off x="456752" y="1949660"/>
            <a:ext cx="4832135" cy="471672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42849" indent="0">
              <a:buFont typeface="Arial"/>
              <a:buNone/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61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9976" y="597812"/>
            <a:ext cx="8390316" cy="3923880"/>
          </a:xfrm>
        </p:spPr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0852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3715" y="87743"/>
            <a:ext cx="6893447" cy="279232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9976" y="597812"/>
            <a:ext cx="8390316" cy="3923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0852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3715" y="87743"/>
            <a:ext cx="6893447" cy="279232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9976" y="597812"/>
            <a:ext cx="8390316" cy="3923880"/>
          </a:xfrm>
        </p:spPr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0852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00" y="235004"/>
            <a:ext cx="8501893" cy="279232"/>
          </a:xfrm>
        </p:spPr>
        <p:txBody>
          <a:bodyPr/>
          <a:lstStyle>
            <a:lvl1pPr>
              <a:defRPr lang="en-GB" sz="3200" b="0" dirty="0">
                <a:solidFill>
                  <a:srgbClr val="77B800"/>
                </a:solidFill>
                <a:latin typeface="Calibri"/>
                <a:ea typeface="ＭＳ Ｐゴシック" charset="-128"/>
                <a:cs typeface="Calibri"/>
                <a:sym typeface="Times New Roman Bold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874027-686B-4AE4-BBE2-49336798A266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338BDD-FE34-4DF0-BF8B-B82EDCEEC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71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00" y="235004"/>
            <a:ext cx="8501893" cy="279232"/>
          </a:xfrm>
        </p:spPr>
        <p:txBody>
          <a:bodyPr/>
          <a:lstStyle>
            <a:lvl1pPr>
              <a:defRPr lang="en-GB" sz="3200" b="0" dirty="0">
                <a:solidFill>
                  <a:srgbClr val="77B800"/>
                </a:solidFill>
                <a:latin typeface="Calibri"/>
                <a:ea typeface="ＭＳ Ｐゴシック" charset="-128"/>
                <a:cs typeface="Calibri"/>
                <a:sym typeface="Times New Roman Bold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874027-686B-4AE4-BBE2-49336798A266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338BDD-FE34-4DF0-BF8B-B82EDCEEC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13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tiff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tiff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9.tif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tif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763"/>
            <a:ext cx="9141289" cy="5141975"/>
          </a:xfrm>
          <a:prstGeom prst="rect">
            <a:avLst/>
          </a:prstGeom>
        </p:spPr>
      </p:pic>
      <p:pic>
        <p:nvPicPr>
          <p:cNvPr id="4" name="Picture 3" descr="LEXISNEXIS new logo 2010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00" y="3967699"/>
            <a:ext cx="2249190" cy="1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1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185"/>
            <a:ext cx="9141289" cy="5143129"/>
          </a:xfrm>
          <a:prstGeom prst="rect">
            <a:avLst/>
          </a:prstGeom>
        </p:spPr>
      </p:pic>
      <p:pic>
        <p:nvPicPr>
          <p:cNvPr id="4" name="Picture 3" descr="LEXISNEXIS new logo 2010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12" y="2436360"/>
            <a:ext cx="3502462" cy="2882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184" y="2693799"/>
            <a:ext cx="7886700" cy="6936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10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762"/>
            <a:ext cx="9141288" cy="5141975"/>
          </a:xfrm>
          <a:prstGeom prst="rect">
            <a:avLst/>
          </a:prstGeom>
        </p:spPr>
      </p:pic>
      <p:pic>
        <p:nvPicPr>
          <p:cNvPr id="3" name="Picture 2" descr="LEXISNEXIS new logo 2010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520" y="3924626"/>
            <a:ext cx="3502462" cy="2882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20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20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0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0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0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2285"/>
            <a:ext cx="9135877" cy="513893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9976" y="597812"/>
            <a:ext cx="8390316" cy="30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" charset="0"/>
              </a:rPr>
              <a:t> Click to edit Master text styles</a:t>
            </a:r>
          </a:p>
          <a:p>
            <a:pPr lvl="1"/>
            <a:r>
              <a:rPr lang="en-US" dirty="0">
                <a:sym typeface="Times New Roman" charset="0"/>
              </a:rPr>
              <a:t>Second level</a:t>
            </a:r>
          </a:p>
          <a:p>
            <a:pPr lvl="2"/>
            <a:r>
              <a:rPr lang="en-US" dirty="0">
                <a:sym typeface="Times New Roman" charset="0"/>
              </a:rPr>
              <a:t>Third level</a:t>
            </a:r>
          </a:p>
          <a:p>
            <a:pPr lvl="3"/>
            <a:r>
              <a:rPr lang="en-US" dirty="0">
                <a:sym typeface="Times New Roman" charset="0"/>
              </a:rPr>
              <a:t>Fourth level</a:t>
            </a:r>
          </a:p>
          <a:p>
            <a:pPr lvl="4"/>
            <a:r>
              <a:rPr lang="en-US" dirty="0">
                <a:sym typeface="Times New Roman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3715" y="87743"/>
            <a:ext cx="6893447" cy="2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 Bold" charset="0"/>
              </a:rPr>
              <a:t>Click to edit Master title style</a:t>
            </a:r>
          </a:p>
        </p:txBody>
      </p:sp>
      <p:pic>
        <p:nvPicPr>
          <p:cNvPr id="6" name="Picture 5" descr="LEXISNEXIS new logo 2010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0" y="395593"/>
            <a:ext cx="9139938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 cap="flat" cmpd="sng" algn="ctr">
            <a:solidFill>
              <a:srgbClr val="B5C4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79" y="122932"/>
            <a:ext cx="1841606" cy="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0">
          <a:solidFill>
            <a:srgbClr val="77B800"/>
          </a:solidFill>
          <a:effectLst/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85"/>
            <a:ext cx="9135877" cy="5138930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3715" y="87743"/>
            <a:ext cx="6893447" cy="2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 Bold" charset="0"/>
              </a:rPr>
              <a:t>Click to edit Master title style</a:t>
            </a:r>
          </a:p>
        </p:txBody>
      </p:sp>
      <p:sp>
        <p:nvSpPr>
          <p:cNvPr id="1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9976" y="597812"/>
            <a:ext cx="8390316" cy="30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" charset="0"/>
              </a:rPr>
              <a:t> Click to edit Master text styles</a:t>
            </a:r>
          </a:p>
          <a:p>
            <a:pPr lvl="1"/>
            <a:r>
              <a:rPr lang="en-US" dirty="0">
                <a:sym typeface="Times New Roman" charset="0"/>
              </a:rPr>
              <a:t>Second level</a:t>
            </a:r>
          </a:p>
          <a:p>
            <a:pPr lvl="2"/>
            <a:r>
              <a:rPr lang="en-US" dirty="0">
                <a:sym typeface="Times New Roman" charset="0"/>
              </a:rPr>
              <a:t>Third level</a:t>
            </a:r>
          </a:p>
          <a:p>
            <a:pPr lvl="3"/>
            <a:r>
              <a:rPr lang="en-US" dirty="0">
                <a:sym typeface="Times New Roman" charset="0"/>
              </a:rPr>
              <a:t>Fourth level</a:t>
            </a:r>
          </a:p>
          <a:p>
            <a:pPr lvl="4"/>
            <a:r>
              <a:rPr lang="en-US" dirty="0">
                <a:sym typeface="Times New Roman" charset="0"/>
              </a:rPr>
              <a:t>Fifth level</a:t>
            </a:r>
          </a:p>
        </p:txBody>
      </p:sp>
      <p:pic>
        <p:nvPicPr>
          <p:cNvPr id="6" name="Picture 5" descr="LEXISNEXIS new logo 2010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395593"/>
            <a:ext cx="9139938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 cap="flat" cmpd="sng" algn="ctr">
            <a:solidFill>
              <a:srgbClr val="B5C4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79" y="122932"/>
            <a:ext cx="1841606" cy="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0">
          <a:solidFill>
            <a:srgbClr val="77B800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2285"/>
            <a:ext cx="9135877" cy="5138930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9976" y="597812"/>
            <a:ext cx="8390316" cy="30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" charset="0"/>
              </a:rPr>
              <a:t> Click to edit Master text styles</a:t>
            </a:r>
          </a:p>
          <a:p>
            <a:pPr lvl="1"/>
            <a:r>
              <a:rPr lang="en-US" dirty="0">
                <a:sym typeface="Times New Roman" charset="0"/>
              </a:rPr>
              <a:t>Second level</a:t>
            </a:r>
          </a:p>
          <a:p>
            <a:pPr lvl="2"/>
            <a:r>
              <a:rPr lang="en-US" dirty="0">
                <a:sym typeface="Times New Roman" charset="0"/>
              </a:rPr>
              <a:t>Third level</a:t>
            </a:r>
          </a:p>
          <a:p>
            <a:pPr lvl="3"/>
            <a:r>
              <a:rPr lang="en-US" dirty="0">
                <a:sym typeface="Times New Roman" charset="0"/>
              </a:rPr>
              <a:t>Fourth level</a:t>
            </a:r>
          </a:p>
          <a:p>
            <a:pPr lvl="4"/>
            <a:r>
              <a:rPr lang="en-US" dirty="0">
                <a:sym typeface="Times New Roman" charset="0"/>
              </a:rPr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3715" y="87743"/>
            <a:ext cx="6893447" cy="2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 Bold" charset="0"/>
              </a:rPr>
              <a:t>Click to edit Master title style</a:t>
            </a:r>
          </a:p>
        </p:txBody>
      </p:sp>
      <p:pic>
        <p:nvPicPr>
          <p:cNvPr id="7" name="Picture 6" descr="LEXISNEXIS new logo 2010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395593"/>
            <a:ext cx="913993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12700" cap="flat" cmpd="sng" algn="ctr">
            <a:solidFill>
              <a:srgbClr val="B5C4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79" y="122932"/>
            <a:ext cx="1841606" cy="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0">
          <a:solidFill>
            <a:srgbClr val="77B800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9976" y="597812"/>
            <a:ext cx="8390316" cy="30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" charset="0"/>
              </a:rPr>
              <a:t> Click to edit Master text styles</a:t>
            </a:r>
          </a:p>
          <a:p>
            <a:pPr lvl="1"/>
            <a:r>
              <a:rPr lang="en-US" dirty="0">
                <a:sym typeface="Times New Roman" charset="0"/>
              </a:rPr>
              <a:t>Second level</a:t>
            </a:r>
          </a:p>
          <a:p>
            <a:pPr lvl="2"/>
            <a:r>
              <a:rPr lang="en-US" dirty="0">
                <a:sym typeface="Times New Roman" charset="0"/>
              </a:rPr>
              <a:t>Third level</a:t>
            </a:r>
          </a:p>
          <a:p>
            <a:pPr lvl="3"/>
            <a:r>
              <a:rPr lang="en-US" dirty="0">
                <a:sym typeface="Times New Roman" charset="0"/>
              </a:rPr>
              <a:t>Fourth level</a:t>
            </a:r>
          </a:p>
          <a:p>
            <a:pPr lvl="4"/>
            <a:r>
              <a:rPr lang="en-US" dirty="0">
                <a:sym typeface="Times New Roman" charset="0"/>
              </a:rPr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3715" y="87743"/>
            <a:ext cx="6893447" cy="2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 Bold" charset="0"/>
              </a:rPr>
              <a:t>Click to edit Master title style</a:t>
            </a:r>
          </a:p>
        </p:txBody>
      </p:sp>
      <p:pic>
        <p:nvPicPr>
          <p:cNvPr id="7" name="Picture 6" descr="LEXISNEXIS new logo 201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395593"/>
            <a:ext cx="9139938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B5C4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79" y="122932"/>
            <a:ext cx="1841606" cy="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0">
          <a:solidFill>
            <a:srgbClr val="77B800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dn.knightlab.com/libs/timeline3/latest/embed/index.html?source=1ryhemM8lYXydy2904_rWXx5_jcBAJqvqbc2or6xPNzQ&amp;font=Default&amp;lang=en&amp;initial_zoom=0&amp;height=700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dn.knightlab.com/libs/timeline3/latest/embed/index.html?source=1ryhemM8lYXydy2904_rWXx5_jcBAJqvqbc2or6xPNzQ&amp;font=Default&amp;lang=en&amp;initial_zoom=0&amp;height=70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83582" y="2340929"/>
            <a:ext cx="5977054" cy="496309"/>
          </a:xfrm>
        </p:spPr>
        <p:txBody>
          <a:bodyPr anchor="t"/>
          <a:lstStyle/>
          <a:p>
            <a:pPr marL="0" lv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Nigel Williams</a:t>
            </a:r>
          </a:p>
          <a:p>
            <a:pPr marL="0" lvl="0">
              <a:lnSpc>
                <a:spcPts val="1700"/>
              </a:lnSpc>
            </a:pPr>
            <a:r>
              <a:rPr lang="en-GB" sz="1800" b="0" dirty="0" err="1">
                <a:solidFill>
                  <a:srgbClr val="000000"/>
                </a:solidFill>
              </a:rPr>
              <a:t>Visualfiles</a:t>
            </a:r>
            <a:r>
              <a:rPr lang="en-GB" sz="1800" b="0" dirty="0">
                <a:solidFill>
                  <a:srgbClr val="000000"/>
                </a:solidFill>
              </a:rPr>
              <a:t> Product Manager</a:t>
            </a:r>
          </a:p>
          <a:p>
            <a:pPr marL="0">
              <a:lnSpc>
                <a:spcPts val="1700"/>
              </a:lnSpc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83582" y="2837238"/>
            <a:ext cx="4245345" cy="471672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 err="1"/>
              <a:t>Visualfiles</a:t>
            </a:r>
            <a:r>
              <a:rPr lang="en-GB" sz="2800" b="1" dirty="0"/>
              <a:t> Update</a:t>
            </a:r>
          </a:p>
        </p:txBody>
      </p:sp>
      <p:pic>
        <p:nvPicPr>
          <p:cNvPr id="5" name="Picture 4" descr="LEXISNEXIS new logo 201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96" y="166862"/>
            <a:ext cx="3330551" cy="174146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5084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TIME – UPGRADING VISUALFILES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72440" y="530464"/>
            <a:ext cx="8549640" cy="63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marL="1440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>
                <a:srgbClr val="77B800"/>
              </a:buClr>
              <a:buSzTx/>
              <a:buFontTx/>
              <a:buNone/>
              <a:tabLst>
                <a:tab pos="619807" algn="l"/>
              </a:tabLst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  <a:sym typeface="Times New Roman" charset="0"/>
              </a:rPr>
              <a:t>WHAT IS THE MAIN BARRIER TO YOU UPGRADING REGULARLY?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4602480"/>
            <a:ext cx="9144000" cy="54102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5671"/>
              </a:solidFill>
              <a:effectLst/>
              <a:uLnTx/>
              <a:uFillTx/>
              <a:latin typeface="Gill Sans MT" pitchFamily="34" charset="0"/>
              <a:ea typeface="ＭＳ Ｐゴシック" charset="0"/>
              <a:sym typeface="Gill San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3836894" cy="40767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64845" y="2421445"/>
            <a:ext cx="4314917" cy="457200"/>
          </a:xfrm>
          <a:prstGeom prst="roundRect">
            <a:avLst/>
          </a:prstGeom>
          <a:solidFill>
            <a:srgbClr val="1673D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A:	FINANCIAL COST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4845" y="2969131"/>
            <a:ext cx="4314918" cy="457200"/>
          </a:xfrm>
          <a:prstGeom prst="roundRect">
            <a:avLst/>
          </a:prstGeom>
          <a:solidFill>
            <a:srgbClr val="008A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B:	COMPLEXITY OF INSTALLATION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4845" y="3516817"/>
            <a:ext cx="4314918" cy="457200"/>
          </a:xfrm>
          <a:prstGeom prst="roundRect">
            <a:avLst/>
          </a:prstGeom>
          <a:solidFill>
            <a:srgbClr val="8D0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C:	COMPLEXITY OF TESTING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4845" y="4064503"/>
            <a:ext cx="4314917" cy="457200"/>
          </a:xfrm>
          <a:prstGeom prst="roundRect">
            <a:avLst/>
          </a:prstGeom>
          <a:solidFill>
            <a:srgbClr val="FD5C0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D:	NO BUSINESS DEMAND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4845" y="4612189"/>
            <a:ext cx="4314917" cy="457200"/>
          </a:xfrm>
          <a:prstGeom prst="roundRect">
            <a:avLst/>
          </a:prstGeom>
          <a:solidFill>
            <a:srgbClr val="E86E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E:	THERE IS NO BARRIER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449" y="1333426"/>
            <a:ext cx="4196551" cy="3181646"/>
          </a:xfrm>
          <a:prstGeom prst="rect">
            <a:avLst/>
          </a:prstGeom>
        </p:spPr>
      </p:pic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7484758" y="1414192"/>
            <a:ext cx="1573279" cy="38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2000" kern="0" dirty="0" smtClean="0"/>
              <a:t>99 responses</a:t>
            </a:r>
            <a:endParaRPr lang="en-GB" sz="2000" kern="0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5037812" y="4435326"/>
            <a:ext cx="3902145" cy="3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kern="0" dirty="0"/>
              <a:t> </a:t>
            </a:r>
            <a:r>
              <a:rPr lang="en-GB" sz="2000" kern="0" dirty="0" smtClean="0"/>
              <a:t>   23         19          26          8           14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6153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TIME – UPGRADING VISUALFILES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" y="427935"/>
            <a:ext cx="9072880" cy="96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marL="42849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B800"/>
              </a:buClr>
              <a:buSzTx/>
              <a:buFontTx/>
              <a:buNone/>
              <a:tabLst>
                <a:tab pos="619807" algn="l"/>
              </a:tabLst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  <a:sym typeface="Times New Roman" charset="0"/>
              </a:rPr>
              <a:t>IF WE OFFERED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  <a:sym typeface="Times New Roman" charset="0"/>
              </a:rPr>
              <a:t>FREE UPGRADES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  <a:sym typeface="Times New Roman" charset="0"/>
              </a:rPr>
              <a:t>TO YOUR TEST SYSTEM </a:t>
            </a:r>
          </a:p>
          <a:p>
            <a:pPr marL="42849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B800"/>
              </a:buClr>
              <a:buSzTx/>
              <a:buFontTx/>
              <a:buNone/>
              <a:tabLst>
                <a:tab pos="619807" algn="l"/>
              </a:tabLst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  <a:sym typeface="Times New Roman" charset="0"/>
              </a:rPr>
              <a:t>WOULD IT MAKE A DIFFERENCE?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4602480"/>
            <a:ext cx="9144000" cy="54102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5671"/>
              </a:solidFill>
              <a:effectLst/>
              <a:uLnTx/>
              <a:uFillTx/>
              <a:latin typeface="Gill Sans MT" pitchFamily="34" charset="0"/>
              <a:ea typeface="ＭＳ Ｐゴシック" charset="0"/>
              <a:sym typeface="Gill San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3836894" cy="40767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70903" y="3506762"/>
            <a:ext cx="3640672" cy="457200"/>
          </a:xfrm>
          <a:prstGeom prst="roundRect">
            <a:avLst/>
          </a:prstGeom>
          <a:solidFill>
            <a:srgbClr val="1673D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A:	DEFINITELY YES!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0902" y="4054448"/>
            <a:ext cx="3640673" cy="457200"/>
          </a:xfrm>
          <a:prstGeom prst="roundRect">
            <a:avLst/>
          </a:prstGeom>
          <a:solidFill>
            <a:srgbClr val="008A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B:	NO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0902" y="4602134"/>
            <a:ext cx="3640673" cy="457200"/>
          </a:xfrm>
          <a:prstGeom prst="roundRect">
            <a:avLst/>
          </a:prstGeom>
          <a:solidFill>
            <a:srgbClr val="8D0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C:	POSSIBLY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677" y="1461973"/>
            <a:ext cx="4012324" cy="3049675"/>
          </a:xfrm>
          <a:prstGeom prst="rect">
            <a:avLst/>
          </a:prstGeom>
        </p:spPr>
      </p:pic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7177162" y="1702718"/>
            <a:ext cx="1880875" cy="38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2000" kern="0" dirty="0" smtClean="0"/>
              <a:t>101 responses</a:t>
            </a:r>
            <a:endParaRPr lang="en-GB" sz="2000" kern="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5439103" y="4468771"/>
            <a:ext cx="3486894" cy="3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kern="0" dirty="0"/>
              <a:t> </a:t>
            </a:r>
            <a:r>
              <a:rPr lang="en-GB" sz="2000" kern="0" dirty="0" smtClean="0"/>
              <a:t>   46                 16                  28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27515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ccele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VISUALFILES ACCELERATORS</a:t>
            </a:r>
          </a:p>
        </p:txBody>
      </p:sp>
      <p:sp>
        <p:nvSpPr>
          <p:cNvPr id="5" name="Rounded Rectangle 1"/>
          <p:cNvSpPr>
            <a:spLocks noChangeArrowheads="1"/>
          </p:cNvSpPr>
          <p:nvPr/>
        </p:nvSpPr>
        <p:spPr bwMode="auto">
          <a:xfrm>
            <a:off x="206375" y="4567300"/>
            <a:ext cx="8123238" cy="44100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Visualfiles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Toolkit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2"/>
          <p:cNvSpPr>
            <a:spLocks noChangeArrowheads="1"/>
          </p:cNvSpPr>
          <p:nvPr/>
        </p:nvSpPr>
        <p:spPr bwMode="auto">
          <a:xfrm>
            <a:off x="206375" y="4206144"/>
            <a:ext cx="4884738" cy="32485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16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Standard Entities</a:t>
            </a: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206375" y="3523291"/>
            <a:ext cx="3560640" cy="647700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normalizeH="0" baseline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ACCELERATOR FRAMEWORK</a:t>
            </a:r>
            <a:endParaRPr kumimoji="0" lang="en-US" altLang="en-US" sz="1800" b="1" i="0" u="none" strike="noStrike" normalizeH="0" baseline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215502" y="1441829"/>
            <a:ext cx="421013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Conveyancing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Rounded Rectangle 5"/>
          <p:cNvSpPr>
            <a:spLocks noChangeArrowheads="1"/>
          </p:cNvSpPr>
          <p:nvPr/>
        </p:nvSpPr>
        <p:spPr bwMode="auto">
          <a:xfrm>
            <a:off x="689137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Probate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Rounded Rectangle 7"/>
          <p:cNvSpPr>
            <a:spLocks noChangeArrowheads="1"/>
          </p:cNvSpPr>
          <p:nvPr/>
        </p:nvSpPr>
        <p:spPr bwMode="auto">
          <a:xfrm>
            <a:off x="1133634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File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Management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5121275" y="4206144"/>
            <a:ext cx="3200400" cy="32097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Specific Entities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8"/>
          <p:cNvSpPr>
            <a:spLocks noChangeArrowheads="1"/>
          </p:cNvSpPr>
          <p:nvPr/>
        </p:nvSpPr>
        <p:spPr bwMode="auto">
          <a:xfrm>
            <a:off x="4016852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Debt Recovery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9"/>
          <p:cNvSpPr>
            <a:spLocks noChangeArrowheads="1"/>
          </p:cNvSpPr>
          <p:nvPr/>
        </p:nvSpPr>
        <p:spPr bwMode="auto">
          <a:xfrm>
            <a:off x="4486910" y="2086374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1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10"/>
          <p:cNvSpPr>
            <a:spLocks noChangeArrowheads="1"/>
          </p:cNvSpPr>
          <p:nvPr/>
        </p:nvSpPr>
        <p:spPr bwMode="auto">
          <a:xfrm>
            <a:off x="4957286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2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ounded Rectangle 12"/>
          <p:cNvSpPr>
            <a:spLocks noChangeArrowheads="1"/>
          </p:cNvSpPr>
          <p:nvPr/>
        </p:nvSpPr>
        <p:spPr bwMode="auto">
          <a:xfrm>
            <a:off x="5412973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3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Rounded Rectangle 7"/>
          <p:cNvSpPr>
            <a:spLocks noChangeArrowheads="1"/>
          </p:cNvSpPr>
          <p:nvPr/>
        </p:nvSpPr>
        <p:spPr bwMode="auto">
          <a:xfrm>
            <a:off x="426008" y="1189215"/>
            <a:ext cx="1451501" cy="191981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Matter Estimation</a:t>
            </a:r>
          </a:p>
        </p:txBody>
      </p:sp>
      <p:sp>
        <p:nvSpPr>
          <p:cNvPr id="21" name="Rounded Rectangle 7"/>
          <p:cNvSpPr>
            <a:spLocks noChangeArrowheads="1"/>
          </p:cNvSpPr>
          <p:nvPr/>
        </p:nvSpPr>
        <p:spPr bwMode="auto">
          <a:xfrm>
            <a:off x="426008" y="943113"/>
            <a:ext cx="1451501" cy="192212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Risk &amp; Compliance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985882" y="452094"/>
            <a:ext cx="2698898" cy="3663990"/>
          </a:xfrm>
          <a:prstGeom prst="rect">
            <a:avLst/>
          </a:prstGeom>
          <a:solidFill>
            <a:srgbClr val="1C4680">
              <a:alpha val="67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kern="0" dirty="0">
                <a:solidFill>
                  <a:srgbClr val="77B800"/>
                </a:solidFill>
              </a:rPr>
              <a:t>What?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Rapid development solution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New Application, Add-in &amp; Entity package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Rich out-of-the box functionality</a:t>
            </a:r>
          </a:p>
        </p:txBody>
      </p:sp>
    </p:spTree>
    <p:extLst>
      <p:ext uri="{BB962C8B-B14F-4D97-AF65-F5344CB8AC3E}">
        <p14:creationId xmlns:p14="http://schemas.microsoft.com/office/powerpoint/2010/main" val="3119451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ccele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VISUALFILES ACCELERATORS</a:t>
            </a:r>
          </a:p>
        </p:txBody>
      </p:sp>
      <p:sp>
        <p:nvSpPr>
          <p:cNvPr id="5" name="Rounded Rectangle 1"/>
          <p:cNvSpPr>
            <a:spLocks noChangeArrowheads="1"/>
          </p:cNvSpPr>
          <p:nvPr/>
        </p:nvSpPr>
        <p:spPr bwMode="auto">
          <a:xfrm>
            <a:off x="206375" y="4567300"/>
            <a:ext cx="8123238" cy="44100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Visualfiles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Toolkit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2"/>
          <p:cNvSpPr>
            <a:spLocks noChangeArrowheads="1"/>
          </p:cNvSpPr>
          <p:nvPr/>
        </p:nvSpPr>
        <p:spPr bwMode="auto">
          <a:xfrm>
            <a:off x="206375" y="4206144"/>
            <a:ext cx="4884738" cy="32485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16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Standard Entities</a:t>
            </a: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206375" y="3523291"/>
            <a:ext cx="3560640" cy="647700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normalizeH="0" baseline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ACCELERATOR FRAMEWORK</a:t>
            </a:r>
            <a:endParaRPr kumimoji="0" lang="en-US" altLang="en-US" sz="1800" b="1" i="0" u="none" strike="noStrike" normalizeH="0" baseline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215502" y="1441829"/>
            <a:ext cx="421013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Conveyancing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Rounded Rectangle 5"/>
          <p:cNvSpPr>
            <a:spLocks noChangeArrowheads="1"/>
          </p:cNvSpPr>
          <p:nvPr/>
        </p:nvSpPr>
        <p:spPr bwMode="auto">
          <a:xfrm>
            <a:off x="689137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Probate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Rounded Rectangle 7"/>
          <p:cNvSpPr>
            <a:spLocks noChangeArrowheads="1"/>
          </p:cNvSpPr>
          <p:nvPr/>
        </p:nvSpPr>
        <p:spPr bwMode="auto">
          <a:xfrm>
            <a:off x="1133634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File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Management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5121275" y="4206144"/>
            <a:ext cx="3200400" cy="32097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Specific Entities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8"/>
          <p:cNvSpPr>
            <a:spLocks noChangeArrowheads="1"/>
          </p:cNvSpPr>
          <p:nvPr/>
        </p:nvSpPr>
        <p:spPr bwMode="auto">
          <a:xfrm>
            <a:off x="4016852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Debt Recovery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9"/>
          <p:cNvSpPr>
            <a:spLocks noChangeArrowheads="1"/>
          </p:cNvSpPr>
          <p:nvPr/>
        </p:nvSpPr>
        <p:spPr bwMode="auto">
          <a:xfrm>
            <a:off x="4486910" y="2086374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1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10"/>
          <p:cNvSpPr>
            <a:spLocks noChangeArrowheads="1"/>
          </p:cNvSpPr>
          <p:nvPr/>
        </p:nvSpPr>
        <p:spPr bwMode="auto">
          <a:xfrm>
            <a:off x="4957286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2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ounded Rectangle 12"/>
          <p:cNvSpPr>
            <a:spLocks noChangeArrowheads="1"/>
          </p:cNvSpPr>
          <p:nvPr/>
        </p:nvSpPr>
        <p:spPr bwMode="auto">
          <a:xfrm>
            <a:off x="5412973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3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Rounded Rectangle 7"/>
          <p:cNvSpPr>
            <a:spLocks noChangeArrowheads="1"/>
          </p:cNvSpPr>
          <p:nvPr/>
        </p:nvSpPr>
        <p:spPr bwMode="auto">
          <a:xfrm>
            <a:off x="426008" y="1189215"/>
            <a:ext cx="1451501" cy="191981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Matter Estimation</a:t>
            </a:r>
          </a:p>
        </p:txBody>
      </p:sp>
      <p:sp>
        <p:nvSpPr>
          <p:cNvPr id="21" name="Rounded Rectangle 7"/>
          <p:cNvSpPr>
            <a:spLocks noChangeArrowheads="1"/>
          </p:cNvSpPr>
          <p:nvPr/>
        </p:nvSpPr>
        <p:spPr bwMode="auto">
          <a:xfrm>
            <a:off x="426008" y="943113"/>
            <a:ext cx="1451501" cy="192212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Risk &amp; Compliance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985882" y="452094"/>
            <a:ext cx="2698898" cy="3663990"/>
          </a:xfrm>
          <a:prstGeom prst="rect">
            <a:avLst/>
          </a:prstGeom>
          <a:solidFill>
            <a:srgbClr val="1C4680">
              <a:alpha val="67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kern="0" dirty="0">
                <a:solidFill>
                  <a:srgbClr val="77B800"/>
                </a:solidFill>
              </a:rPr>
              <a:t>What?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Rapid development solution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New Application, Add-in &amp; Entity package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Rich out-of-the box functionality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15149" y="864763"/>
            <a:ext cx="5746302" cy="4664026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567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98836" y="2885338"/>
            <a:ext cx="2654944" cy="2125816"/>
            <a:chOff x="2985713" y="2607434"/>
            <a:chExt cx="2654944" cy="2125816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2985713" y="2769366"/>
              <a:ext cx="1145934" cy="736036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3797176" y="2607434"/>
              <a:ext cx="1843481" cy="2125816"/>
              <a:chOff x="3797176" y="2607434"/>
              <a:chExt cx="1843481" cy="212581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656009" y="2748601"/>
                <a:ext cx="2125816" cy="1843481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031844" y="4066111"/>
                <a:ext cx="1287917" cy="338554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SlantDown">
                  <a:avLst/>
                </a:prstTxWarp>
                <a:spAutoFit/>
              </a:bodyPr>
              <a:lstStyle/>
              <a:p>
                <a:r>
                  <a:rPr lang="en-GB" sz="1600" dirty="0">
                    <a:latin typeface="Calibri" panose="020F0502020204030204" pitchFamily="34" charset="0"/>
                  </a:rPr>
                  <a:t>Parties </a:t>
                </a:r>
                <a:r>
                  <a:rPr lang="en-GB" sz="1600" dirty="0" err="1">
                    <a:latin typeface="Calibri" panose="020F0502020204030204" pitchFamily="34" charset="0"/>
                  </a:rPr>
                  <a:t>Addin</a:t>
                </a:r>
                <a:endParaRPr lang="en-GB" sz="16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806415" y="864763"/>
            <a:ext cx="2309129" cy="1859800"/>
            <a:chOff x="2985713" y="362737"/>
            <a:chExt cx="2309129" cy="1859800"/>
          </a:xfrm>
        </p:grpSpPr>
        <p:cxnSp>
          <p:nvCxnSpPr>
            <p:cNvPr id="29" name="Straight Connector 28"/>
            <p:cNvCxnSpPr/>
            <p:nvPr/>
          </p:nvCxnSpPr>
          <p:spPr bwMode="auto">
            <a:xfrm flipV="1">
              <a:off x="2985713" y="1113486"/>
              <a:ext cx="1145934" cy="110905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" name="Group 29"/>
            <p:cNvGrpSpPr/>
            <p:nvPr/>
          </p:nvGrpSpPr>
          <p:grpSpPr>
            <a:xfrm>
              <a:off x="3837005" y="362737"/>
              <a:ext cx="1457837" cy="1457837"/>
              <a:chOff x="3837005" y="362737"/>
              <a:chExt cx="1457837" cy="145783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37005" y="362737"/>
                <a:ext cx="1457837" cy="1457837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3932068" y="1335184"/>
                <a:ext cx="132270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400" dirty="0">
                    <a:latin typeface="Calibri" panose="020F0502020204030204" pitchFamily="34" charset="0"/>
                  </a:rPr>
                  <a:t>Application Entity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391709" y="1378883"/>
            <a:ext cx="3135233" cy="3135233"/>
            <a:chOff x="571007" y="876857"/>
            <a:chExt cx="3135233" cy="313523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007" y="876857"/>
              <a:ext cx="3135233" cy="3135233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030" y="2238101"/>
              <a:ext cx="2357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latin typeface="Calibri" panose="020F0502020204030204" pitchFamily="34" charset="0"/>
                </a:rPr>
                <a:t>Framework 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970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ccele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VISUALFILES ACCELERATORS</a:t>
            </a:r>
          </a:p>
        </p:txBody>
      </p:sp>
      <p:sp>
        <p:nvSpPr>
          <p:cNvPr id="5" name="Rounded Rectangle 1"/>
          <p:cNvSpPr>
            <a:spLocks noChangeArrowheads="1"/>
          </p:cNvSpPr>
          <p:nvPr/>
        </p:nvSpPr>
        <p:spPr bwMode="auto">
          <a:xfrm>
            <a:off x="206375" y="4567300"/>
            <a:ext cx="8123238" cy="44100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Visualfiles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Toolkit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2"/>
          <p:cNvSpPr>
            <a:spLocks noChangeArrowheads="1"/>
          </p:cNvSpPr>
          <p:nvPr/>
        </p:nvSpPr>
        <p:spPr bwMode="auto">
          <a:xfrm>
            <a:off x="206375" y="4206144"/>
            <a:ext cx="4884738" cy="32485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16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Standard Entities</a:t>
            </a: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206375" y="3523291"/>
            <a:ext cx="3560640" cy="647700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normalizeH="0" baseline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ACCELERATOR FRAMEWORK</a:t>
            </a:r>
            <a:endParaRPr kumimoji="0" lang="en-US" altLang="en-US" sz="1800" b="1" i="0" u="none" strike="noStrike" normalizeH="0" baseline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215502" y="1441829"/>
            <a:ext cx="421013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Conveyancing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Rounded Rectangle 5"/>
          <p:cNvSpPr>
            <a:spLocks noChangeArrowheads="1"/>
          </p:cNvSpPr>
          <p:nvPr/>
        </p:nvSpPr>
        <p:spPr bwMode="auto">
          <a:xfrm>
            <a:off x="689137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Probate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Rounded Rectangle 7"/>
          <p:cNvSpPr>
            <a:spLocks noChangeArrowheads="1"/>
          </p:cNvSpPr>
          <p:nvPr/>
        </p:nvSpPr>
        <p:spPr bwMode="auto">
          <a:xfrm>
            <a:off x="1133634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File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Management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5121275" y="4206144"/>
            <a:ext cx="3200400" cy="32097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Specific Entities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8"/>
          <p:cNvSpPr>
            <a:spLocks noChangeArrowheads="1"/>
          </p:cNvSpPr>
          <p:nvPr/>
        </p:nvSpPr>
        <p:spPr bwMode="auto">
          <a:xfrm>
            <a:off x="4016852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Debt Recovery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9"/>
          <p:cNvSpPr>
            <a:spLocks noChangeArrowheads="1"/>
          </p:cNvSpPr>
          <p:nvPr/>
        </p:nvSpPr>
        <p:spPr bwMode="auto">
          <a:xfrm>
            <a:off x="4486910" y="2086374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1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10"/>
          <p:cNvSpPr>
            <a:spLocks noChangeArrowheads="1"/>
          </p:cNvSpPr>
          <p:nvPr/>
        </p:nvSpPr>
        <p:spPr bwMode="auto">
          <a:xfrm>
            <a:off x="4957286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2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ounded Rectangle 11"/>
          <p:cNvSpPr>
            <a:spLocks noChangeArrowheads="1"/>
          </p:cNvSpPr>
          <p:nvPr/>
        </p:nvSpPr>
        <p:spPr bwMode="auto">
          <a:xfrm>
            <a:off x="2609058" y="143444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YOUR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AccelApp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" name="Rounded Rectangle 12"/>
          <p:cNvSpPr>
            <a:spLocks noChangeArrowheads="1"/>
          </p:cNvSpPr>
          <p:nvPr/>
        </p:nvSpPr>
        <p:spPr bwMode="auto">
          <a:xfrm>
            <a:off x="5412973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3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Rounded Rectangle 7"/>
          <p:cNvSpPr>
            <a:spLocks noChangeArrowheads="1"/>
          </p:cNvSpPr>
          <p:nvPr/>
        </p:nvSpPr>
        <p:spPr bwMode="auto">
          <a:xfrm>
            <a:off x="426008" y="1189215"/>
            <a:ext cx="1451501" cy="191981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Matter Estimation</a:t>
            </a:r>
          </a:p>
        </p:txBody>
      </p:sp>
      <p:sp>
        <p:nvSpPr>
          <p:cNvPr id="21" name="Rounded Rectangle 7"/>
          <p:cNvSpPr>
            <a:spLocks noChangeArrowheads="1"/>
          </p:cNvSpPr>
          <p:nvPr/>
        </p:nvSpPr>
        <p:spPr bwMode="auto">
          <a:xfrm>
            <a:off x="426008" y="943113"/>
            <a:ext cx="1451501" cy="192212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Risk &amp; Compliance</a:t>
            </a:r>
          </a:p>
        </p:txBody>
      </p:sp>
      <p:sp>
        <p:nvSpPr>
          <p:cNvPr id="23" name="Rounded Rectangle 11"/>
          <p:cNvSpPr>
            <a:spLocks noChangeArrowheads="1"/>
          </p:cNvSpPr>
          <p:nvPr/>
        </p:nvSpPr>
        <p:spPr bwMode="auto">
          <a:xfrm>
            <a:off x="3058443" y="1427512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YOUR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AccelApp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987611" y="454718"/>
            <a:ext cx="3227349" cy="3663990"/>
          </a:xfrm>
          <a:prstGeom prst="rect">
            <a:avLst/>
          </a:prstGeom>
          <a:solidFill>
            <a:srgbClr val="1C4680">
              <a:alpha val="67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kern="0" dirty="0">
                <a:solidFill>
                  <a:srgbClr val="77B800"/>
                </a:solidFill>
              </a:rPr>
              <a:t>Why?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Common look &amp; feel for solutions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Minimise the development effort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Simplify the need for advanced scripting skills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Quicker delivery &amp; </a:t>
            </a:r>
            <a:r>
              <a:rPr lang="en-GB" sz="2400" kern="0" dirty="0" err="1">
                <a:solidFill>
                  <a:schemeClr val="bg1"/>
                </a:solidFill>
              </a:rPr>
              <a:t>RoI</a:t>
            </a:r>
            <a:endParaRPr lang="en-GB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22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ccele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VISUALFILES ACCELERATORS</a:t>
            </a:r>
          </a:p>
        </p:txBody>
      </p:sp>
      <p:sp>
        <p:nvSpPr>
          <p:cNvPr id="5" name="Rounded Rectangle 1"/>
          <p:cNvSpPr>
            <a:spLocks noChangeArrowheads="1"/>
          </p:cNvSpPr>
          <p:nvPr/>
        </p:nvSpPr>
        <p:spPr bwMode="auto">
          <a:xfrm>
            <a:off x="206375" y="4567300"/>
            <a:ext cx="8123238" cy="44100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Visualfiles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Toolkit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2"/>
          <p:cNvSpPr>
            <a:spLocks noChangeArrowheads="1"/>
          </p:cNvSpPr>
          <p:nvPr/>
        </p:nvSpPr>
        <p:spPr bwMode="auto">
          <a:xfrm>
            <a:off x="206375" y="4206144"/>
            <a:ext cx="4884738" cy="32485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16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Standard Entities</a:t>
            </a: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206375" y="3523291"/>
            <a:ext cx="3560640" cy="647700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normalizeH="0" baseline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ACCELERATOR FRAMEWORK</a:t>
            </a:r>
            <a:endParaRPr kumimoji="0" lang="en-US" altLang="en-US" sz="1800" b="1" i="0" u="none" strike="noStrike" normalizeH="0" baseline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215502" y="1441829"/>
            <a:ext cx="421013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Conveyancing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Rounded Rectangle 5"/>
          <p:cNvSpPr>
            <a:spLocks noChangeArrowheads="1"/>
          </p:cNvSpPr>
          <p:nvPr/>
        </p:nvSpPr>
        <p:spPr bwMode="auto">
          <a:xfrm>
            <a:off x="689137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Probate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Rounded Rectangle 7"/>
          <p:cNvSpPr>
            <a:spLocks noChangeArrowheads="1"/>
          </p:cNvSpPr>
          <p:nvPr/>
        </p:nvSpPr>
        <p:spPr bwMode="auto">
          <a:xfrm>
            <a:off x="1133634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File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Management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5121275" y="4206144"/>
            <a:ext cx="3200400" cy="32097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Specific Entities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8"/>
          <p:cNvSpPr>
            <a:spLocks noChangeArrowheads="1"/>
          </p:cNvSpPr>
          <p:nvPr/>
        </p:nvSpPr>
        <p:spPr bwMode="auto">
          <a:xfrm>
            <a:off x="4016852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Debt Recovery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9"/>
          <p:cNvSpPr>
            <a:spLocks noChangeArrowheads="1"/>
          </p:cNvSpPr>
          <p:nvPr/>
        </p:nvSpPr>
        <p:spPr bwMode="auto">
          <a:xfrm>
            <a:off x="4486910" y="2086374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1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10"/>
          <p:cNvSpPr>
            <a:spLocks noChangeArrowheads="1"/>
          </p:cNvSpPr>
          <p:nvPr/>
        </p:nvSpPr>
        <p:spPr bwMode="auto">
          <a:xfrm>
            <a:off x="4957286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2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ounded Rectangle 11"/>
          <p:cNvSpPr>
            <a:spLocks noChangeArrowheads="1"/>
          </p:cNvSpPr>
          <p:nvPr/>
        </p:nvSpPr>
        <p:spPr bwMode="auto">
          <a:xfrm>
            <a:off x="2609058" y="143444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YOUR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AccelApp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" name="Rounded Rectangle 12"/>
          <p:cNvSpPr>
            <a:spLocks noChangeArrowheads="1"/>
          </p:cNvSpPr>
          <p:nvPr/>
        </p:nvSpPr>
        <p:spPr bwMode="auto">
          <a:xfrm>
            <a:off x="5412973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3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Rounded Rectangle 7"/>
          <p:cNvSpPr>
            <a:spLocks noChangeArrowheads="1"/>
          </p:cNvSpPr>
          <p:nvPr/>
        </p:nvSpPr>
        <p:spPr bwMode="auto">
          <a:xfrm>
            <a:off x="426008" y="1189215"/>
            <a:ext cx="1451501" cy="191981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Matter Estimation</a:t>
            </a:r>
          </a:p>
        </p:txBody>
      </p:sp>
      <p:sp>
        <p:nvSpPr>
          <p:cNvPr id="21" name="Rounded Rectangle 7"/>
          <p:cNvSpPr>
            <a:spLocks noChangeArrowheads="1"/>
          </p:cNvSpPr>
          <p:nvPr/>
        </p:nvSpPr>
        <p:spPr bwMode="auto">
          <a:xfrm>
            <a:off x="426008" y="943113"/>
            <a:ext cx="1451501" cy="192212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Risk &amp; Compliance</a:t>
            </a:r>
          </a:p>
        </p:txBody>
      </p:sp>
      <p:sp>
        <p:nvSpPr>
          <p:cNvPr id="23" name="Rounded Rectangle 11"/>
          <p:cNvSpPr>
            <a:spLocks noChangeArrowheads="1"/>
          </p:cNvSpPr>
          <p:nvPr/>
        </p:nvSpPr>
        <p:spPr bwMode="auto">
          <a:xfrm>
            <a:off x="3058443" y="1427512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YOUR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AccelApp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987612" y="454718"/>
            <a:ext cx="2932299" cy="3663990"/>
          </a:xfrm>
          <a:prstGeom prst="rect">
            <a:avLst/>
          </a:prstGeom>
          <a:solidFill>
            <a:srgbClr val="1C4680">
              <a:alpha val="67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kern="0" dirty="0">
                <a:solidFill>
                  <a:srgbClr val="77B800"/>
                </a:solidFill>
              </a:rPr>
              <a:t>How?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This afternoon’s “Building with Accelerator Framework”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Package available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Services to install, configure and train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Interested?...</a:t>
            </a:r>
          </a:p>
        </p:txBody>
      </p:sp>
    </p:spTree>
    <p:extLst>
      <p:ext uri="{BB962C8B-B14F-4D97-AF65-F5344CB8AC3E}">
        <p14:creationId xmlns:p14="http://schemas.microsoft.com/office/powerpoint/2010/main" val="3333773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-107576" y="-80682"/>
            <a:ext cx="9412941" cy="536985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567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4" y="514236"/>
            <a:ext cx="9016979" cy="40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6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8831"/>
            <a:ext cx="9234121" cy="295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https://visualfiles.ideas.aha.io/   VISUALFILES IDEAS PORTAL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93" y="401935"/>
            <a:ext cx="9234121" cy="26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8831"/>
            <a:ext cx="9234121" cy="295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https://visualfiles.ideas.aha.io/   VISUALFILES IDEAS PORTAL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93" y="401935"/>
            <a:ext cx="9234121" cy="26008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944" y="942888"/>
            <a:ext cx="7114232" cy="3808326"/>
          </a:xfrm>
          <a:solidFill>
            <a:schemeClr val="tx1">
              <a:alpha val="90000"/>
            </a:schemeClr>
          </a:solidFill>
        </p:spPr>
        <p:txBody>
          <a:bodyPr/>
          <a:lstStyle/>
          <a:p>
            <a:pPr marL="542925"/>
            <a:r>
              <a:rPr lang="en-GB" sz="3200" dirty="0">
                <a:solidFill>
                  <a:schemeClr val="bg1"/>
                </a:solidFill>
              </a:rPr>
              <a:t>Ideas portal live in July 2016</a:t>
            </a:r>
          </a:p>
          <a:p>
            <a:pPr marL="542925"/>
            <a:r>
              <a:rPr lang="en-GB" sz="3200" dirty="0">
                <a:solidFill>
                  <a:schemeClr val="bg1"/>
                </a:solidFill>
              </a:rPr>
              <a:t>202 transferred, 282 new!</a:t>
            </a:r>
          </a:p>
          <a:p>
            <a:pPr marL="542925"/>
            <a:r>
              <a:rPr lang="en-GB" sz="3200" dirty="0">
                <a:solidFill>
                  <a:schemeClr val="bg1"/>
                </a:solidFill>
              </a:rPr>
              <a:t>All triaged, 30% taken further, 50+ ideas ‘available or in development’</a:t>
            </a:r>
          </a:p>
          <a:p>
            <a:pPr marL="500049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317" y="3986559"/>
            <a:ext cx="4100596" cy="6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</a:t>
            </a:r>
            <a:r>
              <a:rPr lang="en-GB" dirty="0" smtClean="0"/>
              <a:t>FUTURE – </a:t>
            </a:r>
            <a:r>
              <a:rPr lang="en-GB" sz="2400" dirty="0" smtClean="0"/>
              <a:t>TRAINING </a:t>
            </a:r>
            <a:r>
              <a:rPr lang="en-GB" sz="2400" dirty="0"/>
              <a:t>&amp; </a:t>
            </a:r>
            <a:r>
              <a:rPr lang="en-GB" sz="2400" dirty="0" smtClean="0"/>
              <a:t>CERTIFICATION</a:t>
            </a:r>
            <a:endParaRPr lang="en-GB" dirty="0"/>
          </a:p>
        </p:txBody>
      </p:sp>
      <p:sp>
        <p:nvSpPr>
          <p:cNvPr id="9" name="Trapezoid 8"/>
          <p:cNvSpPr/>
          <p:nvPr/>
        </p:nvSpPr>
        <p:spPr bwMode="auto">
          <a:xfrm>
            <a:off x="2268548" y="1961401"/>
            <a:ext cx="4828230" cy="1439572"/>
          </a:xfrm>
          <a:prstGeom prst="trapezoid">
            <a:avLst>
              <a:gd name="adj" fmla="val 74631"/>
            </a:avLst>
          </a:prstGeom>
          <a:solidFill>
            <a:srgbClr val="C9DBB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GB" sz="2000">
              <a:latin typeface="Gill Sans MT" pitchFamily="34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3346104" y="170822"/>
            <a:ext cx="2682910" cy="1790579"/>
          </a:xfrm>
          <a:prstGeom prst="triangle">
            <a:avLst>
              <a:gd name="adj" fmla="val 49648"/>
            </a:avLst>
          </a:prstGeom>
          <a:solidFill>
            <a:srgbClr val="C9DBB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GB" sz="2000">
              <a:latin typeface="Gill Sans MT" pitchFamily="34" charset="0"/>
            </a:endParaRPr>
          </a:p>
        </p:txBody>
      </p:sp>
      <p:sp>
        <p:nvSpPr>
          <p:cNvPr id="43" name="Trapezoid 42"/>
          <p:cNvSpPr/>
          <p:nvPr/>
        </p:nvSpPr>
        <p:spPr bwMode="auto">
          <a:xfrm>
            <a:off x="1169925" y="3409049"/>
            <a:ext cx="7027149" cy="1470320"/>
          </a:xfrm>
          <a:prstGeom prst="trapezoid">
            <a:avLst>
              <a:gd name="adj" fmla="val 74631"/>
            </a:avLst>
          </a:prstGeom>
          <a:solidFill>
            <a:srgbClr val="C9DBB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GB" sz="2000">
              <a:latin typeface="Gill Sans MT" pitchFamily="34" charset="0"/>
            </a:endParaRPr>
          </a:p>
        </p:txBody>
      </p:sp>
      <p:sp>
        <p:nvSpPr>
          <p:cNvPr id="53" name="Up Arrow 52"/>
          <p:cNvSpPr/>
          <p:nvPr/>
        </p:nvSpPr>
        <p:spPr bwMode="auto">
          <a:xfrm>
            <a:off x="203331" y="703384"/>
            <a:ext cx="1153199" cy="3818374"/>
          </a:xfrm>
          <a:prstGeom prst="upArrow">
            <a:avLst>
              <a:gd name="adj1" fmla="val 34316"/>
              <a:gd name="adj2" fmla="val 63942"/>
            </a:avLst>
          </a:prstGeom>
          <a:solidFill>
            <a:srgbClr val="C9DBB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567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54" name="Rounded Rectangle 1"/>
          <p:cNvSpPr>
            <a:spLocks noChangeArrowheads="1"/>
          </p:cNvSpPr>
          <p:nvPr/>
        </p:nvSpPr>
        <p:spPr bwMode="auto">
          <a:xfrm>
            <a:off x="1518336" y="3955815"/>
            <a:ext cx="2044456" cy="441008"/>
          </a:xfrm>
          <a:prstGeom prst="roundRect">
            <a:avLst>
              <a:gd name="adj" fmla="val 16667"/>
            </a:avLst>
          </a:prstGeom>
          <a:solidFill>
            <a:srgbClr val="008A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Visualfiles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Foundation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ounded Rectangle 1"/>
          <p:cNvSpPr>
            <a:spLocks noChangeArrowheads="1"/>
          </p:cNvSpPr>
          <p:nvPr/>
        </p:nvSpPr>
        <p:spPr bwMode="auto">
          <a:xfrm>
            <a:off x="3664024" y="3955815"/>
            <a:ext cx="2044456" cy="44100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Visualfiles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Admin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ounded Rectangle 1"/>
          <p:cNvSpPr>
            <a:spLocks noChangeArrowheads="1"/>
          </p:cNvSpPr>
          <p:nvPr/>
        </p:nvSpPr>
        <p:spPr bwMode="auto">
          <a:xfrm>
            <a:off x="5806272" y="3946546"/>
            <a:ext cx="2044456" cy="441008"/>
          </a:xfrm>
          <a:prstGeom prst="roundRect">
            <a:avLst>
              <a:gd name="adj" fmla="val 16667"/>
            </a:avLst>
          </a:prstGeom>
          <a:solidFill>
            <a:srgbClr val="FF6509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Visualfiles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End User Prep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593984" y="2501028"/>
            <a:ext cx="1896343" cy="990627"/>
          </a:xfrm>
          <a:prstGeom prst="roundRect">
            <a:avLst/>
          </a:prstGeom>
          <a:solidFill>
            <a:srgbClr val="008A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Visualfiles Developer Modules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726116" y="3086694"/>
            <a:ext cx="284056" cy="264966"/>
          </a:xfrm>
          <a:prstGeom prst="roundRect">
            <a:avLst/>
          </a:prstGeom>
          <a:solidFill>
            <a:srgbClr val="008A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071359" y="3083507"/>
            <a:ext cx="284056" cy="264966"/>
          </a:xfrm>
          <a:prstGeom prst="roundRect">
            <a:avLst/>
          </a:prstGeom>
          <a:solidFill>
            <a:srgbClr val="008A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410047" y="3086694"/>
            <a:ext cx="284056" cy="264966"/>
          </a:xfrm>
          <a:prstGeom prst="roundRect">
            <a:avLst/>
          </a:prstGeom>
          <a:solidFill>
            <a:srgbClr val="008A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C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755290" y="3083507"/>
            <a:ext cx="284056" cy="264966"/>
          </a:xfrm>
          <a:prstGeom prst="roundRect">
            <a:avLst/>
          </a:prstGeom>
          <a:solidFill>
            <a:srgbClr val="008A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084742" y="3083507"/>
            <a:ext cx="284056" cy="264966"/>
          </a:xfrm>
          <a:prstGeom prst="roundRect">
            <a:avLst/>
          </a:prstGeom>
          <a:solidFill>
            <a:srgbClr val="008A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882178" y="2490979"/>
            <a:ext cx="1896343" cy="990627"/>
          </a:xfrm>
          <a:prstGeom prst="roundRect">
            <a:avLst/>
          </a:prstGeom>
          <a:solidFill>
            <a:srgbClr val="FF650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Visualfiles Business Support Modules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014310" y="3086693"/>
            <a:ext cx="284056" cy="264966"/>
          </a:xfrm>
          <a:prstGeom prst="roundRect">
            <a:avLst/>
          </a:prstGeom>
          <a:solidFill>
            <a:srgbClr val="FF650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359553" y="3083506"/>
            <a:ext cx="284056" cy="264966"/>
          </a:xfrm>
          <a:prstGeom prst="roundRect">
            <a:avLst/>
          </a:prstGeom>
          <a:solidFill>
            <a:srgbClr val="FF650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698241" y="3086693"/>
            <a:ext cx="284056" cy="264966"/>
          </a:xfrm>
          <a:prstGeom prst="roundRect">
            <a:avLst/>
          </a:prstGeom>
          <a:solidFill>
            <a:srgbClr val="FF650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C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043484" y="3083506"/>
            <a:ext cx="284056" cy="264966"/>
          </a:xfrm>
          <a:prstGeom prst="roundRect">
            <a:avLst/>
          </a:prstGeom>
          <a:solidFill>
            <a:srgbClr val="FF650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372936" y="3083506"/>
            <a:ext cx="284056" cy="264966"/>
          </a:xfrm>
          <a:prstGeom prst="roundRect">
            <a:avLst/>
          </a:prstGeom>
          <a:solidFill>
            <a:srgbClr val="FF650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738081" y="2501028"/>
            <a:ext cx="1896343" cy="990627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Visualfiles Admin Modules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870213" y="3086694"/>
            <a:ext cx="284056" cy="26496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215456" y="3083507"/>
            <a:ext cx="284056" cy="26496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554144" y="3086694"/>
            <a:ext cx="284056" cy="26496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C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899387" y="3083507"/>
            <a:ext cx="284056" cy="26496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228839" y="3083507"/>
            <a:ext cx="284056" cy="26496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90436" y="2302976"/>
            <a:ext cx="8064173" cy="1364666"/>
          </a:xfrm>
          <a:prstGeom prst="roundRect">
            <a:avLst/>
          </a:prstGeom>
          <a:noFill/>
          <a:ln w="254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5671"/>
                </a:solidFill>
                <a:effectLst/>
                <a:latin typeface="Gill Sans MT" pitchFamily="34" charset="0"/>
                <a:sym typeface="Gill Sans" charset="0"/>
              </a:rPr>
              <a:t>specialist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90436" y="3757524"/>
            <a:ext cx="8074221" cy="764233"/>
          </a:xfrm>
          <a:prstGeom prst="roundRect">
            <a:avLst/>
          </a:prstGeom>
          <a:noFill/>
          <a:ln w="254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5671"/>
                </a:solidFill>
                <a:effectLst/>
                <a:latin typeface="Gill Sans MT" pitchFamily="34" charset="0"/>
                <a:sym typeface="Gill Sans" charset="0"/>
              </a:rPr>
              <a:t>core</a:t>
            </a:r>
          </a:p>
        </p:txBody>
      </p:sp>
      <p:sp>
        <p:nvSpPr>
          <p:cNvPr id="82" name="6-Point Star 81"/>
          <p:cNvSpPr/>
          <p:nvPr/>
        </p:nvSpPr>
        <p:spPr bwMode="auto">
          <a:xfrm>
            <a:off x="1992390" y="403889"/>
            <a:ext cx="1671634" cy="1681758"/>
          </a:xfrm>
          <a:prstGeom prst="star6">
            <a:avLst>
              <a:gd name="adj" fmla="val 24229"/>
              <a:gd name="hf" fmla="val 115470"/>
            </a:avLst>
          </a:prstGeom>
          <a:solidFill>
            <a:srgbClr val="008A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1200" dirty="0">
                <a:solidFill>
                  <a:schemeClr val="lt1"/>
                </a:solidFill>
                <a:latin typeface="Calibri" panose="020F0502020204030204" pitchFamily="34" charset="0"/>
              </a:rPr>
              <a:t>Visualfiles Developer Expert</a:t>
            </a:r>
          </a:p>
        </p:txBody>
      </p:sp>
      <p:sp>
        <p:nvSpPr>
          <p:cNvPr id="83" name="6-Point Star 82"/>
          <p:cNvSpPr/>
          <p:nvPr/>
        </p:nvSpPr>
        <p:spPr bwMode="auto">
          <a:xfrm>
            <a:off x="3782798" y="401843"/>
            <a:ext cx="1692449" cy="1713588"/>
          </a:xfrm>
          <a:prstGeom prst="star6">
            <a:avLst>
              <a:gd name="adj" fmla="val 24229"/>
              <a:gd name="hf" fmla="val 115470"/>
            </a:avLst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1200" dirty="0">
                <a:solidFill>
                  <a:schemeClr val="lt1"/>
                </a:solidFill>
                <a:latin typeface="Calibri" panose="020F0502020204030204" pitchFamily="34" charset="0"/>
              </a:rPr>
              <a:t>Visualfiles Admin Expert</a:t>
            </a:r>
          </a:p>
        </p:txBody>
      </p:sp>
      <p:sp>
        <p:nvSpPr>
          <p:cNvPr id="84" name="6-Point Star 83"/>
          <p:cNvSpPr/>
          <p:nvPr/>
        </p:nvSpPr>
        <p:spPr bwMode="auto">
          <a:xfrm>
            <a:off x="5594021" y="402955"/>
            <a:ext cx="1692449" cy="1726035"/>
          </a:xfrm>
          <a:prstGeom prst="star6">
            <a:avLst>
              <a:gd name="adj" fmla="val 23566"/>
              <a:gd name="hf" fmla="val 115470"/>
            </a:avLst>
          </a:prstGeom>
          <a:solidFill>
            <a:srgbClr val="FF650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1200" dirty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rPr>
              <a:t>Visualfiles Business Support Expert</a:t>
            </a:r>
          </a:p>
        </p:txBody>
      </p:sp>
      <p:sp>
        <p:nvSpPr>
          <p:cNvPr id="85" name="Rounded Rectangle 1"/>
          <p:cNvSpPr>
            <a:spLocks noChangeArrowheads="1"/>
          </p:cNvSpPr>
          <p:nvPr/>
        </p:nvSpPr>
        <p:spPr bwMode="auto">
          <a:xfrm>
            <a:off x="1518336" y="3599059"/>
            <a:ext cx="6332392" cy="274114"/>
          </a:xfrm>
          <a:prstGeom prst="roundRect">
            <a:avLst>
              <a:gd name="adj" fmla="val 16667"/>
            </a:avLst>
          </a:prstGeom>
          <a:solidFill>
            <a:srgbClr val="C9DBB6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Validation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&amp; Certification (Theory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ounded Rectangle 1"/>
          <p:cNvSpPr>
            <a:spLocks noChangeArrowheads="1"/>
          </p:cNvSpPr>
          <p:nvPr/>
        </p:nvSpPr>
        <p:spPr bwMode="auto">
          <a:xfrm>
            <a:off x="1518336" y="2163099"/>
            <a:ext cx="6332392" cy="271822"/>
          </a:xfrm>
          <a:prstGeom prst="roundRect">
            <a:avLst>
              <a:gd name="adj" fmla="val 16667"/>
            </a:avLst>
          </a:prstGeom>
          <a:solidFill>
            <a:srgbClr val="C9DBB6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Validation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&amp; Certification (Theory &amp; Practica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l)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TOPICS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3" y="646207"/>
            <a:ext cx="3443333" cy="2519362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14068" y="366975"/>
            <a:ext cx="8281358" cy="44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GB" sz="3600" kern="0" dirty="0">
                <a:solidFill>
                  <a:schemeClr val="bg1"/>
                </a:solidFill>
              </a:rPr>
              <a:t>What’s new in Visualfiles</a:t>
            </a: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GB" sz="3600" kern="0" dirty="0">
                <a:solidFill>
                  <a:schemeClr val="bg1"/>
                </a:solidFill>
              </a:rPr>
              <a:t>Accelerators</a:t>
            </a: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GB" sz="3600" kern="0" dirty="0">
                <a:solidFill>
                  <a:schemeClr val="bg1"/>
                </a:solidFill>
              </a:rPr>
              <a:t>Your ideas</a:t>
            </a: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GB" sz="3600" kern="0" dirty="0">
                <a:solidFill>
                  <a:schemeClr val="bg1"/>
                </a:solidFill>
              </a:rPr>
              <a:t>Your training &amp; development</a:t>
            </a: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GB" sz="3600" kern="0" dirty="0">
                <a:solidFill>
                  <a:schemeClr val="bg1"/>
                </a:solidFill>
              </a:rPr>
              <a:t>Partner Ecosystem</a:t>
            </a: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GB" sz="3600" kern="0" dirty="0">
                <a:solidFill>
                  <a:schemeClr val="bg1"/>
                </a:solidFill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650340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Extending our relationships – new partners…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043083" y="1111624"/>
            <a:ext cx="3962400" cy="2537011"/>
          </a:xfrm>
          <a:prstGeom prst="wedgeRoundRectCallout">
            <a:avLst>
              <a:gd name="adj1" fmla="val -97550"/>
              <a:gd name="adj2" fmla="val -30037"/>
              <a:gd name="adj3" fmla="val 16667"/>
            </a:avLst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Data manipulation</a:t>
            </a:r>
            <a:r>
              <a:rPr kumimoji="0" lang="en-GB" sz="3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 &amp; reporting specialists with technical Progress skills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2680" y="597812"/>
            <a:ext cx="8304473" cy="124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kern="0" dirty="0"/>
              <a:t>Extending our relationships – new partners…</a:t>
            </a: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kern="0" dirty="0" err="1"/>
              <a:t>Maluma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751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Extending our relationships – new partners…</a:t>
            </a: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Maluma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Rubix</a:t>
            </a:r>
            <a:r>
              <a:rPr lang="en-GB" dirty="0"/>
              <a:t> 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043083" y="1111624"/>
            <a:ext cx="3962400" cy="2537011"/>
          </a:xfrm>
          <a:prstGeom prst="wedgeRoundRectCallout">
            <a:avLst>
              <a:gd name="adj1" fmla="val -107731"/>
              <a:gd name="adj2" fmla="val -5879"/>
              <a:gd name="adj3" fmla="val 16667"/>
            </a:avLst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Visualfiles</a:t>
            </a:r>
            <a:r>
              <a:rPr kumimoji="0" lang="en-GB" sz="3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 experts with </a:t>
            </a: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PI</a:t>
            </a:r>
            <a:r>
              <a:rPr kumimoji="0" lang="en-GB" sz="3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 &amp; </a:t>
            </a: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in</a:t>
            </a:r>
            <a:r>
              <a:rPr kumimoji="0" lang="en-GB" sz="3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surance experience: varied </a:t>
            </a:r>
            <a:r>
              <a:rPr lang="en-GB" sz="3200" dirty="0">
                <a:solidFill>
                  <a:schemeClr val="bg1"/>
                </a:solidFill>
                <a:latin typeface="Gill Sans MT" pitchFamily="34" charset="0"/>
              </a:rPr>
              <a:t>apps &amp; </a:t>
            </a:r>
            <a:r>
              <a:rPr kumimoji="0" lang="en-GB" sz="3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add-on solutions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65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Extending our relationships – new partners…</a:t>
            </a: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Maluma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Rubix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Software Cloud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043083" y="1111624"/>
            <a:ext cx="3962400" cy="2537011"/>
          </a:xfrm>
          <a:prstGeom prst="wedgeRoundRectCallout">
            <a:avLst>
              <a:gd name="adj1" fmla="val -72876"/>
              <a:gd name="adj2" fmla="val 19540"/>
              <a:gd name="adj3" fmla="val 16667"/>
            </a:avLst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Experts in cloud and Microsoft technologies</a:t>
            </a:r>
          </a:p>
        </p:txBody>
      </p:sp>
    </p:spTree>
    <p:extLst>
      <p:ext uri="{BB962C8B-B14F-4D97-AF65-F5344CB8AC3E}">
        <p14:creationId xmlns:p14="http://schemas.microsoft.com/office/powerpoint/2010/main" val="358090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Extending our relationships – new partners…</a:t>
            </a: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Maluma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Rubix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Software Cloud</a:t>
            </a: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Squared Bracket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043083" y="1111624"/>
            <a:ext cx="3962400" cy="2537011"/>
          </a:xfrm>
          <a:prstGeom prst="wedgeRoundRectCallout">
            <a:avLst>
              <a:gd name="adj1" fmla="val -69702"/>
              <a:gd name="adj2" fmla="val 46727"/>
              <a:gd name="adj3" fmla="val 16667"/>
            </a:avLst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Scottish partner with extensive Visualfiles development &amp; admin experience</a:t>
            </a:r>
          </a:p>
        </p:txBody>
      </p:sp>
    </p:spTree>
    <p:extLst>
      <p:ext uri="{BB962C8B-B14F-4D97-AF65-F5344CB8AC3E}">
        <p14:creationId xmlns:p14="http://schemas.microsoft.com/office/powerpoint/2010/main" val="2751610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media.licdn.com/mpr/mpr/shrinknp_800_800/AAEAAQAAAAAAAAMfAAAAJDAzYjc4YmRmLWJiMTctNDRlMC1iZDQ3LTRkYzViMjAzZjA0Zg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231393" y="527244"/>
            <a:ext cx="2748556" cy="35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BEGAN IN 2016 CONTINUES IN </a:t>
            </a:r>
            <a:r>
              <a:rPr lang="en-GB" dirty="0"/>
              <a:t>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4354" y="940996"/>
            <a:ext cx="3295478" cy="333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"/>
              </a:spcAft>
            </a:pPr>
            <a:r>
              <a:rPr lang="en-GB" sz="1200" b="1" dirty="0">
                <a:solidFill>
                  <a:srgbClr val="FF0000"/>
                </a:solidFill>
                <a:latin typeface="Calibri"/>
                <a:cs typeface="Calibri"/>
              </a:rPr>
              <a:t>DOCUMENT PRODUCTION &amp; MANAGEMENT</a:t>
            </a:r>
          </a:p>
          <a:p>
            <a:pPr>
              <a:spcAft>
                <a:spcPts val="750"/>
              </a:spcAft>
            </a:pPr>
            <a:r>
              <a:rPr lang="en-GB" sz="1200" b="1" dirty="0">
                <a:solidFill>
                  <a:srgbClr val="FF0000"/>
                </a:solidFill>
                <a:latin typeface="Calibri"/>
                <a:cs typeface="Calibri"/>
              </a:rPr>
              <a:t>INTEGRATIONS &amp; CERTIFICATIONS</a:t>
            </a:r>
          </a:p>
          <a:p>
            <a:pPr>
              <a:spcAft>
                <a:spcPts val="750"/>
              </a:spcAft>
            </a:pPr>
            <a:r>
              <a:rPr lang="en-GB" sz="1200" b="1" dirty="0">
                <a:solidFill>
                  <a:srgbClr val="FF0000"/>
                </a:solidFill>
                <a:latin typeface="Calibri"/>
                <a:cs typeface="Calibri"/>
              </a:rPr>
              <a:t>DELIVERY OF SIMPLIFIED WORKFLOW FRAMEWORK &amp; ACCELERATORS</a:t>
            </a:r>
          </a:p>
          <a:p>
            <a:pPr>
              <a:spcAft>
                <a:spcPts val="750"/>
              </a:spcAft>
            </a:pPr>
            <a:r>
              <a:rPr lang="en-GB" sz="1200" dirty="0">
                <a:solidFill>
                  <a:srgbClr val="6D6F71"/>
                </a:solidFill>
                <a:latin typeface="Calibri"/>
                <a:cs typeface="Calibri"/>
              </a:rPr>
              <a:t>“OPENING UP VISUALFILES” CONTINUES</a:t>
            </a:r>
          </a:p>
          <a:p>
            <a:pPr marL="128588" indent="-128588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6D6F71"/>
                </a:solidFill>
                <a:latin typeface="Calibri"/>
                <a:cs typeface="Calibri"/>
              </a:rPr>
              <a:t>SDK &amp; MICROSOFT DEVELOPMENT</a:t>
            </a:r>
          </a:p>
          <a:p>
            <a:pPr>
              <a:spcAft>
                <a:spcPts val="750"/>
              </a:spcAft>
            </a:pPr>
            <a:r>
              <a:rPr lang="en-GB" sz="1200" dirty="0">
                <a:solidFill>
                  <a:srgbClr val="6D6F71"/>
                </a:solidFill>
                <a:latin typeface="Calibri"/>
                <a:cs typeface="Calibri"/>
              </a:rPr>
              <a:t>OFFICE TOOLS FOR VISUALFILES</a:t>
            </a:r>
          </a:p>
          <a:p>
            <a:pPr>
              <a:spcAft>
                <a:spcPts val="750"/>
              </a:spcAft>
            </a:pPr>
            <a:r>
              <a:rPr lang="en-GB" sz="1200" dirty="0">
                <a:solidFill>
                  <a:srgbClr val="6D6F71"/>
                </a:solidFill>
                <a:latin typeface="Calibri"/>
                <a:cs typeface="Calibri"/>
              </a:rPr>
              <a:t>DIGITAL TRANSFORMATION TECHNOLOGIES</a:t>
            </a:r>
          </a:p>
          <a:p>
            <a:pPr marL="128588" indent="-128588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205979" algn="l"/>
              </a:tabLst>
            </a:pPr>
            <a:r>
              <a:rPr lang="en-GB" sz="1200" b="1" dirty="0">
                <a:solidFill>
                  <a:srgbClr val="FF0000"/>
                </a:solidFill>
                <a:latin typeface="Calibri"/>
                <a:cs typeface="Calibri"/>
              </a:rPr>
              <a:t>MOBILE/ONLINE</a:t>
            </a:r>
          </a:p>
          <a:p>
            <a:pPr marL="128588" indent="-128588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205979" algn="l"/>
              </a:tabLst>
            </a:pPr>
            <a:r>
              <a:rPr lang="en-GB" sz="1200" b="1" dirty="0">
                <a:solidFill>
                  <a:srgbClr val="FF0000"/>
                </a:solidFill>
                <a:latin typeface="Calibri"/>
                <a:cs typeface="Calibri"/>
              </a:rPr>
              <a:t>ANALYTICS</a:t>
            </a:r>
          </a:p>
          <a:p>
            <a:pPr marL="128588" indent="-128588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205979" algn="l"/>
              </a:tabLst>
            </a:pPr>
            <a:r>
              <a:rPr lang="en-GB" sz="1200" dirty="0">
                <a:solidFill>
                  <a:srgbClr val="6D6F71"/>
                </a:solidFill>
                <a:latin typeface="Calibri"/>
                <a:cs typeface="Calibri"/>
              </a:rPr>
              <a:t>CLOUD</a:t>
            </a:r>
            <a:endParaRPr lang="en-GB" sz="1050" dirty="0">
              <a:solidFill>
                <a:srgbClr val="6D6F71"/>
              </a:solidFill>
              <a:latin typeface="Calibri"/>
              <a:cs typeface="Calibri"/>
            </a:endParaRPr>
          </a:p>
          <a:p>
            <a:pPr marL="128588" indent="-128588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205979" algn="l"/>
              </a:tabLst>
            </a:pPr>
            <a:r>
              <a:rPr lang="en-GB" sz="1200" dirty="0">
                <a:solidFill>
                  <a:srgbClr val="6D6F71"/>
                </a:solidFill>
                <a:latin typeface="Calibri"/>
                <a:cs typeface="Calibri"/>
              </a:rPr>
              <a:t>SOCIAL BUSINESS (COLLABORATION)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886" y="689544"/>
            <a:ext cx="5046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following areas are the focus for ongoing roadmap activity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29151" y="630722"/>
            <a:ext cx="2529744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6847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i="1" dirty="0"/>
              <a:t>Note: This represents LexisNexis’s current view of its product direction and should not be interpreted as a commitment on the part of LexisNexis</a:t>
            </a:r>
            <a:r>
              <a:rPr lang="en-GB" sz="600" i="1" dirty="0" smtClean="0"/>
              <a:t>.</a:t>
            </a:r>
          </a:p>
          <a:p>
            <a:pPr algn="r" defTabSz="6847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i="1" dirty="0"/>
              <a:t/>
            </a:r>
            <a:br>
              <a:rPr lang="en-GB" sz="600" i="1" dirty="0"/>
            </a:br>
            <a:r>
              <a:rPr lang="en-GB" sz="600" i="1" dirty="0"/>
              <a:t>Until LexisNexis releases any version of this software in a particular country, product availability, features and dates are subject to change without notice. </a:t>
            </a:r>
            <a:endParaRPr lang="en-US" sz="150" i="1" dirty="0"/>
          </a:p>
        </p:txBody>
      </p:sp>
    </p:spTree>
    <p:extLst>
      <p:ext uri="{BB962C8B-B14F-4D97-AF65-F5344CB8AC3E}">
        <p14:creationId xmlns:p14="http://schemas.microsoft.com/office/powerpoint/2010/main" val="725417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NEAR TERM FOCUS ON…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429151" y="630722"/>
            <a:ext cx="2529744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6847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i="1" dirty="0"/>
              <a:t>Note: This represents LexisNexis’s current view of its product direction and should not be interpreted as a commitment on the part of LexisNexis</a:t>
            </a:r>
            <a:r>
              <a:rPr lang="en-GB" sz="600" i="1" dirty="0" smtClean="0"/>
              <a:t>.</a:t>
            </a:r>
          </a:p>
          <a:p>
            <a:pPr algn="r" defTabSz="6847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i="1" dirty="0"/>
              <a:t/>
            </a:r>
            <a:br>
              <a:rPr lang="en-GB" sz="600" i="1" dirty="0"/>
            </a:br>
            <a:r>
              <a:rPr lang="en-GB" sz="600" i="1" dirty="0"/>
              <a:t>Until LexisNexis releases any version of this software in a particular country, product availability, features and dates are subject to change without notice. </a:t>
            </a:r>
            <a:endParaRPr lang="en-US" sz="150" i="1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179295" y="493603"/>
            <a:ext cx="5570183" cy="339448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marL="0" indent="85725"/>
            <a:r>
              <a:rPr lang="en-GB" kern="0" dirty="0"/>
              <a:t>MICROSOFT OFFICE INTEGRATION</a:t>
            </a:r>
          </a:p>
          <a:p>
            <a:pPr marL="0" indent="85725"/>
            <a:r>
              <a:rPr lang="en-GB" kern="0" dirty="0"/>
              <a:t>FRAMEWORK &amp; ACCELERATORS</a:t>
            </a:r>
          </a:p>
          <a:p>
            <a:pPr marL="0" indent="85725"/>
            <a:r>
              <a:rPr lang="en-GB" kern="0" dirty="0"/>
              <a:t>IDEA PORTAL FAVOURITES</a:t>
            </a:r>
          </a:p>
          <a:p>
            <a:pPr marL="0" indent="85725"/>
            <a:r>
              <a:rPr lang="en-GB" kern="0" dirty="0"/>
              <a:t>DEVELOPER TOOLS</a:t>
            </a:r>
          </a:p>
          <a:p>
            <a:pPr marL="0" indent="85725"/>
            <a:r>
              <a:rPr lang="en-GB" kern="0" dirty="0"/>
              <a:t>CERTIFICATIONS</a:t>
            </a:r>
          </a:p>
          <a:p>
            <a:pPr marL="0" indent="85725"/>
            <a:r>
              <a:rPr lang="en-GB" kern="0" dirty="0"/>
              <a:t>ONGOING </a:t>
            </a:r>
            <a:r>
              <a:rPr lang="en-GB" kern="0" dirty="0" smtClean="0"/>
              <a:t>SUPPORT</a:t>
            </a:r>
            <a:endParaRPr lang="en-GB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832" y="1691171"/>
            <a:ext cx="4909161" cy="336170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7520137" y="2190848"/>
            <a:ext cx="703350" cy="83454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41135" y="4240184"/>
            <a:ext cx="708343" cy="77763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4023" y="2278343"/>
            <a:ext cx="33663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V3.7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6990" y="4309080"/>
            <a:ext cx="33663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V3.8</a:t>
            </a:r>
          </a:p>
        </p:txBody>
      </p:sp>
    </p:spTree>
    <p:extLst>
      <p:ext uri="{BB962C8B-B14F-4D97-AF65-F5344CB8AC3E}">
        <p14:creationId xmlns:p14="http://schemas.microsoft.com/office/powerpoint/2010/main" val="233629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TIME – RELEASE FREQUENCY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" y="427935"/>
            <a:ext cx="9072880" cy="86602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2400" kern="0" dirty="0"/>
              <a:t>HOW FREQUENTLY WOULD YOU LIKE US TO RELEASE NEW VERSIONS OF VISUALFILES? – CURRENTLY 2 PER YEAR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4602480"/>
            <a:ext cx="9144000" cy="54102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567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3836894" cy="40767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196222" y="2807283"/>
            <a:ext cx="3640672" cy="457200"/>
          </a:xfrm>
          <a:prstGeom prst="roundRect">
            <a:avLst/>
          </a:prstGeom>
          <a:solidFill>
            <a:srgbClr val="1673D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A:	MORE FREQUENTLY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6221" y="3354969"/>
            <a:ext cx="3640673" cy="457200"/>
          </a:xfrm>
          <a:prstGeom prst="roundRect">
            <a:avLst/>
          </a:prstGeom>
          <a:solidFill>
            <a:srgbClr val="008A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B:	LESS FREQUENTLY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6221" y="3902655"/>
            <a:ext cx="3640673" cy="457200"/>
          </a:xfrm>
          <a:prstGeom prst="roundRect">
            <a:avLst/>
          </a:prstGeom>
          <a:solidFill>
            <a:srgbClr val="8D0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C:	IT’S ABOUT RIGHT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96221" y="4450341"/>
            <a:ext cx="3640673" cy="457200"/>
          </a:xfrm>
          <a:prstGeom prst="roundRect">
            <a:avLst/>
          </a:prstGeom>
          <a:solidFill>
            <a:srgbClr val="FD5C0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D:	IT MAKES NO DIFFERENCE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572" y="1735664"/>
            <a:ext cx="3828428" cy="2921113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7192006" y="1452776"/>
            <a:ext cx="1880875" cy="38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2000" kern="0" dirty="0" smtClean="0"/>
              <a:t>102 responses</a:t>
            </a:r>
            <a:endParaRPr lang="en-GB" sz="2000" kern="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5414008" y="4668851"/>
            <a:ext cx="3526307" cy="3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kern="0" dirty="0"/>
              <a:t> </a:t>
            </a:r>
            <a:r>
              <a:rPr lang="en-GB" sz="2000" kern="0" dirty="0" smtClean="0"/>
              <a:t>    9             10            54           15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5393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314" y="1399243"/>
            <a:ext cx="4936732" cy="36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30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Image result for disclai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2157"/>
            <a:ext cx="9144000" cy="403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608" y="764329"/>
            <a:ext cx="8793664" cy="34163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I share today reflects our current thinking, but the information may include early ideas and so may be subject to change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 includes information about </a:t>
            </a:r>
            <a:r>
              <a:rPr lang="en-US" sz="24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potential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future products and/or product enhancements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Any future products we ultimately deliver may be materially different from what I present today!</a:t>
            </a:r>
          </a:p>
          <a:p>
            <a:pPr algn="ctr">
              <a:defRPr/>
            </a:pPr>
            <a:endParaRPr lang="en-US" sz="1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sz="12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Please do not communicate this information outside your </a:t>
            </a:r>
            <a:r>
              <a:rPr lang="en-US" sz="1200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organisation</a:t>
            </a:r>
            <a:r>
              <a:rPr lang="en-US" sz="12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without our prior written approval</a:t>
            </a:r>
          </a:p>
        </p:txBody>
      </p:sp>
    </p:spTree>
    <p:extLst>
      <p:ext uri="{BB962C8B-B14F-4D97-AF65-F5344CB8AC3E}">
        <p14:creationId xmlns:p14="http://schemas.microsoft.com/office/powerpoint/2010/main" val="66007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3836894" cy="40767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0" y="4602480"/>
            <a:ext cx="9144000" cy="54102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567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TIME – YOUR LIVE VERSION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0" y="427935"/>
            <a:ext cx="9072880" cy="4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kern="0" dirty="0"/>
              <a:t>WHAT VERSION OF VISUALFILES ARE YOU RUNNING IN LIVE?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95124" y="2411390"/>
            <a:ext cx="3640672" cy="457200"/>
          </a:xfrm>
          <a:prstGeom prst="roundRect">
            <a:avLst/>
          </a:prstGeom>
          <a:solidFill>
            <a:srgbClr val="1673D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A:	Visualfiles v2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5123" y="2959076"/>
            <a:ext cx="3640673" cy="457200"/>
          </a:xfrm>
          <a:prstGeom prst="roundRect">
            <a:avLst/>
          </a:prstGeom>
          <a:solidFill>
            <a:srgbClr val="008A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B:	 Visualfiles v3.0 – v3.3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5123" y="3506762"/>
            <a:ext cx="3640673" cy="457200"/>
          </a:xfrm>
          <a:prstGeom prst="roundRect">
            <a:avLst/>
          </a:prstGeom>
          <a:solidFill>
            <a:srgbClr val="8D0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C:	 Visualfiles v3.4 – v3.5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95123" y="4054448"/>
            <a:ext cx="3640673" cy="457200"/>
          </a:xfrm>
          <a:prstGeom prst="roundRect">
            <a:avLst/>
          </a:prstGeom>
          <a:solidFill>
            <a:srgbClr val="FD5C0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D:	SolCase and proud!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95123" y="4602134"/>
            <a:ext cx="3640673" cy="457200"/>
          </a:xfrm>
          <a:prstGeom prst="roundRect">
            <a:avLst/>
          </a:prstGeom>
          <a:solidFill>
            <a:srgbClr val="E86E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60363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E:	No idea!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097" y="1441769"/>
            <a:ext cx="3992509" cy="3034614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6479522" y="1429862"/>
            <a:ext cx="2058913" cy="4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kern="0" dirty="0" smtClean="0"/>
              <a:t>80 responses</a:t>
            </a:r>
            <a:endParaRPr lang="en-GB" kern="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4691265" y="4474306"/>
            <a:ext cx="3992509" cy="37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kern="0" dirty="0"/>
              <a:t> </a:t>
            </a:r>
            <a:r>
              <a:rPr lang="en-GB" sz="2000" kern="0" dirty="0" smtClean="0"/>
              <a:t>   22          24         19         7            2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876461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release timeline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815"/>
            <a:ext cx="9144000" cy="46186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55188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hlinkClick r:id="rId4"/>
              </a:rPr>
              <a:t>http://</a:t>
            </a:r>
            <a:r>
              <a:rPr lang="en-GB" sz="900" dirty="0" smtClean="0">
                <a:hlinkClick r:id="rId4"/>
              </a:rPr>
              <a:t>cdn.knightlab.com/libs/timeline3/latest/embed/index.html?source=1ryhemM8lYXydy2904_rWXx5_jcBAJqvqbc2or6xPNzQ&amp;font=Default&amp;lang=en&amp;initial_zoom=0&amp;height=700</a:t>
            </a:r>
            <a:r>
              <a:rPr lang="en-GB" sz="900" dirty="0" smtClean="0"/>
              <a:t>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52999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RELEASE TIMELINE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11642"/>
              </p:ext>
            </p:extLst>
          </p:nvPr>
        </p:nvGraphicFramePr>
        <p:xfrm>
          <a:off x="4638337" y="547017"/>
          <a:ext cx="2166471" cy="32128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2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2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21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169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+mn-cs"/>
                        </a:rPr>
                        <a:t>Q4 2016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830"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132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50"/>
                        </a:spcAft>
                        <a:defRPr/>
                      </a:pPr>
                      <a:endParaRPr lang="en-US" sz="800" b="1" kern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Gill Sans" charset="0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76808"/>
              </p:ext>
            </p:extLst>
          </p:nvPr>
        </p:nvGraphicFramePr>
        <p:xfrm>
          <a:off x="92722" y="547017"/>
          <a:ext cx="4330866" cy="32128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18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18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18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18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18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18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9169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+mn-cs"/>
                        </a:rPr>
                        <a:t>Q1 2016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Q2 2016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830"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132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50"/>
                        </a:spcAft>
                        <a:defRPr/>
                      </a:pPr>
                      <a:endParaRPr lang="en-US" sz="800" b="1" kern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Gill Sans" charset="0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50"/>
                        </a:spcAft>
                        <a:defRPr/>
                      </a:pPr>
                      <a:endParaRPr lang="en-US" sz="800" b="1" kern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Gill Sans" charset="0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50"/>
                        </a:spcAft>
                        <a:defRPr/>
                      </a:pPr>
                      <a:endParaRPr lang="en-US" sz="800" b="1" kern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Gill Sans" charset="0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50"/>
                        </a:spcAft>
                        <a:defRPr/>
                      </a:pPr>
                      <a:endParaRPr lang="en-US" sz="800" b="1" kern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Gill Sans" charset="0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36855" y="944978"/>
            <a:ext cx="2044276" cy="3231556"/>
            <a:chOff x="6025281" y="1212805"/>
            <a:chExt cx="3196830" cy="4308741"/>
          </a:xfrm>
        </p:grpSpPr>
        <p:sp>
          <p:nvSpPr>
            <p:cNvPr id="7" name="Rectangle 83"/>
            <p:cNvSpPr>
              <a:spLocks noChangeArrowheads="1"/>
            </p:cNvSpPr>
            <p:nvPr/>
          </p:nvSpPr>
          <p:spPr bwMode="auto">
            <a:xfrm>
              <a:off x="6204051" y="1868454"/>
              <a:ext cx="3018060" cy="3653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162" tIns="18081" rIns="36162" bIns="18081">
              <a:spAutoFit/>
            </a:bodyPr>
            <a:lstStyle/>
            <a:p>
              <a:pPr>
                <a:spcAft>
                  <a:spcPts val="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Data Security Configuration</a:t>
              </a:r>
            </a:p>
            <a:p>
              <a:pPr marL="177800" indent="-128588">
                <a:lnSpc>
                  <a:spcPct val="90000"/>
                </a:lnSpc>
                <a:spcAft>
                  <a:spcPts val="45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Calibri"/>
                </a:rPr>
                <a:t>Secure your data at rest &amp; in transit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Basic Document Preview</a:t>
              </a:r>
            </a:p>
            <a:p>
              <a:pPr marL="177800" indent="-128588">
                <a:lnSpc>
                  <a:spcPct val="90000"/>
                </a:lnSpc>
                <a:spcAft>
                  <a:spcPts val="45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Calibri"/>
                </a:rPr>
                <a:t>View</a:t>
              </a:r>
              <a:r>
                <a:rPr lang="en-GB" sz="1000" kern="0" dirty="0">
                  <a:solidFill>
                    <a:sysClr val="windowText" lastClr="000000"/>
                  </a:solidFill>
                  <a:latin typeface="Calibri"/>
                </a:rPr>
                <a:t> </a:t>
              </a:r>
              <a:r>
                <a:rPr lang="en-GB" sz="1000" kern="0" dirty="0">
                  <a:solidFill>
                    <a:prstClr val="black"/>
                  </a:solidFill>
                  <a:latin typeface="Calibri"/>
                </a:rPr>
                <a:t>History</a:t>
              </a:r>
              <a:r>
                <a:rPr lang="en-GB" sz="1000" kern="0" dirty="0">
                  <a:solidFill>
                    <a:sysClr val="windowText" lastClr="000000"/>
                  </a:solidFill>
                  <a:latin typeface="Calibri"/>
                </a:rPr>
                <a:t> documents without opening them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SOS Contact Integration</a:t>
              </a:r>
            </a:p>
            <a:p>
              <a:pPr marL="177800" indent="-128588">
                <a:lnSpc>
                  <a:spcPct val="90000"/>
                </a:lnSpc>
                <a:spcAft>
                  <a:spcPts val="45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Calibri"/>
                </a:rPr>
                <a:t>Multiple contact integration for SOS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Real-time SQL Data (Pro2SQL) Beta</a:t>
              </a:r>
            </a:p>
            <a:p>
              <a:pPr marL="177800" indent="-128588">
                <a:spcAft>
                  <a:spcPts val="225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Calibri"/>
                </a:rPr>
                <a:t>Power your BI requirements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Visualfiles Installer Improvements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Windows 10 certification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>
                  <a:solidFill>
                    <a:sysClr val="windowText" lastClr="000000"/>
                  </a:solidFill>
                  <a:latin typeface="Calibri"/>
                </a:rPr>
                <a:t>Minor enhancement requests/bug fixes</a:t>
              </a:r>
            </a:p>
            <a:p>
              <a:pPr>
                <a:lnSpc>
                  <a:spcPct val="90000"/>
                </a:lnSpc>
                <a:defRPr/>
              </a:pPr>
              <a:endParaRPr lang="en-GB" sz="1000" kern="0" dirty="0">
                <a:solidFill>
                  <a:srgbClr val="FFC000"/>
                </a:solidFill>
                <a:latin typeface="Calibri"/>
              </a:endParaRPr>
            </a:p>
          </p:txBody>
        </p:sp>
        <p:sp>
          <p:nvSpPr>
            <p:cNvPr id="8" name="Pentagon 71"/>
            <p:cNvSpPr>
              <a:spLocks noChangeArrowheads="1"/>
            </p:cNvSpPr>
            <p:nvPr/>
          </p:nvSpPr>
          <p:spPr bwMode="auto">
            <a:xfrm>
              <a:off x="6025281" y="1212805"/>
              <a:ext cx="3164211" cy="641641"/>
            </a:xfrm>
            <a:prstGeom prst="homePlate">
              <a:avLst>
                <a:gd name="adj" fmla="val 76664"/>
              </a:avLst>
            </a:prstGeom>
            <a:solidFill>
              <a:srgbClr val="00B05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25718" tIns="25717" rIns="51433" bIns="25717" numCol="1" rtlCol="0" anchor="t" anchorCtr="0" compatLnSpc="1">
              <a:prstTxWarp prst="textNoShape">
                <a:avLst/>
              </a:prstTxWarp>
            </a:bodyPr>
            <a:lstStyle/>
            <a:p>
              <a:pPr defTabSz="514181"/>
              <a:r>
                <a:rPr lang="en-GB" sz="1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Visualfiles v3.3</a:t>
              </a:r>
            </a:p>
            <a:p>
              <a:pPr defTabSz="514181"/>
              <a:r>
                <a:rPr lang="en-GB" sz="1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(Mar 16)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50296" y="944978"/>
            <a:ext cx="2023200" cy="2793309"/>
            <a:chOff x="6030311" y="1222618"/>
            <a:chExt cx="3387995" cy="3724411"/>
          </a:xfrm>
        </p:grpSpPr>
        <p:sp>
          <p:nvSpPr>
            <p:cNvPr id="10" name="Rectangle 83"/>
            <p:cNvSpPr>
              <a:spLocks noChangeArrowheads="1"/>
            </p:cNvSpPr>
            <p:nvPr/>
          </p:nvSpPr>
          <p:spPr bwMode="auto">
            <a:xfrm>
              <a:off x="6204052" y="1868454"/>
              <a:ext cx="3086885" cy="307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162" tIns="18081" rIns="36162" bIns="18081">
              <a:spAutoFit/>
            </a:bodyPr>
            <a:lstStyle/>
            <a:p>
              <a:pPr>
                <a:spcAft>
                  <a:spcPts val="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Real-time SQL Data Repository (Pro2SQL) Early Adopter</a:t>
              </a:r>
            </a:p>
            <a:p>
              <a:pPr marL="271463" indent="-128588">
                <a:spcAft>
                  <a:spcPts val="225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Calibri"/>
                </a:rPr>
                <a:t>Power your BI requirements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GB" sz="1000" b="1" kern="0" dirty="0" err="1">
                  <a:solidFill>
                    <a:prstClr val="black"/>
                  </a:solidFill>
                  <a:latin typeface="Calibri"/>
                </a:rPr>
                <a:t>LexisSmart</a:t>
              </a: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 Forms Enhancements</a:t>
              </a:r>
            </a:p>
            <a:p>
              <a:pPr marL="271463" indent="-128588">
                <a:lnSpc>
                  <a:spcPct val="90000"/>
                </a:lnSpc>
                <a:spcAft>
                  <a:spcPts val="45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Calibri"/>
                </a:rPr>
                <a:t>Further improvements to functionality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Outlook Plus Improvements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Office 2016 Certification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 err="1">
                  <a:solidFill>
                    <a:prstClr val="black"/>
                  </a:solidFill>
                  <a:latin typeface="Calibri"/>
                </a:rPr>
                <a:t>iManage</a:t>
              </a: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 9.3 Certification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>
                  <a:solidFill>
                    <a:sysClr val="windowText" lastClr="000000"/>
                  </a:solidFill>
                  <a:latin typeface="Calibri"/>
                </a:rPr>
                <a:t>SDK Licensing Enhancements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>
                  <a:solidFill>
                    <a:sysClr val="windowText" lastClr="000000"/>
                  </a:solidFill>
                  <a:latin typeface="Calibri"/>
                </a:rPr>
                <a:t>Minor enhancement requests/bug fixes</a:t>
              </a:r>
            </a:p>
            <a:p>
              <a:pPr>
                <a:lnSpc>
                  <a:spcPct val="90000"/>
                </a:lnSpc>
                <a:defRPr/>
              </a:pPr>
              <a:endParaRPr lang="en-GB" sz="1000" kern="0" dirty="0">
                <a:solidFill>
                  <a:srgbClr val="FFC000"/>
                </a:solidFill>
                <a:latin typeface="Calibri"/>
              </a:endParaRPr>
            </a:p>
          </p:txBody>
        </p:sp>
        <p:sp>
          <p:nvSpPr>
            <p:cNvPr id="11" name="Pentagon 71"/>
            <p:cNvSpPr>
              <a:spLocks noChangeArrowheads="1"/>
            </p:cNvSpPr>
            <p:nvPr/>
          </p:nvSpPr>
          <p:spPr bwMode="auto">
            <a:xfrm>
              <a:off x="6030311" y="1222618"/>
              <a:ext cx="3387995" cy="641641"/>
            </a:xfrm>
            <a:prstGeom prst="homePlate">
              <a:avLst>
                <a:gd name="adj" fmla="val 7666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25718" tIns="25717" rIns="51433" bIns="25717" numCol="1" rtlCol="0" anchor="t" anchorCtr="0" compatLnSpc="1">
              <a:prstTxWarp prst="textNoShape">
                <a:avLst/>
              </a:prstTxWarp>
            </a:bodyPr>
            <a:lstStyle/>
            <a:p>
              <a:pPr defTabSz="514181"/>
              <a:r>
                <a:rPr lang="en-GB" sz="1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Visualfiles v3.4</a:t>
              </a:r>
            </a:p>
            <a:p>
              <a:pPr defTabSz="514181"/>
              <a:r>
                <a:rPr lang="en-GB" sz="1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(Jun 16)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00865" y="943982"/>
            <a:ext cx="2023200" cy="1476962"/>
            <a:chOff x="6031475" y="1211477"/>
            <a:chExt cx="3432037" cy="1969280"/>
          </a:xfrm>
        </p:grpSpPr>
        <p:sp>
          <p:nvSpPr>
            <p:cNvPr id="13" name="Rectangle 83"/>
            <p:cNvSpPr>
              <a:spLocks noChangeArrowheads="1"/>
            </p:cNvSpPr>
            <p:nvPr/>
          </p:nvSpPr>
          <p:spPr bwMode="auto">
            <a:xfrm>
              <a:off x="6204051" y="1900965"/>
              <a:ext cx="3086886" cy="1279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162" tIns="18081" rIns="36162" bIns="18081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“Consolidation release”</a:t>
              </a:r>
            </a:p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Minor enhancements including Visualfiles Online</a:t>
              </a:r>
              <a:endParaRPr lang="en-GB" sz="1000" b="1" kern="0" dirty="0">
                <a:solidFill>
                  <a:sysClr val="windowText" lastClr="000000"/>
                </a:solidFill>
                <a:latin typeface="Calibri"/>
              </a:endParaRPr>
            </a:p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sysClr val="windowText" lastClr="000000"/>
                  </a:solidFill>
                  <a:latin typeface="Calibri"/>
                </a:rPr>
                <a:t>60+ bug fixes</a:t>
              </a:r>
            </a:p>
            <a:p>
              <a:pPr>
                <a:spcAft>
                  <a:spcPts val="0"/>
                </a:spcAft>
                <a:defRPr/>
              </a:pPr>
              <a:endParaRPr lang="en-GB" sz="10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Pentagon 71"/>
            <p:cNvSpPr>
              <a:spLocks noChangeArrowheads="1"/>
            </p:cNvSpPr>
            <p:nvPr/>
          </p:nvSpPr>
          <p:spPr bwMode="auto">
            <a:xfrm>
              <a:off x="6031475" y="1211477"/>
              <a:ext cx="3432037" cy="641642"/>
            </a:xfrm>
            <a:prstGeom prst="homePlate">
              <a:avLst>
                <a:gd name="adj" fmla="val 76664"/>
              </a:avLst>
            </a:prstGeom>
            <a:solidFill>
              <a:srgbClr val="00B0F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25718" tIns="25717" rIns="51433" bIns="25717" numCol="1" rtlCol="0" anchor="t" anchorCtr="0" compatLnSpc="1">
              <a:prstTxWarp prst="textNoShape">
                <a:avLst/>
              </a:prstTxWarp>
            </a:bodyPr>
            <a:lstStyle/>
            <a:p>
              <a:pPr defTabSz="514181"/>
              <a:r>
                <a:rPr lang="en-GB" sz="1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Visualfiles v3.5</a:t>
              </a:r>
            </a:p>
            <a:p>
              <a:pPr defTabSz="514181"/>
              <a:r>
                <a:rPr lang="en-GB" sz="1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(Oct 16)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11247"/>
              </p:ext>
            </p:extLst>
          </p:nvPr>
        </p:nvGraphicFramePr>
        <p:xfrm>
          <a:off x="6808123" y="548006"/>
          <a:ext cx="2166471" cy="32128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2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2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21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169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+mn-cs"/>
                        </a:rPr>
                        <a:t>Q1 2017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830"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132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50"/>
                        </a:spcAft>
                        <a:defRPr/>
                      </a:pPr>
                      <a:endParaRPr lang="en-US" sz="800" b="1" kern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Gill Sans" charset="0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969807" y="944977"/>
            <a:ext cx="2023200" cy="2180259"/>
            <a:chOff x="6054316" y="1231274"/>
            <a:chExt cx="3432037" cy="2907008"/>
          </a:xfrm>
          <a:solidFill>
            <a:schemeClr val="accent5">
              <a:lumMod val="75000"/>
            </a:schemeClr>
          </a:solidFill>
        </p:grpSpPr>
        <p:sp>
          <p:nvSpPr>
            <p:cNvPr id="17" name="Rectangle 83"/>
            <p:cNvSpPr>
              <a:spLocks noChangeArrowheads="1"/>
            </p:cNvSpPr>
            <p:nvPr/>
          </p:nvSpPr>
          <p:spPr bwMode="auto">
            <a:xfrm>
              <a:off x="6204051" y="1900965"/>
              <a:ext cx="3086886" cy="2237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162" tIns="18081" rIns="36162" bIns="18081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Pro2SQL EA feedback  enhancements</a:t>
              </a:r>
            </a:p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History Plus EA feedback enhancements</a:t>
              </a:r>
            </a:p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New API to support future new Word integration for EA</a:t>
              </a:r>
            </a:p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HP RM8 DMS integration</a:t>
              </a:r>
              <a:endParaRPr lang="en-GB" sz="1000" b="1" kern="0" dirty="0">
                <a:solidFill>
                  <a:sysClr val="windowText" lastClr="000000"/>
                </a:solidFill>
                <a:latin typeface="Calibri"/>
              </a:endParaRPr>
            </a:p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sysClr val="windowText" lastClr="000000"/>
                  </a:solidFill>
                  <a:latin typeface="Calibri"/>
                </a:rPr>
                <a:t>Bug fixes</a:t>
              </a:r>
            </a:p>
            <a:p>
              <a:pPr>
                <a:spcAft>
                  <a:spcPts val="0"/>
                </a:spcAft>
                <a:defRPr/>
              </a:pPr>
              <a:endParaRPr lang="en-GB" sz="10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" name="Pentagon 71"/>
            <p:cNvSpPr>
              <a:spLocks noChangeArrowheads="1"/>
            </p:cNvSpPr>
            <p:nvPr/>
          </p:nvSpPr>
          <p:spPr bwMode="auto">
            <a:xfrm>
              <a:off x="6054316" y="1231274"/>
              <a:ext cx="3432037" cy="641640"/>
            </a:xfrm>
            <a:prstGeom prst="homePlate">
              <a:avLst>
                <a:gd name="adj" fmla="val 76664"/>
              </a:avLst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25718" tIns="25717" rIns="51433" bIns="25717" numCol="1" rtlCol="0" anchor="t" anchorCtr="0" compatLnSpc="1">
              <a:prstTxWarp prst="textNoShape">
                <a:avLst/>
              </a:prstTxWarp>
            </a:bodyPr>
            <a:lstStyle/>
            <a:p>
              <a:pPr defTabSz="514181"/>
              <a:r>
                <a:rPr lang="en-GB" sz="1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Visualfiles v3.7 (anticipated Mar 17)</a:t>
              </a:r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136855" y="1487308"/>
            <a:ext cx="99499" cy="9666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Pentagon 71"/>
          <p:cNvSpPr>
            <a:spLocks noChangeArrowheads="1"/>
          </p:cNvSpPr>
          <p:nvPr/>
        </p:nvSpPr>
        <p:spPr bwMode="auto">
          <a:xfrm>
            <a:off x="5790897" y="3321442"/>
            <a:ext cx="1735727" cy="527417"/>
          </a:xfrm>
          <a:prstGeom prst="homePlate">
            <a:avLst>
              <a:gd name="adj" fmla="val 76664"/>
            </a:avLst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r>
              <a:rPr lang="en-GB" sz="1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Visualfiles v3.6</a:t>
            </a:r>
          </a:p>
          <a:p>
            <a:pPr defTabSz="514181"/>
            <a:r>
              <a:rPr lang="en-GB" sz="1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Limited release</a:t>
            </a:r>
          </a:p>
          <a:p>
            <a:pPr defTabSz="514181"/>
            <a:r>
              <a:rPr lang="en-GB" sz="1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(internal only – Dec 16)</a:t>
            </a:r>
          </a:p>
        </p:txBody>
      </p:sp>
      <p:sp>
        <p:nvSpPr>
          <p:cNvPr id="21" name="Pentagon 71"/>
          <p:cNvSpPr>
            <a:spLocks noChangeArrowheads="1"/>
          </p:cNvSpPr>
          <p:nvPr/>
        </p:nvSpPr>
        <p:spPr bwMode="auto">
          <a:xfrm>
            <a:off x="5790896" y="3929499"/>
            <a:ext cx="1735727" cy="527417"/>
          </a:xfrm>
          <a:prstGeom prst="homePlate">
            <a:avLst>
              <a:gd name="adj" fmla="val 76664"/>
            </a:avLst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r>
              <a:rPr lang="en-GB" sz="1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SolCase v7.8</a:t>
            </a:r>
          </a:p>
          <a:p>
            <a:pPr defTabSz="514181"/>
            <a:r>
              <a:rPr lang="en-GB" sz="1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Office 2016 certification</a:t>
            </a:r>
          </a:p>
          <a:p>
            <a:pPr defTabSz="514181"/>
            <a:r>
              <a:rPr lang="en-GB" sz="1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(Nov 2016)</a:t>
            </a:r>
          </a:p>
          <a:p>
            <a:pPr defTabSz="514181"/>
            <a:endParaRPr lang="en-GB" sz="10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36855" y="1976346"/>
            <a:ext cx="99499" cy="9666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6855" y="2465198"/>
            <a:ext cx="99499" cy="9666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36855" y="2954050"/>
            <a:ext cx="99499" cy="9666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36855" y="3273108"/>
            <a:ext cx="99499" cy="9666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36855" y="3468156"/>
            <a:ext cx="99499" cy="9666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36855" y="3668458"/>
            <a:ext cx="99499" cy="9666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350296" y="1469882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350296" y="1632695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350296" y="1955265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350296" y="2432616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350296" y="2630861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350296" y="2846776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350296" y="3039075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350296" y="3231374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700973" y="1510624"/>
            <a:ext cx="99499" cy="96668"/>
          </a:xfrm>
          <a:prstGeom prst="ellips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700973" y="1718756"/>
            <a:ext cx="99499" cy="96668"/>
          </a:xfrm>
          <a:prstGeom prst="ellips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969807" y="1495190"/>
            <a:ext cx="99499" cy="9666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700973" y="2067339"/>
            <a:ext cx="99499" cy="96668"/>
          </a:xfrm>
          <a:prstGeom prst="ellips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969807" y="1848735"/>
            <a:ext cx="99499" cy="9666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969807" y="2213545"/>
            <a:ext cx="99499" cy="9666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969807" y="2572722"/>
            <a:ext cx="99499" cy="9666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969807" y="2774525"/>
            <a:ext cx="99499" cy="9666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69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00" y="133397"/>
            <a:ext cx="8735012" cy="279232"/>
          </a:xfrm>
        </p:spPr>
        <p:txBody>
          <a:bodyPr/>
          <a:lstStyle/>
          <a:p>
            <a:r>
              <a:rPr lang="en-GB" sz="2000" dirty="0"/>
              <a:t>RELEASE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400" y="412628"/>
            <a:ext cx="8864000" cy="4278641"/>
          </a:xfrm>
        </p:spPr>
        <p:txBody>
          <a:bodyPr/>
          <a:lstStyle/>
          <a:p>
            <a:pPr marL="385749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highlight>
                  <a:srgbClr val="000000"/>
                </a:highligh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PRO2SQL </a:t>
            </a:r>
            <a:r>
              <a:rPr lang="en-US" dirty="0"/>
              <a:t>: Real-time SQL data warehouse, automatically extracted from Visualfiles – “ETL”</a:t>
            </a:r>
          </a:p>
          <a:p>
            <a:pPr marL="385749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highlight>
                  <a:srgbClr val="000000"/>
                </a:highligh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History Plus</a:t>
            </a:r>
            <a:r>
              <a:rPr lang="en-US" dirty="0"/>
              <a:t>: feedback from the early adoption </a:t>
            </a:r>
            <a:r>
              <a:rPr lang="en-US" dirty="0" err="1"/>
              <a:t>programme</a:t>
            </a:r>
            <a:r>
              <a:rPr lang="en-US" dirty="0"/>
              <a:t> in Australia has influenced enhancements</a:t>
            </a:r>
          </a:p>
          <a:p>
            <a:pPr marL="385749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highlight>
                  <a:srgbClr val="000000"/>
                </a:highligh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Visualfiles Online</a:t>
            </a:r>
            <a:r>
              <a:rPr lang="en-US" dirty="0"/>
              <a:t>: enhancements to support greater functionality and the new Online accelerator</a:t>
            </a:r>
          </a:p>
          <a:p>
            <a:pPr marL="385749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highlight>
                  <a:srgbClr val="000000"/>
                </a:highligh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Lexis </a:t>
            </a:r>
            <a:r>
              <a:rPr lang="en-US" sz="3600" dirty="0" err="1">
                <a:solidFill>
                  <a:srgbClr val="FFFFFF"/>
                </a:solidFill>
                <a:highlight>
                  <a:srgbClr val="000000"/>
                </a:highligh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SmartForms</a:t>
            </a:r>
            <a:r>
              <a:rPr lang="en-US" dirty="0"/>
              <a:t>: integration with LN PDF forms</a:t>
            </a:r>
          </a:p>
          <a:p>
            <a:pPr marL="385749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highlight>
                  <a:srgbClr val="000000"/>
                </a:highligh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Data Security</a:t>
            </a:r>
            <a:r>
              <a:rPr lang="en-US" dirty="0"/>
              <a:t>: GDPR is just around the corner!</a:t>
            </a:r>
          </a:p>
          <a:p>
            <a:pPr marL="328598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9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637"/>
          <a:stretch/>
        </p:blipFill>
        <p:spPr>
          <a:xfrm>
            <a:off x="6299196" y="2693093"/>
            <a:ext cx="2834147" cy="24502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00" y="133397"/>
            <a:ext cx="8735012" cy="279232"/>
          </a:xfrm>
        </p:spPr>
        <p:txBody>
          <a:bodyPr/>
          <a:lstStyle/>
          <a:p>
            <a:r>
              <a:rPr lang="en-GB" sz="2000" dirty="0"/>
              <a:t>RELEASE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400" y="412628"/>
            <a:ext cx="8864000" cy="4278641"/>
          </a:xfrm>
        </p:spPr>
        <p:txBody>
          <a:bodyPr/>
          <a:lstStyle/>
          <a:p>
            <a:pPr marL="42848"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893" y="16717"/>
            <a:ext cx="4246450" cy="2973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" y="16716"/>
            <a:ext cx="3869749" cy="28818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" y="1910343"/>
            <a:ext cx="2962196" cy="32331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7033" y="2124629"/>
            <a:ext cx="3843944" cy="3018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07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3947"/>
            <a:ext cx="9144000" cy="60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15" y="87743"/>
            <a:ext cx="7256074" cy="279232"/>
          </a:xfrm>
        </p:spPr>
        <p:txBody>
          <a:bodyPr/>
          <a:lstStyle/>
          <a:p>
            <a:pPr algn="r"/>
            <a:r>
              <a:rPr lang="en-GB" dirty="0"/>
              <a:t>VISUALFILES V3.7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434" y="2332063"/>
            <a:ext cx="4013965" cy="2157315"/>
          </a:xfrm>
          <a:solidFill>
            <a:srgbClr val="B7D4F5">
              <a:alpha val="16000"/>
            </a:srgbClr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dirty="0"/>
              <a:t>ETA 30</a:t>
            </a:r>
            <a:r>
              <a:rPr lang="en-GB" sz="3200" baseline="30000" dirty="0"/>
              <a:t>th</a:t>
            </a:r>
            <a:r>
              <a:rPr lang="en-GB" sz="3200" dirty="0"/>
              <a:t> March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dirty="0"/>
              <a:t>History Plus &amp; Pro2SQL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dirty="0"/>
              <a:t>New API for Word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dirty="0"/>
              <a:t>HP RM8 Integration</a:t>
            </a:r>
          </a:p>
          <a:p>
            <a:pPr marL="500049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589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DING SLIDE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AME SLIDE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 back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 back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ale back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o back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LEXI_2698_VF Share PPT Template_130116.potx</Template>
  <TotalTime>6039</TotalTime>
  <Pages>0</Pages>
  <Words>1043</Words>
  <Characters>0</Characters>
  <Application>Microsoft Office PowerPoint</Application>
  <PresentationFormat>On-screen Show (16:9)</PresentationFormat>
  <Lines>0</Lines>
  <Paragraphs>282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Malgun Gothic</vt:lpstr>
      <vt:lpstr>ＭＳ Ｐゴシック</vt:lpstr>
      <vt:lpstr>ＭＳ Ｐゴシック</vt:lpstr>
      <vt:lpstr>Arial</vt:lpstr>
      <vt:lpstr>Batang</vt:lpstr>
      <vt:lpstr>Calibri</vt:lpstr>
      <vt:lpstr>Gill Sans</vt:lpstr>
      <vt:lpstr>Gill Sans MT</vt:lpstr>
      <vt:lpstr>Omnes Regular</vt:lpstr>
      <vt:lpstr>Segoe UI</vt:lpstr>
      <vt:lpstr>Times New Roman</vt:lpstr>
      <vt:lpstr>Times New Roman Bold</vt:lpstr>
      <vt:lpstr>HOLDING SLIDE</vt:lpstr>
      <vt:lpstr>TITLE SLIDE</vt:lpstr>
      <vt:lpstr>NAME SLIDE</vt:lpstr>
      <vt:lpstr>green back</vt:lpstr>
      <vt:lpstr>white back</vt:lpstr>
      <vt:lpstr>pale back</vt:lpstr>
      <vt:lpstr>no back</vt:lpstr>
      <vt:lpstr>PowerPoint Presentation</vt:lpstr>
      <vt:lpstr>MY TOPICS</vt:lpstr>
      <vt:lpstr>PowerPoint Presentation</vt:lpstr>
      <vt:lpstr>QUESTION TIME – YOUR LIVE VERSION</vt:lpstr>
      <vt:lpstr>Online release timeline</vt:lpstr>
      <vt:lpstr>RECENT RELEASE TIMELINE</vt:lpstr>
      <vt:lpstr>RELEASE HIGHLIGHTS</vt:lpstr>
      <vt:lpstr>RELEASE HIGHLIGHTS</vt:lpstr>
      <vt:lpstr>VISUALFILES V3.7</vt:lpstr>
      <vt:lpstr>QUESTION TIME – UPGRADING VISUALFILES</vt:lpstr>
      <vt:lpstr>QUESTION TIME – UPGRADING VISUALFILES</vt:lpstr>
      <vt:lpstr>VISUALFILES ACCELERATORS</vt:lpstr>
      <vt:lpstr>VISUALFILES ACCELERATORS</vt:lpstr>
      <vt:lpstr>VISUALFILES ACCELERATORS</vt:lpstr>
      <vt:lpstr>VISUALFILES ACCELERATORS</vt:lpstr>
      <vt:lpstr>PowerPoint Presentation</vt:lpstr>
      <vt:lpstr>https://visualfiles.ideas.aha.io/   VISUALFILES IDEAS PORTAL</vt:lpstr>
      <vt:lpstr>https://visualfiles.ideas.aha.io/   VISUALFILES IDEAS PORTAL</vt:lpstr>
      <vt:lpstr>YOUR FUTURE – TRAINING &amp; CERTIFICATION</vt:lpstr>
      <vt:lpstr>PARTNER ECOSYSTEM</vt:lpstr>
      <vt:lpstr>PARTNER ECOSYSTEM</vt:lpstr>
      <vt:lpstr>PARTNER ECOSYSTEM</vt:lpstr>
      <vt:lpstr>PARTNER ECOSYSTEM</vt:lpstr>
      <vt:lpstr>WHAT BEGAN IN 2016 CONTINUES IN 2017</vt:lpstr>
      <vt:lpstr>WITH NEAR TERM FOCUS ON…</vt:lpstr>
      <vt:lpstr>QUESTION TIME – RELEASE FREQUENCY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Andy Allars</dc:creator>
  <cp:lastModifiedBy>Marc Hughes</cp:lastModifiedBy>
  <cp:revision>535</cp:revision>
  <cp:lastPrinted>2017-02-25T12:12:18Z</cp:lastPrinted>
  <dcterms:created xsi:type="dcterms:W3CDTF">2010-10-27T12:42:58Z</dcterms:created>
  <dcterms:modified xsi:type="dcterms:W3CDTF">2017-03-23T16:15:44Z</dcterms:modified>
</cp:coreProperties>
</file>